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2"/>
  </p:notesMasterIdLst>
  <p:sldIdLst>
    <p:sldId id="256" r:id="rId2"/>
    <p:sldId id="307" r:id="rId3"/>
    <p:sldId id="308" r:id="rId4"/>
    <p:sldId id="309" r:id="rId5"/>
    <p:sldId id="310" r:id="rId6"/>
    <p:sldId id="311" r:id="rId7"/>
    <p:sldId id="312" r:id="rId8"/>
    <p:sldId id="313" r:id="rId9"/>
    <p:sldId id="314" r:id="rId10"/>
    <p:sldId id="315" r:id="rId11"/>
    <p:sldId id="316" r:id="rId12"/>
    <p:sldId id="317" r:id="rId13"/>
    <p:sldId id="318" r:id="rId14"/>
    <p:sldId id="319" r:id="rId15"/>
    <p:sldId id="320" r:id="rId16"/>
    <p:sldId id="321" r:id="rId17"/>
    <p:sldId id="322" r:id="rId18"/>
    <p:sldId id="323" r:id="rId19"/>
    <p:sldId id="324" r:id="rId20"/>
    <p:sldId id="325" r:id="rId21"/>
    <p:sldId id="326" r:id="rId22"/>
    <p:sldId id="327" r:id="rId23"/>
    <p:sldId id="328" r:id="rId24"/>
    <p:sldId id="329" r:id="rId25"/>
    <p:sldId id="330" r:id="rId26"/>
    <p:sldId id="331" r:id="rId27"/>
    <p:sldId id="332" r:id="rId28"/>
    <p:sldId id="333" r:id="rId29"/>
    <p:sldId id="334" r:id="rId30"/>
    <p:sldId id="335" r:id="rId31"/>
    <p:sldId id="336" r:id="rId32"/>
    <p:sldId id="337" r:id="rId33"/>
    <p:sldId id="338" r:id="rId34"/>
    <p:sldId id="339" r:id="rId35"/>
    <p:sldId id="340" r:id="rId36"/>
    <p:sldId id="341" r:id="rId37"/>
    <p:sldId id="342" r:id="rId38"/>
    <p:sldId id="343" r:id="rId39"/>
    <p:sldId id="344" r:id="rId40"/>
    <p:sldId id="345" r:id="rId41"/>
    <p:sldId id="346" r:id="rId42"/>
    <p:sldId id="347" r:id="rId43"/>
    <p:sldId id="348" r:id="rId44"/>
    <p:sldId id="349" r:id="rId45"/>
    <p:sldId id="350" r:id="rId46"/>
    <p:sldId id="351" r:id="rId47"/>
    <p:sldId id="352" r:id="rId48"/>
    <p:sldId id="353" r:id="rId49"/>
    <p:sldId id="354" r:id="rId50"/>
    <p:sldId id="355" r:id="rId51"/>
    <p:sldId id="356" r:id="rId52"/>
    <p:sldId id="357" r:id="rId53"/>
    <p:sldId id="358" r:id="rId54"/>
    <p:sldId id="359" r:id="rId55"/>
    <p:sldId id="360" r:id="rId56"/>
    <p:sldId id="361" r:id="rId57"/>
    <p:sldId id="362" r:id="rId58"/>
    <p:sldId id="363" r:id="rId59"/>
    <p:sldId id="364" r:id="rId60"/>
    <p:sldId id="365" r:id="rId61"/>
    <p:sldId id="366" r:id="rId62"/>
    <p:sldId id="367" r:id="rId63"/>
    <p:sldId id="368" r:id="rId64"/>
    <p:sldId id="369" r:id="rId65"/>
    <p:sldId id="370" r:id="rId66"/>
    <p:sldId id="371" r:id="rId67"/>
    <p:sldId id="372" r:id="rId68"/>
    <p:sldId id="373" r:id="rId69"/>
    <p:sldId id="374" r:id="rId70"/>
    <p:sldId id="375" r:id="rId71"/>
    <p:sldId id="376" r:id="rId72"/>
    <p:sldId id="377" r:id="rId73"/>
    <p:sldId id="378" r:id="rId74"/>
    <p:sldId id="379" r:id="rId75"/>
    <p:sldId id="380" r:id="rId76"/>
    <p:sldId id="381" r:id="rId77"/>
    <p:sldId id="382" r:id="rId78"/>
    <p:sldId id="383" r:id="rId79"/>
    <p:sldId id="384" r:id="rId80"/>
    <p:sldId id="385" r:id="rId81"/>
    <p:sldId id="386" r:id="rId82"/>
    <p:sldId id="387" r:id="rId83"/>
    <p:sldId id="388" r:id="rId84"/>
    <p:sldId id="389" r:id="rId85"/>
    <p:sldId id="390" r:id="rId86"/>
    <p:sldId id="391" r:id="rId87"/>
    <p:sldId id="392" r:id="rId88"/>
    <p:sldId id="393" r:id="rId89"/>
    <p:sldId id="394" r:id="rId90"/>
    <p:sldId id="306" r:id="rId9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min"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5" d="100"/>
          <a:sy n="75" d="100"/>
        </p:scale>
        <p:origin x="93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A8F4CB-0873-4507-8CBC-D226ACD9909E}" type="datetimeFigureOut">
              <a:rPr lang="ru-RU" smtClean="0"/>
              <a:t>04.10.2016</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7493DB-EED2-4A2E-BDBC-B06E76D2F711}" type="slidenum">
              <a:rPr lang="ru-RU" smtClean="0"/>
              <a:t>‹#›</a:t>
            </a:fld>
            <a:endParaRPr lang="ru-RU"/>
          </a:p>
        </p:txBody>
      </p:sp>
    </p:spTree>
    <p:extLst>
      <p:ext uri="{BB962C8B-B14F-4D97-AF65-F5344CB8AC3E}">
        <p14:creationId xmlns:p14="http://schemas.microsoft.com/office/powerpoint/2010/main" val="33094136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40C2C04-A252-4B26-B6B5-83F2A241B247}" type="slidenum">
              <a:rPr lang="ru-RU" smtClean="0"/>
              <a:pPr/>
              <a:t>2</a:t>
            </a:fld>
            <a:endParaRPr lang="ru-RU"/>
          </a:p>
        </p:txBody>
      </p:sp>
    </p:spTree>
    <p:extLst>
      <p:ext uri="{BB962C8B-B14F-4D97-AF65-F5344CB8AC3E}">
        <p14:creationId xmlns:p14="http://schemas.microsoft.com/office/powerpoint/2010/main" val="17718716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a:t>Место – пример объединения работ в разных районах города</a:t>
            </a:r>
          </a:p>
          <a:p>
            <a:r>
              <a:rPr lang="ru-RU" dirty="0"/>
              <a:t>Сроки поставки ТРУ – пример «нереальных сроков» поставки</a:t>
            </a:r>
          </a:p>
        </p:txBody>
      </p:sp>
      <p:sp>
        <p:nvSpPr>
          <p:cNvPr id="4" name="Номер слайда 3"/>
          <p:cNvSpPr>
            <a:spLocks noGrp="1"/>
          </p:cNvSpPr>
          <p:nvPr>
            <p:ph type="sldNum" sz="quarter" idx="10"/>
          </p:nvPr>
        </p:nvSpPr>
        <p:spPr/>
        <p:txBody>
          <a:bodyPr/>
          <a:lstStyle/>
          <a:p>
            <a:fld id="{8B5341DA-9C55-461D-A974-4C1F83D34188}" type="slidenum">
              <a:rPr lang="ru-RU" smtClean="0"/>
              <a:pPr/>
              <a:t>11</a:t>
            </a:fld>
            <a:endParaRPr lang="ru-RU" dirty="0"/>
          </a:p>
        </p:txBody>
      </p:sp>
    </p:spTree>
    <p:extLst>
      <p:ext uri="{BB962C8B-B14F-4D97-AF65-F5344CB8AC3E}">
        <p14:creationId xmlns:p14="http://schemas.microsoft.com/office/powerpoint/2010/main" val="19597917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a:t>Только</a:t>
            </a:r>
            <a:r>
              <a:rPr lang="ru-RU" baseline="0" dirty="0"/>
              <a:t> по основаниям предусмотренным ГК РФ.</a:t>
            </a:r>
            <a:endParaRPr lang="ru-RU" dirty="0"/>
          </a:p>
        </p:txBody>
      </p:sp>
      <p:sp>
        <p:nvSpPr>
          <p:cNvPr id="4" name="Номер слайда 3"/>
          <p:cNvSpPr>
            <a:spLocks noGrp="1"/>
          </p:cNvSpPr>
          <p:nvPr>
            <p:ph type="sldNum" sz="quarter" idx="10"/>
          </p:nvPr>
        </p:nvSpPr>
        <p:spPr/>
        <p:txBody>
          <a:bodyPr/>
          <a:lstStyle/>
          <a:p>
            <a:fld id="{8B5341DA-9C55-461D-A974-4C1F83D34188}" type="slidenum">
              <a:rPr lang="ru-RU" smtClean="0"/>
              <a:pPr/>
              <a:t>12</a:t>
            </a:fld>
            <a:endParaRPr lang="ru-RU" dirty="0"/>
          </a:p>
        </p:txBody>
      </p:sp>
    </p:spTree>
    <p:extLst>
      <p:ext uri="{BB962C8B-B14F-4D97-AF65-F5344CB8AC3E}">
        <p14:creationId xmlns:p14="http://schemas.microsoft.com/office/powerpoint/2010/main" val="12576450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a:t>Условие</a:t>
            </a:r>
            <a:r>
              <a:rPr lang="ru-RU" baseline="0" dirty="0"/>
              <a:t> о порядке выплаты размера аванса «до 30%», по необходимости, по решению Заказчика и т.п.</a:t>
            </a:r>
            <a:endParaRPr lang="ru-RU" dirty="0"/>
          </a:p>
        </p:txBody>
      </p:sp>
      <p:sp>
        <p:nvSpPr>
          <p:cNvPr id="4" name="Номер слайда 3"/>
          <p:cNvSpPr>
            <a:spLocks noGrp="1"/>
          </p:cNvSpPr>
          <p:nvPr>
            <p:ph type="sldNum" sz="quarter" idx="10"/>
          </p:nvPr>
        </p:nvSpPr>
        <p:spPr/>
        <p:txBody>
          <a:bodyPr/>
          <a:lstStyle/>
          <a:p>
            <a:fld id="{8B5341DA-9C55-461D-A974-4C1F83D34188}" type="slidenum">
              <a:rPr lang="ru-RU" smtClean="0"/>
              <a:pPr/>
              <a:t>13</a:t>
            </a:fld>
            <a:endParaRPr lang="ru-RU" dirty="0"/>
          </a:p>
        </p:txBody>
      </p:sp>
    </p:spTree>
    <p:extLst>
      <p:ext uri="{BB962C8B-B14F-4D97-AF65-F5344CB8AC3E}">
        <p14:creationId xmlns:p14="http://schemas.microsoft.com/office/powerpoint/2010/main" val="31209103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a:t>Условие</a:t>
            </a:r>
            <a:r>
              <a:rPr lang="ru-RU" baseline="0" dirty="0"/>
              <a:t> о порядке выплаты размера аванса «до 30%», по необходимости, по решению Заказчика и т.п.</a:t>
            </a:r>
            <a:endParaRPr lang="ru-RU" dirty="0"/>
          </a:p>
        </p:txBody>
      </p:sp>
      <p:sp>
        <p:nvSpPr>
          <p:cNvPr id="4" name="Номер слайда 3"/>
          <p:cNvSpPr>
            <a:spLocks noGrp="1"/>
          </p:cNvSpPr>
          <p:nvPr>
            <p:ph type="sldNum" sz="quarter" idx="10"/>
          </p:nvPr>
        </p:nvSpPr>
        <p:spPr/>
        <p:txBody>
          <a:bodyPr/>
          <a:lstStyle/>
          <a:p>
            <a:fld id="{8B5341DA-9C55-461D-A974-4C1F83D34188}" type="slidenum">
              <a:rPr lang="ru-RU" smtClean="0"/>
              <a:pPr/>
              <a:t>14</a:t>
            </a:fld>
            <a:endParaRPr lang="ru-RU" dirty="0"/>
          </a:p>
        </p:txBody>
      </p:sp>
    </p:spTree>
    <p:extLst>
      <p:ext uri="{BB962C8B-B14F-4D97-AF65-F5344CB8AC3E}">
        <p14:creationId xmlns:p14="http://schemas.microsoft.com/office/powerpoint/2010/main" val="3597059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8B5341DA-9C55-461D-A974-4C1F83D34188}" type="slidenum">
              <a:rPr lang="ru-RU" smtClean="0"/>
              <a:pPr/>
              <a:t>15</a:t>
            </a:fld>
            <a:endParaRPr lang="ru-RU" dirty="0"/>
          </a:p>
        </p:txBody>
      </p:sp>
    </p:spTree>
    <p:extLst>
      <p:ext uri="{BB962C8B-B14F-4D97-AF65-F5344CB8AC3E}">
        <p14:creationId xmlns:p14="http://schemas.microsoft.com/office/powerpoint/2010/main" val="28305981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8B5341DA-9C55-461D-A974-4C1F83D34188}" type="slidenum">
              <a:rPr lang="ru-RU" smtClean="0"/>
              <a:pPr/>
              <a:t>16</a:t>
            </a:fld>
            <a:endParaRPr lang="ru-RU" dirty="0"/>
          </a:p>
        </p:txBody>
      </p:sp>
    </p:spTree>
    <p:extLst>
      <p:ext uri="{BB962C8B-B14F-4D97-AF65-F5344CB8AC3E}">
        <p14:creationId xmlns:p14="http://schemas.microsoft.com/office/powerpoint/2010/main" val="22030622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8B5341DA-9C55-461D-A974-4C1F83D34188}" type="slidenum">
              <a:rPr lang="ru-RU" smtClean="0"/>
              <a:pPr/>
              <a:t>17</a:t>
            </a:fld>
            <a:endParaRPr lang="ru-RU" dirty="0"/>
          </a:p>
        </p:txBody>
      </p:sp>
    </p:spTree>
    <p:extLst>
      <p:ext uri="{BB962C8B-B14F-4D97-AF65-F5344CB8AC3E}">
        <p14:creationId xmlns:p14="http://schemas.microsoft.com/office/powerpoint/2010/main" val="37590472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a:t>Порядок действия инструкций по приемке товара</a:t>
            </a:r>
          </a:p>
        </p:txBody>
      </p:sp>
      <p:sp>
        <p:nvSpPr>
          <p:cNvPr id="4" name="Номер слайда 3"/>
          <p:cNvSpPr>
            <a:spLocks noGrp="1"/>
          </p:cNvSpPr>
          <p:nvPr>
            <p:ph type="sldNum" sz="quarter" idx="10"/>
          </p:nvPr>
        </p:nvSpPr>
        <p:spPr/>
        <p:txBody>
          <a:bodyPr/>
          <a:lstStyle/>
          <a:p>
            <a:fld id="{8B5341DA-9C55-461D-A974-4C1F83D34188}" type="slidenum">
              <a:rPr lang="ru-RU" smtClean="0"/>
              <a:pPr/>
              <a:t>18</a:t>
            </a:fld>
            <a:endParaRPr lang="ru-RU" dirty="0"/>
          </a:p>
        </p:txBody>
      </p:sp>
    </p:spTree>
    <p:extLst>
      <p:ext uri="{BB962C8B-B14F-4D97-AF65-F5344CB8AC3E}">
        <p14:creationId xmlns:p14="http://schemas.microsoft.com/office/powerpoint/2010/main" val="41628107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a:t>Порядок действия инструкций по </a:t>
            </a:r>
            <a:r>
              <a:rPr lang="ru-RU"/>
              <a:t>приемке товара</a:t>
            </a:r>
            <a:endParaRPr lang="ru-RU" dirty="0"/>
          </a:p>
        </p:txBody>
      </p:sp>
      <p:sp>
        <p:nvSpPr>
          <p:cNvPr id="4" name="Номер слайда 3"/>
          <p:cNvSpPr>
            <a:spLocks noGrp="1"/>
          </p:cNvSpPr>
          <p:nvPr>
            <p:ph type="sldNum" sz="quarter" idx="10"/>
          </p:nvPr>
        </p:nvSpPr>
        <p:spPr/>
        <p:txBody>
          <a:bodyPr/>
          <a:lstStyle/>
          <a:p>
            <a:fld id="{8B5341DA-9C55-461D-A974-4C1F83D34188}" type="slidenum">
              <a:rPr lang="ru-RU" smtClean="0"/>
              <a:pPr/>
              <a:t>19</a:t>
            </a:fld>
            <a:endParaRPr lang="ru-RU" dirty="0"/>
          </a:p>
        </p:txBody>
      </p:sp>
    </p:spTree>
    <p:extLst>
      <p:ext uri="{BB962C8B-B14F-4D97-AF65-F5344CB8AC3E}">
        <p14:creationId xmlns:p14="http://schemas.microsoft.com/office/powerpoint/2010/main" val="30939068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a:t>1. Выбор способа</a:t>
            </a:r>
            <a:r>
              <a:rPr lang="ru-RU" baseline="0" dirty="0"/>
              <a:t> определения поставщика</a:t>
            </a:r>
            <a:r>
              <a:rPr lang="ru-RU" dirty="0"/>
              <a:t> </a:t>
            </a:r>
          </a:p>
          <a:p>
            <a:r>
              <a:rPr lang="ru-RU" dirty="0"/>
              <a:t>2. Предоставление</a:t>
            </a:r>
            <a:r>
              <a:rPr lang="ru-RU" baseline="0" dirty="0"/>
              <a:t> преференций</a:t>
            </a:r>
          </a:p>
          <a:p>
            <a:r>
              <a:rPr lang="ru-RU" baseline="0" dirty="0"/>
              <a:t>3. Национальный режим</a:t>
            </a:r>
          </a:p>
          <a:p>
            <a:r>
              <a:rPr lang="ru-RU" baseline="0" dirty="0"/>
              <a:t>4. С 01.01.2017 – идентификационный код закупки</a:t>
            </a:r>
            <a:endParaRPr lang="ru-RU" dirty="0"/>
          </a:p>
        </p:txBody>
      </p:sp>
      <p:sp>
        <p:nvSpPr>
          <p:cNvPr id="4" name="Номер слайда 3"/>
          <p:cNvSpPr>
            <a:spLocks noGrp="1"/>
          </p:cNvSpPr>
          <p:nvPr>
            <p:ph type="sldNum" sz="quarter" idx="10"/>
          </p:nvPr>
        </p:nvSpPr>
        <p:spPr/>
        <p:txBody>
          <a:bodyPr/>
          <a:lstStyle/>
          <a:p>
            <a:fld id="{640C2C04-A252-4B26-B6B5-83F2A241B247}" type="slidenum">
              <a:rPr lang="ru-RU" smtClean="0"/>
              <a:pPr/>
              <a:t>21</a:t>
            </a:fld>
            <a:endParaRPr lang="ru-RU"/>
          </a:p>
        </p:txBody>
      </p:sp>
    </p:spTree>
    <p:extLst>
      <p:ext uri="{BB962C8B-B14F-4D97-AF65-F5344CB8AC3E}">
        <p14:creationId xmlns:p14="http://schemas.microsoft.com/office/powerpoint/2010/main" val="31335972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40C2C04-A252-4B26-B6B5-83F2A241B247}" type="slidenum">
              <a:rPr lang="ru-RU" smtClean="0"/>
              <a:pPr/>
              <a:t>3</a:t>
            </a:fld>
            <a:endParaRPr lang="ru-RU"/>
          </a:p>
        </p:txBody>
      </p:sp>
    </p:spTree>
    <p:extLst>
      <p:ext uri="{BB962C8B-B14F-4D97-AF65-F5344CB8AC3E}">
        <p14:creationId xmlns:p14="http://schemas.microsoft.com/office/powerpoint/2010/main" val="2916383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a:t>Постановление Правительства РФ от 29.12.2015 N 1457 </a:t>
            </a:r>
            <a:r>
              <a:rPr lang="ru-RU" sz="1200" kern="1200" baseline="0" dirty="0">
                <a:solidFill>
                  <a:schemeClr val="tx1"/>
                </a:solidFill>
                <a:latin typeface="+mn-lt"/>
                <a:ea typeface="+mn-ea"/>
                <a:cs typeface="+mn-cs"/>
              </a:rPr>
              <a:t>"О перечне отдельных видов работ (услуг), выполнение (оказание) которых на территории Российской Федерации организациями, находящимися под юрисдикцией Турецкой Республики, а также организациями, контролируемыми гражданами Турецкой Республики и (или) организациями, находящимися под юрисдикцией Турецкой Республики, запрещено"</a:t>
            </a:r>
          </a:p>
          <a:p>
            <a:endParaRPr lang="ru-RU" dirty="0"/>
          </a:p>
          <a:p>
            <a:endParaRPr lang="ru-RU" dirty="0"/>
          </a:p>
        </p:txBody>
      </p:sp>
      <p:sp>
        <p:nvSpPr>
          <p:cNvPr id="4" name="Номер слайда 3"/>
          <p:cNvSpPr>
            <a:spLocks noGrp="1"/>
          </p:cNvSpPr>
          <p:nvPr>
            <p:ph type="sldNum" sz="quarter" idx="10"/>
          </p:nvPr>
        </p:nvSpPr>
        <p:spPr/>
        <p:txBody>
          <a:bodyPr/>
          <a:lstStyle/>
          <a:p>
            <a:fld id="{640C2C04-A252-4B26-B6B5-83F2A241B247}" type="slidenum">
              <a:rPr lang="ru-RU" smtClean="0"/>
              <a:pPr/>
              <a:t>23</a:t>
            </a:fld>
            <a:endParaRPr lang="ru-RU"/>
          </a:p>
        </p:txBody>
      </p:sp>
    </p:spTree>
    <p:extLst>
      <p:ext uri="{BB962C8B-B14F-4D97-AF65-F5344CB8AC3E}">
        <p14:creationId xmlns:p14="http://schemas.microsoft.com/office/powerpoint/2010/main" val="39422028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a:t> </a:t>
            </a:r>
          </a:p>
        </p:txBody>
      </p:sp>
      <p:sp>
        <p:nvSpPr>
          <p:cNvPr id="4" name="Номер слайда 3"/>
          <p:cNvSpPr>
            <a:spLocks noGrp="1"/>
          </p:cNvSpPr>
          <p:nvPr>
            <p:ph type="sldNum" sz="quarter" idx="10"/>
          </p:nvPr>
        </p:nvSpPr>
        <p:spPr/>
        <p:txBody>
          <a:bodyPr/>
          <a:lstStyle/>
          <a:p>
            <a:fld id="{8B5341DA-9C55-461D-A974-4C1F83D34188}" type="slidenum">
              <a:rPr lang="ru-RU" smtClean="0"/>
              <a:pPr/>
              <a:t>24</a:t>
            </a:fld>
            <a:endParaRPr lang="ru-RU" dirty="0"/>
          </a:p>
        </p:txBody>
      </p:sp>
    </p:spTree>
    <p:extLst>
      <p:ext uri="{BB962C8B-B14F-4D97-AF65-F5344CB8AC3E}">
        <p14:creationId xmlns:p14="http://schemas.microsoft.com/office/powerpoint/2010/main" val="36780667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a:t> Суд первой инстанции сделал правильный вывод, что заказчик предусмотрел обязательное требование о предоставлении лицом, подающим заявку на участие в аукционе, документа, не являющимся по своей сути разрешением на осуществление указанного вида деятельности в соответствии с предметом аукциона - выполнение работ по ремонту помещений библиотеки экономического факультета СПбГУ, что является нарушением требований Закона о размещении заказов (ч.4 ст. 11, ч. 2.1. ст. 34 Закона № 94-ФЗ). Решение 13ААС  по делу №А56-44745/2010 </a:t>
            </a:r>
          </a:p>
        </p:txBody>
      </p:sp>
      <p:sp>
        <p:nvSpPr>
          <p:cNvPr id="4" name="Номер слайда 3"/>
          <p:cNvSpPr>
            <a:spLocks noGrp="1"/>
          </p:cNvSpPr>
          <p:nvPr>
            <p:ph type="sldNum" sz="quarter" idx="10"/>
          </p:nvPr>
        </p:nvSpPr>
        <p:spPr/>
        <p:txBody>
          <a:bodyPr/>
          <a:lstStyle/>
          <a:p>
            <a:fld id="{8B5341DA-9C55-461D-A974-4C1F83D34188}" type="slidenum">
              <a:rPr lang="ru-RU" smtClean="0"/>
              <a:pPr/>
              <a:t>27</a:t>
            </a:fld>
            <a:endParaRPr lang="ru-RU" dirty="0"/>
          </a:p>
        </p:txBody>
      </p:sp>
    </p:spTree>
    <p:extLst>
      <p:ext uri="{BB962C8B-B14F-4D97-AF65-F5344CB8AC3E}">
        <p14:creationId xmlns:p14="http://schemas.microsoft.com/office/powerpoint/2010/main" val="7668886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a:t>Объективно описания объекта закупки проверяется субъективностью проверяющих.</a:t>
            </a:r>
          </a:p>
        </p:txBody>
      </p:sp>
      <p:sp>
        <p:nvSpPr>
          <p:cNvPr id="4" name="Номер слайда 3"/>
          <p:cNvSpPr>
            <a:spLocks noGrp="1"/>
          </p:cNvSpPr>
          <p:nvPr>
            <p:ph type="sldNum" sz="quarter" idx="10"/>
          </p:nvPr>
        </p:nvSpPr>
        <p:spPr/>
        <p:txBody>
          <a:bodyPr/>
          <a:lstStyle/>
          <a:p>
            <a:fld id="{640C2C04-A252-4B26-B6B5-83F2A241B247}" type="slidenum">
              <a:rPr lang="ru-RU" smtClean="0"/>
              <a:pPr/>
              <a:t>34</a:t>
            </a:fld>
            <a:endParaRPr lang="ru-RU"/>
          </a:p>
        </p:txBody>
      </p:sp>
    </p:spTree>
    <p:extLst>
      <p:ext uri="{BB962C8B-B14F-4D97-AF65-F5344CB8AC3E}">
        <p14:creationId xmlns:p14="http://schemas.microsoft.com/office/powerpoint/2010/main" val="10608864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a:t>Имеет,</a:t>
            </a:r>
            <a:r>
              <a:rPr lang="ru-RU" baseline="0" dirty="0"/>
              <a:t> квалифицированный персонал, Персонал исполнителя, должен иметь и т.п.</a:t>
            </a:r>
            <a:endParaRPr lang="ru-RU" dirty="0"/>
          </a:p>
        </p:txBody>
      </p:sp>
      <p:sp>
        <p:nvSpPr>
          <p:cNvPr id="4" name="Номер слайда 3"/>
          <p:cNvSpPr>
            <a:spLocks noGrp="1"/>
          </p:cNvSpPr>
          <p:nvPr>
            <p:ph type="sldNum" sz="quarter" idx="10"/>
          </p:nvPr>
        </p:nvSpPr>
        <p:spPr/>
        <p:txBody>
          <a:bodyPr/>
          <a:lstStyle/>
          <a:p>
            <a:fld id="{640C2C04-A252-4B26-B6B5-83F2A241B247}" type="slidenum">
              <a:rPr lang="ru-RU" smtClean="0"/>
              <a:pPr/>
              <a:t>63</a:t>
            </a:fld>
            <a:endParaRPr lang="ru-RU"/>
          </a:p>
        </p:txBody>
      </p:sp>
    </p:spTree>
    <p:extLst>
      <p:ext uri="{BB962C8B-B14F-4D97-AF65-F5344CB8AC3E}">
        <p14:creationId xmlns:p14="http://schemas.microsoft.com/office/powerpoint/2010/main" val="36598305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a:t>Количество </a:t>
            </a:r>
            <a:r>
              <a:rPr lang="ru-RU" baseline="0" dirty="0"/>
              <a:t> (объем) – размещение проектно-сметной документации</a:t>
            </a:r>
            <a:endParaRPr lang="ru-RU" dirty="0"/>
          </a:p>
          <a:p>
            <a:r>
              <a:rPr lang="ru-RU" dirty="0"/>
              <a:t>Место – пример объединения работ в разных районах города</a:t>
            </a:r>
          </a:p>
          <a:p>
            <a:r>
              <a:rPr lang="ru-RU" dirty="0"/>
              <a:t>Источник</a:t>
            </a:r>
            <a:r>
              <a:rPr lang="ru-RU" baseline="0" dirty="0"/>
              <a:t> финансирования – не указан в извещении - нарушение</a:t>
            </a:r>
            <a:endParaRPr lang="ru-RU" dirty="0"/>
          </a:p>
        </p:txBody>
      </p:sp>
      <p:sp>
        <p:nvSpPr>
          <p:cNvPr id="4" name="Номер слайда 3"/>
          <p:cNvSpPr>
            <a:spLocks noGrp="1"/>
          </p:cNvSpPr>
          <p:nvPr>
            <p:ph type="sldNum" sz="quarter" idx="10"/>
          </p:nvPr>
        </p:nvSpPr>
        <p:spPr/>
        <p:txBody>
          <a:bodyPr/>
          <a:lstStyle/>
          <a:p>
            <a:fld id="{8B5341DA-9C55-461D-A974-4C1F83D34188}" type="slidenum">
              <a:rPr lang="ru-RU" smtClean="0"/>
              <a:pPr/>
              <a:t>4</a:t>
            </a:fld>
            <a:endParaRPr lang="ru-RU" dirty="0"/>
          </a:p>
        </p:txBody>
      </p:sp>
    </p:spTree>
    <p:extLst>
      <p:ext uri="{BB962C8B-B14F-4D97-AF65-F5344CB8AC3E}">
        <p14:creationId xmlns:p14="http://schemas.microsoft.com/office/powerpoint/2010/main" val="10882573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8B5341DA-9C55-461D-A974-4C1F83D34188}" type="slidenum">
              <a:rPr lang="ru-RU" smtClean="0"/>
              <a:pPr/>
              <a:t>5</a:t>
            </a:fld>
            <a:endParaRPr lang="ru-RU" dirty="0"/>
          </a:p>
        </p:txBody>
      </p:sp>
    </p:spTree>
    <p:extLst>
      <p:ext uri="{BB962C8B-B14F-4D97-AF65-F5344CB8AC3E}">
        <p14:creationId xmlns:p14="http://schemas.microsoft.com/office/powerpoint/2010/main" val="7159088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8B5341DA-9C55-461D-A974-4C1F83D34188}" type="slidenum">
              <a:rPr lang="ru-RU" smtClean="0"/>
              <a:pPr/>
              <a:t>6</a:t>
            </a:fld>
            <a:endParaRPr lang="ru-RU" dirty="0"/>
          </a:p>
        </p:txBody>
      </p:sp>
    </p:spTree>
    <p:extLst>
      <p:ext uri="{BB962C8B-B14F-4D97-AF65-F5344CB8AC3E}">
        <p14:creationId xmlns:p14="http://schemas.microsoft.com/office/powerpoint/2010/main" val="38697674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a:t>Согласования сроков.</a:t>
            </a:r>
            <a:r>
              <a:rPr lang="ru-RU" baseline="0" dirty="0"/>
              <a:t> Согласование приложений к контракту</a:t>
            </a:r>
            <a:endParaRPr lang="ru-RU" dirty="0"/>
          </a:p>
        </p:txBody>
      </p:sp>
      <p:sp>
        <p:nvSpPr>
          <p:cNvPr id="4" name="Номер слайда 3"/>
          <p:cNvSpPr>
            <a:spLocks noGrp="1"/>
          </p:cNvSpPr>
          <p:nvPr>
            <p:ph type="sldNum" sz="quarter" idx="10"/>
          </p:nvPr>
        </p:nvSpPr>
        <p:spPr/>
        <p:txBody>
          <a:bodyPr/>
          <a:lstStyle/>
          <a:p>
            <a:fld id="{8B5341DA-9C55-461D-A974-4C1F83D34188}" type="slidenum">
              <a:rPr lang="ru-RU" smtClean="0"/>
              <a:pPr/>
              <a:t>7</a:t>
            </a:fld>
            <a:endParaRPr lang="ru-RU" dirty="0"/>
          </a:p>
        </p:txBody>
      </p:sp>
    </p:spTree>
    <p:extLst>
      <p:ext uri="{BB962C8B-B14F-4D97-AF65-F5344CB8AC3E}">
        <p14:creationId xmlns:p14="http://schemas.microsoft.com/office/powerpoint/2010/main" val="21122307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8B5341DA-9C55-461D-A974-4C1F83D34188}" type="slidenum">
              <a:rPr lang="ru-RU" smtClean="0"/>
              <a:pPr/>
              <a:t>8</a:t>
            </a:fld>
            <a:endParaRPr lang="ru-RU" dirty="0"/>
          </a:p>
        </p:txBody>
      </p:sp>
    </p:spTree>
    <p:extLst>
      <p:ext uri="{BB962C8B-B14F-4D97-AF65-F5344CB8AC3E}">
        <p14:creationId xmlns:p14="http://schemas.microsoft.com/office/powerpoint/2010/main" val="31058330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8B5341DA-9C55-461D-A974-4C1F83D34188}" type="slidenum">
              <a:rPr lang="ru-RU" smtClean="0"/>
              <a:pPr/>
              <a:t>9</a:t>
            </a:fld>
            <a:endParaRPr lang="ru-RU" dirty="0"/>
          </a:p>
        </p:txBody>
      </p:sp>
    </p:spTree>
    <p:extLst>
      <p:ext uri="{BB962C8B-B14F-4D97-AF65-F5344CB8AC3E}">
        <p14:creationId xmlns:p14="http://schemas.microsoft.com/office/powerpoint/2010/main" val="6235189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8B5341DA-9C55-461D-A974-4C1F83D34188}" type="slidenum">
              <a:rPr lang="ru-RU" smtClean="0"/>
              <a:pPr/>
              <a:t>10</a:t>
            </a:fld>
            <a:endParaRPr lang="ru-RU" dirty="0"/>
          </a:p>
        </p:txBody>
      </p:sp>
    </p:spTree>
    <p:extLst>
      <p:ext uri="{BB962C8B-B14F-4D97-AF65-F5344CB8AC3E}">
        <p14:creationId xmlns:p14="http://schemas.microsoft.com/office/powerpoint/2010/main" val="33843160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2362200" y="4038600"/>
            <a:ext cx="6477000" cy="1828800"/>
          </a:xfrm>
        </p:spPr>
        <p:txBody>
          <a:bodyPr anchor="b"/>
          <a:lstStyle>
            <a:lvl1pPr>
              <a:defRPr cap="all" baseline="0"/>
            </a:lvl1pPr>
          </a:lstStyle>
          <a:p>
            <a:r>
              <a:rPr kumimoji="0" lang="ru-RU"/>
              <a:t>Образец заголовка</a:t>
            </a:r>
            <a:endParaRPr kumimoji="0" lang="en-US"/>
          </a:p>
        </p:txBody>
      </p:sp>
      <p:sp>
        <p:nvSpPr>
          <p:cNvPr id="9" name="Подзаголовок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a:t>Образец подзаголовка</a:t>
            </a:r>
            <a:endParaRPr kumimoji="0" lang="en-US"/>
          </a:p>
        </p:txBody>
      </p:sp>
      <p:sp>
        <p:nvSpPr>
          <p:cNvPr id="28" name="Дата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63F9A07F-4094-475A-8BC4-D60DC7B03CF1}" type="datetimeFigureOut">
              <a:rPr lang="ru-RU" smtClean="0"/>
              <a:pPr/>
              <a:t>04.10.2016</a:t>
            </a:fld>
            <a:endParaRPr lang="ru-RU"/>
          </a:p>
        </p:txBody>
      </p:sp>
      <p:sp>
        <p:nvSpPr>
          <p:cNvPr id="17" name="Нижний колонтитул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ru-RU"/>
          </a:p>
        </p:txBody>
      </p:sp>
      <p:sp>
        <p:nvSpPr>
          <p:cNvPr id="29" name="Номер слайда 28"/>
          <p:cNvSpPr>
            <a:spLocks noGrp="1"/>
          </p:cNvSpPr>
          <p:nvPr>
            <p:ph type="sldNum" sz="quarter" idx="12"/>
          </p:nvPr>
        </p:nvSpPr>
        <p:spPr>
          <a:xfrm>
            <a:off x="8001000" y="228600"/>
            <a:ext cx="838200" cy="381000"/>
          </a:xfrm>
        </p:spPr>
        <p:txBody>
          <a:bodyPr/>
          <a:lstStyle>
            <a:lvl1pPr>
              <a:defRPr>
                <a:solidFill>
                  <a:schemeClr val="tx2"/>
                </a:solidFill>
              </a:defRPr>
            </a:lvl1pPr>
          </a:lstStyle>
          <a:p>
            <a:fld id="{D6CD4A88-60C9-4D3E-B00D-4F52A933803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63F9A07F-4094-475A-8BC4-D60DC7B03CF1}" type="datetimeFigureOut">
              <a:rPr lang="ru-RU" smtClean="0"/>
              <a:pPr/>
              <a:t>04.10.2016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6CD4A88-60C9-4D3E-B00D-4F52A933803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1"/>
      </p:bgRef>
    </p:bg>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609600"/>
            <a:ext cx="2057400" cy="5516563"/>
          </a:xfrm>
        </p:spPr>
        <p:txBody>
          <a:bodyPr vert="eaVe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457200" y="609600"/>
            <a:ext cx="5562600" cy="5516564"/>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a:xfrm>
            <a:off x="6553200" y="6248402"/>
            <a:ext cx="2209800" cy="365125"/>
          </a:xfrm>
        </p:spPr>
        <p:txBody>
          <a:bodyPr/>
          <a:lstStyle/>
          <a:p>
            <a:fld id="{63F9A07F-4094-475A-8BC4-D60DC7B03CF1}" type="datetimeFigureOut">
              <a:rPr lang="ru-RU" smtClean="0"/>
              <a:pPr/>
              <a:t>04.10.2016</a:t>
            </a:fld>
            <a:endParaRPr lang="ru-RU"/>
          </a:p>
        </p:txBody>
      </p:sp>
      <p:sp>
        <p:nvSpPr>
          <p:cNvPr id="5" name="Нижний колонтитул 4"/>
          <p:cNvSpPr>
            <a:spLocks noGrp="1"/>
          </p:cNvSpPr>
          <p:nvPr>
            <p:ph type="ftr" sz="quarter" idx="11"/>
          </p:nvPr>
        </p:nvSpPr>
        <p:spPr>
          <a:xfrm>
            <a:off x="457201" y="6248207"/>
            <a:ext cx="5573483" cy="365125"/>
          </a:xfrm>
        </p:spPr>
        <p:txBody>
          <a:bodyPr/>
          <a:lstStyle/>
          <a:p>
            <a:endParaRPr lang="ru-RU"/>
          </a:p>
        </p:txBody>
      </p:sp>
      <p:sp>
        <p:nvSpPr>
          <p:cNvPr id="7" name="Прямоугольник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Прямоугольник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Номер слайда 5"/>
          <p:cNvSpPr>
            <a:spLocks noGrp="1"/>
          </p:cNvSpPr>
          <p:nvPr>
            <p:ph type="sldNum" sz="quarter" idx="12"/>
          </p:nvPr>
        </p:nvSpPr>
        <p:spPr>
          <a:xfrm rot="5400000">
            <a:off x="5989638" y="144462"/>
            <a:ext cx="533400" cy="244476"/>
          </a:xfrm>
        </p:spPr>
        <p:txBody>
          <a:bodyPr/>
          <a:lstStyle/>
          <a:p>
            <a:fld id="{D6CD4A88-60C9-4D3E-B00D-4F52A933803C}"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228600"/>
            <a:ext cx="8153400" cy="990600"/>
          </a:xfrm>
        </p:spPr>
        <p:txBody>
          <a:bodyPr/>
          <a:lstStyle/>
          <a:p>
            <a:r>
              <a:rPr kumimoji="0" lang="ru-RU"/>
              <a:t>Образец заголовка</a:t>
            </a:r>
            <a:endParaRPr kumimoji="0" lang="en-US"/>
          </a:p>
        </p:txBody>
      </p:sp>
      <p:sp>
        <p:nvSpPr>
          <p:cNvPr id="4" name="Дата 3"/>
          <p:cNvSpPr>
            <a:spLocks noGrp="1"/>
          </p:cNvSpPr>
          <p:nvPr>
            <p:ph type="dt" sz="half" idx="10"/>
          </p:nvPr>
        </p:nvSpPr>
        <p:spPr/>
        <p:txBody>
          <a:bodyPr/>
          <a:lstStyle/>
          <a:p>
            <a:fld id="{63F9A07F-4094-475A-8BC4-D60DC7B03CF1}" type="datetimeFigureOut">
              <a:rPr lang="ru-RU" smtClean="0"/>
              <a:pPr/>
              <a:t>04.10.2016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lvl1pPr>
              <a:defRPr>
                <a:solidFill>
                  <a:srgbClr val="FFFFFF"/>
                </a:solidFill>
              </a:defRPr>
            </a:lvl1pPr>
          </a:lstStyle>
          <a:p>
            <a:fld id="{D6CD4A88-60C9-4D3E-B00D-4F52A933803C}" type="slidenum">
              <a:rPr lang="ru-RU" smtClean="0"/>
              <a:pPr/>
              <a:t>‹#›</a:t>
            </a:fld>
            <a:endParaRPr lang="ru-RU"/>
          </a:p>
        </p:txBody>
      </p:sp>
      <p:sp>
        <p:nvSpPr>
          <p:cNvPr id="8" name="Содержимое 7"/>
          <p:cNvSpPr>
            <a:spLocks noGrp="1"/>
          </p:cNvSpPr>
          <p:nvPr>
            <p:ph sz="quarter" idx="1"/>
          </p:nvPr>
        </p:nvSpPr>
        <p:spPr>
          <a:xfrm>
            <a:off x="612648" y="1600200"/>
            <a:ext cx="8153400" cy="44958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3" name="Текст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a:t>Образец текста</a:t>
            </a:r>
          </a:p>
        </p:txBody>
      </p:sp>
      <p:sp>
        <p:nvSpPr>
          <p:cNvPr id="7" name="Прямоугольник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ru-RU"/>
              <a:t>Образец заголовка</a:t>
            </a:r>
            <a:endParaRPr kumimoji="0" lang="en-US"/>
          </a:p>
        </p:txBody>
      </p:sp>
      <p:sp>
        <p:nvSpPr>
          <p:cNvPr id="12" name="Дата 11"/>
          <p:cNvSpPr>
            <a:spLocks noGrp="1"/>
          </p:cNvSpPr>
          <p:nvPr>
            <p:ph type="dt" sz="half" idx="10"/>
          </p:nvPr>
        </p:nvSpPr>
        <p:spPr/>
        <p:txBody>
          <a:bodyPr/>
          <a:lstStyle/>
          <a:p>
            <a:fld id="{63F9A07F-4094-475A-8BC4-D60DC7B03CF1}" type="datetimeFigureOut">
              <a:rPr lang="ru-RU" smtClean="0"/>
              <a:pPr/>
              <a:t>04.10.2016</a:t>
            </a:fld>
            <a:endParaRPr lang="ru-RU"/>
          </a:p>
        </p:txBody>
      </p:sp>
      <p:sp>
        <p:nvSpPr>
          <p:cNvPr id="13" name="Номер слайда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D6CD4A88-60C9-4D3E-B00D-4F52A933803C}" type="slidenum">
              <a:rPr lang="ru-RU" smtClean="0"/>
              <a:pPr/>
              <a:t>‹#›</a:t>
            </a:fld>
            <a:endParaRPr lang="ru-RU"/>
          </a:p>
        </p:txBody>
      </p:sp>
      <p:sp>
        <p:nvSpPr>
          <p:cNvPr id="14" name="Нижний колонтитул 13"/>
          <p:cNvSpPr>
            <a:spLocks noGrp="1"/>
          </p:cNvSpPr>
          <p:nvPr>
            <p:ph type="ftr" sz="quarter" idx="12"/>
          </p:nvPr>
        </p:nvSpPr>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9" name="Содержимое 8"/>
          <p:cNvSpPr>
            <a:spLocks noGrp="1"/>
          </p:cNvSpPr>
          <p:nvPr>
            <p:ph sz="quarter" idx="1"/>
          </p:nvPr>
        </p:nvSpPr>
        <p:spPr>
          <a:xfrm>
            <a:off x="609600" y="1589567"/>
            <a:ext cx="3886200" cy="45720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1" name="Содержимое 10"/>
          <p:cNvSpPr>
            <a:spLocks noGrp="1"/>
          </p:cNvSpPr>
          <p:nvPr>
            <p:ph sz="quarter" idx="2"/>
          </p:nvPr>
        </p:nvSpPr>
        <p:spPr>
          <a:xfrm>
            <a:off x="4844901" y="1589567"/>
            <a:ext cx="3886200" cy="45720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8" name="Дата 7"/>
          <p:cNvSpPr>
            <a:spLocks noGrp="1"/>
          </p:cNvSpPr>
          <p:nvPr>
            <p:ph type="dt" sz="half" idx="15"/>
          </p:nvPr>
        </p:nvSpPr>
        <p:spPr/>
        <p:txBody>
          <a:bodyPr rtlCol="0"/>
          <a:lstStyle/>
          <a:p>
            <a:fld id="{63F9A07F-4094-475A-8BC4-D60DC7B03CF1}" type="datetimeFigureOut">
              <a:rPr lang="ru-RU" smtClean="0"/>
              <a:pPr/>
              <a:t>04.10.2016</a:t>
            </a:fld>
            <a:endParaRPr lang="ru-RU"/>
          </a:p>
        </p:txBody>
      </p:sp>
      <p:sp>
        <p:nvSpPr>
          <p:cNvPr id="10" name="Номер слайда 9"/>
          <p:cNvSpPr>
            <a:spLocks noGrp="1"/>
          </p:cNvSpPr>
          <p:nvPr>
            <p:ph type="sldNum" sz="quarter" idx="16"/>
          </p:nvPr>
        </p:nvSpPr>
        <p:spPr/>
        <p:txBody>
          <a:bodyPr rtlCol="0"/>
          <a:lstStyle/>
          <a:p>
            <a:fld id="{D6CD4A88-60C9-4D3E-B00D-4F52A933803C}" type="slidenum">
              <a:rPr lang="ru-RU" smtClean="0"/>
              <a:pPr/>
              <a:t>‹#›</a:t>
            </a:fld>
            <a:endParaRPr lang="ru-RU"/>
          </a:p>
        </p:txBody>
      </p:sp>
      <p:sp>
        <p:nvSpPr>
          <p:cNvPr id="12" name="Нижний колонтитул 11"/>
          <p:cNvSpPr>
            <a:spLocks noGrp="1"/>
          </p:cNvSpPr>
          <p:nvPr>
            <p:ph type="ftr" sz="quarter" idx="17"/>
          </p:nvPr>
        </p:nvSpPr>
        <p:spPr/>
        <p:txBody>
          <a:bodyPr rtlCol="0"/>
          <a:lstStyle/>
          <a:p>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273050"/>
            <a:ext cx="8153400" cy="869950"/>
          </a:xfrm>
        </p:spPr>
        <p:txBody>
          <a:bodyPr anchor="ctr"/>
          <a:lstStyle>
            <a:lvl1pPr>
              <a:defRPr/>
            </a:lvl1pPr>
          </a:lstStyle>
          <a:p>
            <a:r>
              <a:rPr kumimoji="0" lang="ru-RU"/>
              <a:t>Образец заголовка</a:t>
            </a:r>
            <a:endParaRPr kumimoji="0" lang="en-US"/>
          </a:p>
        </p:txBody>
      </p:sp>
      <p:sp>
        <p:nvSpPr>
          <p:cNvPr id="11" name="Содержимое 10"/>
          <p:cNvSpPr>
            <a:spLocks noGrp="1"/>
          </p:cNvSpPr>
          <p:nvPr>
            <p:ph sz="quarter" idx="2"/>
          </p:nvPr>
        </p:nvSpPr>
        <p:spPr>
          <a:xfrm>
            <a:off x="609600" y="2438400"/>
            <a:ext cx="3886200" cy="35814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3" name="Содержимое 12"/>
          <p:cNvSpPr>
            <a:spLocks noGrp="1"/>
          </p:cNvSpPr>
          <p:nvPr>
            <p:ph sz="quarter" idx="4"/>
          </p:nvPr>
        </p:nvSpPr>
        <p:spPr>
          <a:xfrm>
            <a:off x="4800600" y="2438400"/>
            <a:ext cx="3886200" cy="35814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0" name="Дата 9"/>
          <p:cNvSpPr>
            <a:spLocks noGrp="1"/>
          </p:cNvSpPr>
          <p:nvPr>
            <p:ph type="dt" sz="half" idx="15"/>
          </p:nvPr>
        </p:nvSpPr>
        <p:spPr/>
        <p:txBody>
          <a:bodyPr rtlCol="0"/>
          <a:lstStyle/>
          <a:p>
            <a:fld id="{63F9A07F-4094-475A-8BC4-D60DC7B03CF1}" type="datetimeFigureOut">
              <a:rPr lang="ru-RU" smtClean="0"/>
              <a:pPr/>
              <a:t>04.10.2016</a:t>
            </a:fld>
            <a:endParaRPr lang="ru-RU"/>
          </a:p>
        </p:txBody>
      </p:sp>
      <p:sp>
        <p:nvSpPr>
          <p:cNvPr id="12" name="Номер слайда 11"/>
          <p:cNvSpPr>
            <a:spLocks noGrp="1"/>
          </p:cNvSpPr>
          <p:nvPr>
            <p:ph type="sldNum" sz="quarter" idx="16"/>
          </p:nvPr>
        </p:nvSpPr>
        <p:spPr/>
        <p:txBody>
          <a:bodyPr rtlCol="0"/>
          <a:lstStyle/>
          <a:p>
            <a:fld id="{D6CD4A88-60C9-4D3E-B00D-4F52A933803C}" type="slidenum">
              <a:rPr lang="ru-RU" smtClean="0"/>
              <a:pPr/>
              <a:t>‹#›</a:t>
            </a:fld>
            <a:endParaRPr lang="ru-RU"/>
          </a:p>
        </p:txBody>
      </p:sp>
      <p:sp>
        <p:nvSpPr>
          <p:cNvPr id="14" name="Нижний колонтитул 13"/>
          <p:cNvSpPr>
            <a:spLocks noGrp="1"/>
          </p:cNvSpPr>
          <p:nvPr>
            <p:ph type="ftr" sz="quarter" idx="17"/>
          </p:nvPr>
        </p:nvSpPr>
        <p:spPr/>
        <p:txBody>
          <a:bodyPr rtlCol="0"/>
          <a:lstStyle/>
          <a:p>
            <a:endParaRPr lang="ru-RU"/>
          </a:p>
        </p:txBody>
      </p:sp>
      <p:sp>
        <p:nvSpPr>
          <p:cNvPr id="16" name="Текст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ru-RU"/>
              <a:t>Образец текста</a:t>
            </a:r>
          </a:p>
        </p:txBody>
      </p:sp>
      <p:sp>
        <p:nvSpPr>
          <p:cNvPr id="15" name="Текст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ru-RU"/>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Дата 2"/>
          <p:cNvSpPr>
            <a:spLocks noGrp="1"/>
          </p:cNvSpPr>
          <p:nvPr>
            <p:ph type="dt" sz="half" idx="10"/>
          </p:nvPr>
        </p:nvSpPr>
        <p:spPr/>
        <p:txBody>
          <a:bodyPr/>
          <a:lstStyle/>
          <a:p>
            <a:fld id="{63F9A07F-4094-475A-8BC4-D60DC7B03CF1}" type="datetimeFigureOut">
              <a:rPr lang="ru-RU" smtClean="0"/>
              <a:pPr/>
              <a:t>04.10.2016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lvl1pPr>
              <a:defRPr>
                <a:solidFill>
                  <a:srgbClr val="FFFFFF"/>
                </a:solidFill>
              </a:defRPr>
            </a:lvl1pPr>
          </a:lstStyle>
          <a:p>
            <a:fld id="{D6CD4A88-60C9-4D3E-B00D-4F52A933803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3F9A07F-4094-475A-8BC4-D60DC7B03CF1}" type="datetimeFigureOut">
              <a:rPr lang="ru-RU" smtClean="0"/>
              <a:pPr/>
              <a:t>04.10.2016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0" y="6248400"/>
            <a:ext cx="533400" cy="381000"/>
          </a:xfrm>
        </p:spPr>
        <p:txBody>
          <a:bodyPr/>
          <a:lstStyle>
            <a:lvl1pPr>
              <a:defRPr>
                <a:solidFill>
                  <a:schemeClr val="tx2"/>
                </a:solidFill>
              </a:defRPr>
            </a:lvl1pPr>
          </a:lstStyle>
          <a:p>
            <a:fld id="{D6CD4A88-60C9-4D3E-B00D-4F52A933803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8077200" cy="869950"/>
          </a:xfrm>
        </p:spPr>
        <p:txBody>
          <a:bodyPr anchor="ctr"/>
          <a:lstStyle>
            <a:lvl1pPr algn="l">
              <a:buNone/>
              <a:defRPr sz="4400" b="0"/>
            </a:lvl1pPr>
          </a:lstStyle>
          <a:p>
            <a:r>
              <a:rPr kumimoji="0" lang="ru-RU"/>
              <a:t>Образец заголовка</a:t>
            </a:r>
            <a:endParaRPr kumimoji="0" lang="en-US"/>
          </a:p>
        </p:txBody>
      </p:sp>
      <p:sp>
        <p:nvSpPr>
          <p:cNvPr id="5" name="Дата 4"/>
          <p:cNvSpPr>
            <a:spLocks noGrp="1"/>
          </p:cNvSpPr>
          <p:nvPr>
            <p:ph type="dt" sz="half" idx="10"/>
          </p:nvPr>
        </p:nvSpPr>
        <p:spPr/>
        <p:txBody>
          <a:bodyPr/>
          <a:lstStyle/>
          <a:p>
            <a:fld id="{63F9A07F-4094-475A-8BC4-D60DC7B03CF1}" type="datetimeFigureOut">
              <a:rPr lang="ru-RU" smtClean="0"/>
              <a:pPr/>
              <a:t>04.10.2016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lvl1pPr>
              <a:defRPr>
                <a:solidFill>
                  <a:srgbClr val="FFFFFF"/>
                </a:solidFill>
              </a:defRPr>
            </a:lvl1pPr>
          </a:lstStyle>
          <a:p>
            <a:fld id="{D6CD4A88-60C9-4D3E-B00D-4F52A933803C}" type="slidenum">
              <a:rPr lang="ru-RU" smtClean="0"/>
              <a:pPr/>
              <a:t>‹#›</a:t>
            </a:fld>
            <a:endParaRPr lang="ru-RU"/>
          </a:p>
        </p:txBody>
      </p:sp>
      <p:sp>
        <p:nvSpPr>
          <p:cNvPr id="3" name="Текст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a:t>Образец текста</a:t>
            </a:r>
          </a:p>
        </p:txBody>
      </p:sp>
      <p:sp>
        <p:nvSpPr>
          <p:cNvPr id="9" name="Содержимое 8"/>
          <p:cNvSpPr>
            <a:spLocks noGrp="1"/>
          </p:cNvSpPr>
          <p:nvPr>
            <p:ph sz="quarter" idx="1"/>
          </p:nvPr>
        </p:nvSpPr>
        <p:spPr>
          <a:xfrm>
            <a:off x="2362200" y="1752600"/>
            <a:ext cx="6400800" cy="44196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3">
        <a:schemeClr val="bg2"/>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a:t>Образец текста</a:t>
            </a:r>
          </a:p>
        </p:txBody>
      </p:sp>
      <p:sp>
        <p:nvSpPr>
          <p:cNvPr id="8" name="Прямоугольник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ru-RU"/>
              <a:t>Образец заголовка</a:t>
            </a:r>
            <a:endParaRPr kumimoji="0" lang="en-US"/>
          </a:p>
        </p:txBody>
      </p:sp>
      <p:sp>
        <p:nvSpPr>
          <p:cNvPr id="11" name="Прямоугольник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Дата 11"/>
          <p:cNvSpPr>
            <a:spLocks noGrp="1"/>
          </p:cNvSpPr>
          <p:nvPr>
            <p:ph type="dt" sz="half" idx="10"/>
          </p:nvPr>
        </p:nvSpPr>
        <p:spPr>
          <a:xfrm>
            <a:off x="6248400" y="6248400"/>
            <a:ext cx="2667000" cy="365125"/>
          </a:xfrm>
        </p:spPr>
        <p:txBody>
          <a:bodyPr rtlCol="0"/>
          <a:lstStyle/>
          <a:p>
            <a:fld id="{63F9A07F-4094-475A-8BC4-D60DC7B03CF1}" type="datetimeFigureOut">
              <a:rPr lang="ru-RU" smtClean="0"/>
              <a:pPr/>
              <a:t>04.10.2016</a:t>
            </a:fld>
            <a:endParaRPr lang="ru-RU"/>
          </a:p>
        </p:txBody>
      </p:sp>
      <p:sp>
        <p:nvSpPr>
          <p:cNvPr id="13" name="Номер слайда 12"/>
          <p:cNvSpPr>
            <a:spLocks noGrp="1"/>
          </p:cNvSpPr>
          <p:nvPr>
            <p:ph type="sldNum" sz="quarter" idx="11"/>
          </p:nvPr>
        </p:nvSpPr>
        <p:spPr>
          <a:xfrm>
            <a:off x="0" y="4667249"/>
            <a:ext cx="1447800" cy="663578"/>
          </a:xfrm>
        </p:spPr>
        <p:txBody>
          <a:bodyPr rtlCol="0"/>
          <a:lstStyle>
            <a:lvl1pPr>
              <a:defRPr sz="2800"/>
            </a:lvl1pPr>
          </a:lstStyle>
          <a:p>
            <a:fld id="{D6CD4A88-60C9-4D3E-B00D-4F52A933803C}" type="slidenum">
              <a:rPr lang="ru-RU" smtClean="0"/>
              <a:pPr/>
              <a:t>‹#›</a:t>
            </a:fld>
            <a:endParaRPr lang="ru-RU"/>
          </a:p>
        </p:txBody>
      </p:sp>
      <p:sp>
        <p:nvSpPr>
          <p:cNvPr id="14" name="Нижний колонтитул 13"/>
          <p:cNvSpPr>
            <a:spLocks noGrp="1"/>
          </p:cNvSpPr>
          <p:nvPr>
            <p:ph type="ftr" sz="quarter" idx="12"/>
          </p:nvPr>
        </p:nvSpPr>
        <p:spPr>
          <a:xfrm>
            <a:off x="1600200" y="6248206"/>
            <a:ext cx="4572000" cy="365125"/>
          </a:xfrm>
        </p:spPr>
        <p:txBody>
          <a:bodyPr rtlCol="0"/>
          <a:lstStyle/>
          <a:p>
            <a:endParaRPr lang="ru-RU"/>
          </a:p>
        </p:txBody>
      </p:sp>
      <p:sp>
        <p:nvSpPr>
          <p:cNvPr id="3" name="Рисунок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ru-RU"/>
              <a:t>Вставка рисунка</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609600" y="228600"/>
            <a:ext cx="8153400" cy="990600"/>
          </a:xfrm>
          <a:prstGeom prst="rect">
            <a:avLst/>
          </a:prstGeom>
        </p:spPr>
        <p:txBody>
          <a:bodyPr vert="horz" anchor="ctr">
            <a:normAutofit/>
          </a:bodyPr>
          <a:lstStyle/>
          <a:p>
            <a:r>
              <a:rPr kumimoji="0" lang="ru-RU"/>
              <a:t>Образец заголовка</a:t>
            </a:r>
            <a:endParaRPr kumimoji="0" lang="en-US"/>
          </a:p>
        </p:txBody>
      </p:sp>
      <p:sp>
        <p:nvSpPr>
          <p:cNvPr id="13" name="Текст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14" name="Дата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63F9A07F-4094-475A-8BC4-D60DC7B03CF1}" type="datetimeFigureOut">
              <a:rPr lang="ru-RU" smtClean="0"/>
              <a:pPr/>
              <a:t>04.10.2016</a:t>
            </a:fld>
            <a:endParaRPr lang="ru-RU"/>
          </a:p>
        </p:txBody>
      </p:sp>
      <p:sp>
        <p:nvSpPr>
          <p:cNvPr id="3" name="Нижний колонтитул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ru-RU"/>
          </a:p>
        </p:txBody>
      </p:sp>
      <p:sp>
        <p:nvSpPr>
          <p:cNvPr id="7" name="Прямоугольник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D6CD4A88-60C9-4D3E-B00D-4F52A933803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pPr algn="just"/>
            <a:r>
              <a:rPr lang="ru-RU" dirty="0"/>
              <a:t>Правила описания объекта закупки.</a:t>
            </a:r>
            <a:br>
              <a:rPr lang="ru-RU" dirty="0"/>
            </a:br>
            <a:r>
              <a:rPr lang="ru-RU" dirty="0"/>
              <a:t>Порядок составления технического задания. </a:t>
            </a:r>
            <a:endParaRPr lang="en-US" dirty="0"/>
          </a:p>
        </p:txBody>
      </p:sp>
      <p:sp>
        <p:nvSpPr>
          <p:cNvPr id="3" name="Подзаголовок 2"/>
          <p:cNvSpPr>
            <a:spLocks noGrp="1"/>
          </p:cNvSpPr>
          <p:nvPr>
            <p:ph type="subTitle" idx="1"/>
          </p:nvPr>
        </p:nvSpPr>
        <p:spPr/>
        <p:txBody>
          <a:bodyPr/>
          <a:lstStyle/>
          <a:p>
            <a:endParaRPr lang="ru-RU"/>
          </a:p>
        </p:txBody>
      </p:sp>
      <p:pic>
        <p:nvPicPr>
          <p:cNvPr id="1028" name="Picture 4" descr="C:\Program Files\Microsoft Office\MEDIA\CAGCAT10\j0291984.wmf"/>
          <p:cNvPicPr>
            <a:picLocks noChangeAspect="1" noChangeArrowheads="1"/>
          </p:cNvPicPr>
          <p:nvPr/>
        </p:nvPicPr>
        <p:blipFill>
          <a:blip r:embed="rId2"/>
          <a:srcRect/>
          <a:stretch>
            <a:fillRect/>
          </a:stretch>
        </p:blipFill>
        <p:spPr bwMode="auto">
          <a:xfrm>
            <a:off x="4277715" y="643280"/>
            <a:ext cx="1807769" cy="1913839"/>
          </a:xfrm>
          <a:prstGeom prst="rect">
            <a:avLst/>
          </a:prstGeom>
          <a:noFill/>
        </p:spPr>
      </p:pic>
      <p:pic>
        <p:nvPicPr>
          <p:cNvPr id="1029" name="Picture 5" descr="C:\Program Files\Microsoft Office\MEDIA\CAGCAT10\j0292020.wmf"/>
          <p:cNvPicPr>
            <a:picLocks noChangeAspect="1" noChangeArrowheads="1"/>
          </p:cNvPicPr>
          <p:nvPr/>
        </p:nvPicPr>
        <p:blipFill>
          <a:blip r:embed="rId3"/>
          <a:srcRect/>
          <a:stretch>
            <a:fillRect/>
          </a:stretch>
        </p:blipFill>
        <p:spPr bwMode="auto">
          <a:xfrm>
            <a:off x="6342583" y="802132"/>
            <a:ext cx="1869034" cy="1773936"/>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ru-RU" sz="2800" dirty="0"/>
              <a:t>Группа 1 – Требования к условиям исполнения. Сроки действия контракта (договора)</a:t>
            </a:r>
          </a:p>
        </p:txBody>
      </p:sp>
      <p:sp>
        <p:nvSpPr>
          <p:cNvPr id="3" name="Содержимое 2"/>
          <p:cNvSpPr>
            <a:spLocks noGrp="1"/>
          </p:cNvSpPr>
          <p:nvPr>
            <p:ph sz="quarter" idx="1"/>
          </p:nvPr>
        </p:nvSpPr>
        <p:spPr/>
        <p:txBody>
          <a:bodyPr>
            <a:normAutofit/>
          </a:bodyPr>
          <a:lstStyle/>
          <a:p>
            <a:pPr marL="0" indent="179388">
              <a:buNone/>
            </a:pPr>
            <a:r>
              <a:rPr lang="ru-RU" sz="1800" dirty="0"/>
              <a:t>Пунктом 5.2 проекта контракта установлен срок действия контракта: "Контракт вступает в силу с момента его подписания и заканчивает свое действие после выполнения Сторонами своих обязательств, завершения взаиморасчетов и урегулирования возможных разногласий".</a:t>
            </a:r>
          </a:p>
          <a:p>
            <a:pPr marL="0" indent="179388">
              <a:buNone/>
            </a:pPr>
            <a:r>
              <a:rPr lang="ru-RU" sz="1800" dirty="0"/>
              <a:t>Указанная формулировка окончания срока действия договора </a:t>
            </a:r>
            <a:r>
              <a:rPr lang="ru-RU" sz="1800" i="1" u="sng" dirty="0"/>
              <a:t>не позволяет определить срок окончания действия контракта, поскольку его наступление поставлено в зависимость от события, относительно которого неизвестно, произойдет оно или нет</a:t>
            </a:r>
            <a:r>
              <a:rPr lang="ru-RU" sz="1800" dirty="0"/>
              <a:t>.</a:t>
            </a:r>
          </a:p>
          <a:p>
            <a:pPr marL="0" indent="179388">
              <a:buNone/>
            </a:pPr>
            <a:r>
              <a:rPr lang="ru-RU" sz="1800" dirty="0"/>
              <a:t>В этой связи, при выборе способа обеспечения контракта в виде предоставления банковской гарантии участнику закупки фактически не представляется возможным установить срок действия банковской гарантии, поскольку Заказчиком изначально не установлен срок действия контракта.</a:t>
            </a:r>
          </a:p>
          <a:p>
            <a:pPr marL="0" indent="179388">
              <a:buNone/>
            </a:pPr>
            <a:endParaRPr lang="ru-RU" sz="1800" i="1" dirty="0"/>
          </a:p>
          <a:p>
            <a:pPr marL="0" indent="179388">
              <a:buNone/>
            </a:pPr>
            <a:r>
              <a:rPr lang="ru-RU" sz="1800" i="1" dirty="0"/>
              <a:t>Решение ФАС России от 02.12.2015 по делу N 223ФЗ-375/15 </a:t>
            </a:r>
            <a:endParaRPr lang="ru-RU" sz="1700" dirty="0"/>
          </a:p>
        </p:txBody>
      </p:sp>
    </p:spTree>
    <p:extLst>
      <p:ext uri="{BB962C8B-B14F-4D97-AF65-F5344CB8AC3E}">
        <p14:creationId xmlns:p14="http://schemas.microsoft.com/office/powerpoint/2010/main" val="21555468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t>Группа 1 – Требования к условиям исполнения. Односторонний отказ от исполнения контракта</a:t>
            </a:r>
          </a:p>
        </p:txBody>
      </p:sp>
      <p:sp>
        <p:nvSpPr>
          <p:cNvPr id="3" name="Содержимое 2"/>
          <p:cNvSpPr>
            <a:spLocks noGrp="1"/>
          </p:cNvSpPr>
          <p:nvPr>
            <p:ph sz="quarter" idx="1"/>
          </p:nvPr>
        </p:nvSpPr>
        <p:spPr/>
        <p:txBody>
          <a:bodyPr>
            <a:normAutofit fontScale="77500" lnSpcReduction="20000"/>
          </a:bodyPr>
          <a:lstStyle/>
          <a:p>
            <a:r>
              <a:rPr lang="ru-RU" dirty="0"/>
              <a:t>8. Расторжение контракта допускается по соглашению сторон, по решению суда, </a:t>
            </a:r>
            <a:r>
              <a:rPr lang="ru-RU" u="sng" dirty="0"/>
              <a:t>в случае одностороннего отказа</a:t>
            </a:r>
            <a:r>
              <a:rPr lang="ru-RU" dirty="0"/>
              <a:t> стороны контракта от исполнения контракта </a:t>
            </a:r>
            <a:r>
              <a:rPr lang="ru-RU" i="1" u="sng" dirty="0"/>
              <a:t>в соответствии с гражданским законодательством</a:t>
            </a:r>
            <a:r>
              <a:rPr lang="ru-RU" dirty="0"/>
              <a:t>.</a:t>
            </a:r>
          </a:p>
          <a:p>
            <a:r>
              <a:rPr lang="ru-RU" dirty="0"/>
              <a:t>9. Заказчик вправе принять решение об одностороннем отказе от исполнения контракта </a:t>
            </a:r>
            <a:r>
              <a:rPr lang="ru-RU" b="1" i="1" u="sng" dirty="0"/>
              <a:t>по основаниям, предусмотренным Гражданским кодексом РФ </a:t>
            </a:r>
            <a:r>
              <a:rPr lang="ru-RU" dirty="0"/>
              <a:t>для одностороннего отказа от исполнения отдельных видов обязательств, при условии, если это было предусмотрено контрактом.</a:t>
            </a:r>
          </a:p>
          <a:p>
            <a:pPr>
              <a:buNone/>
            </a:pPr>
            <a:r>
              <a:rPr lang="ru-RU" dirty="0"/>
              <a:t>	</a:t>
            </a:r>
          </a:p>
          <a:p>
            <a:pPr>
              <a:buNone/>
            </a:pPr>
            <a:r>
              <a:rPr lang="ru-RU" sz="2800" i="1" dirty="0"/>
              <a:t>	</a:t>
            </a:r>
            <a:r>
              <a:rPr lang="ru-RU" sz="2000" i="1" dirty="0"/>
              <a:t>ст. 95, Федеральный закон от 05.04.2013 N 44-ФЗ "О контрактной системе в сфере закупок товаров, работ, услуг для обеспечения государственных и муниципальных нужд"</a:t>
            </a:r>
            <a:r>
              <a:rPr lang="ru-RU" sz="2000" dirty="0"/>
              <a:t>	</a:t>
            </a:r>
            <a:r>
              <a:rPr lang="ru-RU" dirty="0"/>
              <a:t>	</a:t>
            </a:r>
          </a:p>
        </p:txBody>
      </p:sp>
    </p:spTree>
    <p:extLst>
      <p:ext uri="{BB962C8B-B14F-4D97-AF65-F5344CB8AC3E}">
        <p14:creationId xmlns:p14="http://schemas.microsoft.com/office/powerpoint/2010/main" val="14190232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t>Группа 1 – Требования к условиям исполнения. Односторонний отказ от исполнения контракта</a:t>
            </a:r>
          </a:p>
        </p:txBody>
      </p:sp>
      <p:sp>
        <p:nvSpPr>
          <p:cNvPr id="3" name="Содержимое 2"/>
          <p:cNvSpPr>
            <a:spLocks noGrp="1"/>
          </p:cNvSpPr>
          <p:nvPr>
            <p:ph sz="quarter" idx="1"/>
          </p:nvPr>
        </p:nvSpPr>
        <p:spPr/>
        <p:txBody>
          <a:bodyPr>
            <a:normAutofit fontScale="47500" lnSpcReduction="20000"/>
          </a:bodyPr>
          <a:lstStyle/>
          <a:p>
            <a:r>
              <a:rPr lang="ru-RU" dirty="0"/>
              <a:t>При этом с целью надлежащей защиты прав и законных интересов заказчика и поставщика (подрядчика, исполнителя) в случае установления заказчиком в проекте контракта права на односторонний отказ от исполнения контракта, в проект контракта </a:t>
            </a:r>
            <a:r>
              <a:rPr lang="ru-RU" b="1" i="1" dirty="0"/>
              <a:t>полагаем целесообразным включить перечень случаев такого отказа от исполнения контракта, являющихся основаниями, предусмотренными ГК РФ для одностороннего отказа от исполнения отдельных видов обязательств</a:t>
            </a:r>
            <a:r>
              <a:rPr lang="ru-RU" dirty="0"/>
              <a:t>, в том числе:</a:t>
            </a:r>
          </a:p>
          <a:p>
            <a:pPr>
              <a:buNone/>
            </a:pPr>
            <a:r>
              <a:rPr lang="ru-RU" dirty="0"/>
              <a:t>	- отказ поставщика передать заказчику товар или принадлежности к нему (п. 1 ст. 463, </a:t>
            </a:r>
            <a:r>
              <a:rPr lang="ru-RU" dirty="0" err="1"/>
              <a:t>абз</a:t>
            </a:r>
            <a:r>
              <a:rPr lang="ru-RU" dirty="0"/>
              <a:t>. второй ст. 464 ГК РФ);</a:t>
            </a:r>
          </a:p>
          <a:p>
            <a:pPr>
              <a:buNone/>
            </a:pPr>
            <a:r>
              <a:rPr lang="ru-RU" dirty="0"/>
              <a:t>	- существенное нарушение поставщиком требований к качеству товара, а именно обнаружение заказчиком неустранимых недостатков, недостатков, которые не могут быть устранены без несоразмерных расходов или затрат времени, или выявляются неоднократно, либо проявляются вновь после их устранения, и других подобных недостатков (п. 2 ст. 475 ГК РФ);</a:t>
            </a:r>
          </a:p>
          <a:p>
            <a:pPr>
              <a:buNone/>
            </a:pPr>
            <a:r>
              <a:rPr lang="ru-RU" dirty="0"/>
              <a:t>	- невыполнение поставщиком в разумный срок требования заказчика о доукомплектовании товара (п. 1 ст. 480 ГК РФ);</a:t>
            </a:r>
          </a:p>
          <a:p>
            <a:pPr>
              <a:buNone/>
            </a:pPr>
            <a:r>
              <a:rPr lang="ru-RU" dirty="0"/>
              <a:t>	- неоднократное нарушение поставщиком сроков поставки товаров (п. 2 ст. 523 ГК РФ);</a:t>
            </a:r>
          </a:p>
          <a:p>
            <a:pPr>
              <a:buNone/>
            </a:pPr>
            <a:r>
              <a:rPr lang="ru-RU" dirty="0"/>
              <a:t>	- отступление подрядчика, исполнителя в работе, услуге от условий договора или иные недостатки результата работы, которые не были устранены в установленный заказчиком разумный срок, либо являются существенными и неустранимыми (п. 3 ст. 723 ГК РФ).</a:t>
            </a:r>
          </a:p>
          <a:p>
            <a:pPr>
              <a:buNone/>
            </a:pPr>
            <a:br>
              <a:rPr lang="ru-RU" i="1" dirty="0"/>
            </a:br>
            <a:r>
              <a:rPr lang="ru-RU" i="1" dirty="0"/>
              <a:t>Письмо Минэкономразвития России N 324-ЕЕ/Д28и, ФАС России N АЦ/9777/16 от 18.02.2016 </a:t>
            </a:r>
            <a:endParaRPr lang="ru-RU" dirty="0"/>
          </a:p>
          <a:p>
            <a:endParaRPr lang="ru-RU" dirty="0"/>
          </a:p>
        </p:txBody>
      </p:sp>
    </p:spTree>
    <p:extLst>
      <p:ext uri="{BB962C8B-B14F-4D97-AF65-F5344CB8AC3E}">
        <p14:creationId xmlns:p14="http://schemas.microsoft.com/office/powerpoint/2010/main" val="9935366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dirty="0"/>
              <a:t>Требования к условиям исполнения. Ст. 34 44-ФЗ</a:t>
            </a:r>
          </a:p>
        </p:txBody>
      </p:sp>
      <p:sp>
        <p:nvSpPr>
          <p:cNvPr id="3" name="Содержимое 2"/>
          <p:cNvSpPr>
            <a:spLocks noGrp="1"/>
          </p:cNvSpPr>
          <p:nvPr>
            <p:ph sz="quarter" idx="1"/>
          </p:nvPr>
        </p:nvSpPr>
        <p:spPr/>
        <p:txBody>
          <a:bodyPr>
            <a:normAutofit fontScale="62500" lnSpcReduction="20000"/>
          </a:bodyPr>
          <a:lstStyle/>
          <a:p>
            <a:r>
              <a:rPr lang="ru-RU" dirty="0"/>
              <a:t> условия:</a:t>
            </a:r>
          </a:p>
          <a:p>
            <a:pPr>
              <a:buNone/>
            </a:pPr>
            <a:r>
              <a:rPr lang="ru-RU" dirty="0"/>
              <a:t>	- о порядке и сроках оплаты ТРУ;</a:t>
            </a:r>
          </a:p>
          <a:p>
            <a:pPr>
              <a:buNone/>
            </a:pPr>
            <a:r>
              <a:rPr lang="ru-RU" dirty="0"/>
              <a:t>	- о порядке и сроках осуществления Заказчиком приемки поставленного ТРУ в части соответствия </a:t>
            </a:r>
            <a:r>
              <a:rPr lang="ru-RU" i="1" dirty="0"/>
              <a:t>их количества, комплектности, объема требованиям, установленным контрактом</a:t>
            </a:r>
            <a:r>
              <a:rPr lang="ru-RU" dirty="0"/>
              <a:t>;</a:t>
            </a:r>
          </a:p>
          <a:p>
            <a:pPr>
              <a:buNone/>
            </a:pPr>
            <a:r>
              <a:rPr lang="ru-RU" dirty="0"/>
              <a:t>	- о порядке и сроках оформления результатов такой приемки.</a:t>
            </a:r>
          </a:p>
          <a:p>
            <a:r>
              <a:rPr lang="ru-RU" dirty="0"/>
              <a:t>Приемка ТРУ:</a:t>
            </a:r>
          </a:p>
          <a:p>
            <a:pPr>
              <a:buNone/>
            </a:pPr>
            <a:r>
              <a:rPr lang="ru-RU" dirty="0"/>
              <a:t>	- ст. 513 ГК РФ, ст. 720 ГК РФ</a:t>
            </a:r>
          </a:p>
          <a:p>
            <a:pPr>
              <a:buNone/>
            </a:pPr>
            <a:r>
              <a:rPr lang="ru-RU" dirty="0"/>
              <a:t>	- </a:t>
            </a:r>
            <a:r>
              <a:rPr lang="ru-RU" i="1" dirty="0"/>
              <a:t>"Инструкция о порядке приемки продукции производственно - технического назначения и товаров народного потребления по количеству" (Утв. Постановлением Госарбитража СССР от 15.06.1965 №П-6)</a:t>
            </a:r>
          </a:p>
          <a:p>
            <a:pPr>
              <a:buNone/>
            </a:pPr>
            <a:r>
              <a:rPr lang="ru-RU" i="1" dirty="0"/>
              <a:t>	- "Инструкция о порядке приемки продукции производственно - технического назначения и товаров народного потребления по качеству" (утв. Постановлением Госарбитража СССР от 25.04.1966 N П-7)</a:t>
            </a:r>
            <a:endParaRPr lang="ru-RU" dirty="0"/>
          </a:p>
        </p:txBody>
      </p:sp>
    </p:spTree>
    <p:extLst>
      <p:ext uri="{BB962C8B-B14F-4D97-AF65-F5344CB8AC3E}">
        <p14:creationId xmlns:p14="http://schemas.microsoft.com/office/powerpoint/2010/main" val="9306281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dirty="0"/>
              <a:t>Требования к условиям исполнения. Авансирование</a:t>
            </a:r>
          </a:p>
        </p:txBody>
      </p:sp>
      <p:sp>
        <p:nvSpPr>
          <p:cNvPr id="3" name="Содержимое 2"/>
          <p:cNvSpPr>
            <a:spLocks noGrp="1"/>
          </p:cNvSpPr>
          <p:nvPr>
            <p:ph sz="quarter" idx="1"/>
          </p:nvPr>
        </p:nvSpPr>
        <p:spPr/>
        <p:txBody>
          <a:bodyPr>
            <a:normAutofit fontScale="77500" lnSpcReduction="20000"/>
          </a:bodyPr>
          <a:lstStyle/>
          <a:p>
            <a:pPr marL="0" indent="273050">
              <a:buNone/>
            </a:pPr>
            <a:r>
              <a:rPr lang="ru-RU" dirty="0"/>
              <a:t>Заказчиком в пункте 3.3.1 проекта государственного контракта установлено "3.3.1 Государственный заказчик вправе предоставить </a:t>
            </a:r>
            <a:r>
              <a:rPr lang="ru-RU" i="1" dirty="0"/>
              <a:t>Подрядчику авансирование работ в размере </a:t>
            </a:r>
            <a:r>
              <a:rPr lang="ru-RU" i="1" u="sng" dirty="0"/>
              <a:t>не более 30%</a:t>
            </a:r>
            <a:r>
              <a:rPr lang="ru-RU" u="sng" dirty="0"/>
              <a:t> </a:t>
            </a:r>
            <a:r>
              <a:rPr lang="ru-RU" dirty="0"/>
              <a:t>от планируемой стоимости работ на соответствующий финансовый год согласно п. 3.1 Контракта".</a:t>
            </a:r>
          </a:p>
          <a:p>
            <a:pPr marL="0" indent="273050">
              <a:buNone/>
            </a:pPr>
            <a:r>
              <a:rPr lang="ru-RU" dirty="0"/>
              <a:t>Следовательно, Заказчиком в проекте государственного контракта не установлено условие о порядке и сроках оплаты работы.</a:t>
            </a:r>
          </a:p>
          <a:p>
            <a:pPr marL="0" indent="273050">
              <a:buNone/>
            </a:pPr>
            <a:r>
              <a:rPr lang="ru-RU" dirty="0"/>
              <a:t>Таким образом, действиями Заказчика нарушена часть 13 статьи 34 Закона о контрактной системе, что содержит признаки состава административного правонарушения, ответственность за которое предусмотрена частью 4.2 статьи 7.30 Кодекса Российской Федерации об административных правонарушениях.</a:t>
            </a:r>
          </a:p>
          <a:p>
            <a:pPr marL="0" indent="273050">
              <a:buNone/>
            </a:pPr>
            <a:endParaRPr lang="ru-RU" dirty="0"/>
          </a:p>
          <a:p>
            <a:pPr marL="0" indent="273050">
              <a:buNone/>
            </a:pPr>
            <a:r>
              <a:rPr lang="ru-RU" i="1" dirty="0"/>
              <a:t>Решение ФАС России от 06.11.2014 по делу N К-1576/14 </a:t>
            </a:r>
            <a:endParaRPr lang="ru-RU" dirty="0"/>
          </a:p>
          <a:p>
            <a:pPr>
              <a:buNone/>
            </a:pPr>
            <a:endParaRPr lang="ru-RU" dirty="0"/>
          </a:p>
        </p:txBody>
      </p:sp>
    </p:spTree>
    <p:extLst>
      <p:ext uri="{BB962C8B-B14F-4D97-AF65-F5344CB8AC3E}">
        <p14:creationId xmlns:p14="http://schemas.microsoft.com/office/powerpoint/2010/main" val="25365724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dirty="0"/>
              <a:t>Требования к условиям исполнения. Авансирование</a:t>
            </a:r>
          </a:p>
        </p:txBody>
      </p:sp>
      <p:sp>
        <p:nvSpPr>
          <p:cNvPr id="3" name="Содержимое 2"/>
          <p:cNvSpPr>
            <a:spLocks noGrp="1"/>
          </p:cNvSpPr>
          <p:nvPr>
            <p:ph sz="quarter" idx="1"/>
          </p:nvPr>
        </p:nvSpPr>
        <p:spPr/>
        <p:txBody>
          <a:bodyPr>
            <a:normAutofit fontScale="92500" lnSpcReduction="20000"/>
          </a:bodyPr>
          <a:lstStyle/>
          <a:p>
            <a:r>
              <a:rPr lang="ru-RU" dirty="0"/>
              <a:t>Установление Заказчиком в проекте контракта, прилагаемом к извещению (документации) о закупке, порядка оплаты без указания конкретного размера аванса, а также установление не предусмотренных Законом требований к целям расходования аванса, может быть признано нарушением законодательства о контрактной системе в сфере закупок.</a:t>
            </a:r>
          </a:p>
          <a:p>
            <a:pPr>
              <a:buNone/>
            </a:pPr>
            <a:endParaRPr lang="ru-RU" dirty="0"/>
          </a:p>
          <a:p>
            <a:pPr>
              <a:buNone/>
            </a:pPr>
            <a:r>
              <a:rPr lang="ru-RU" i="1" dirty="0"/>
              <a:t>	</a:t>
            </a:r>
            <a:r>
              <a:rPr lang="ru-RU" sz="2200" i="1" dirty="0"/>
              <a:t>Решение Федеральной антимонопольной службы от 28.01.2015 по делу К-67/15 о нарушении законодательства Российской Федерации о контрактной системе в сфере закупок.</a:t>
            </a:r>
          </a:p>
        </p:txBody>
      </p:sp>
    </p:spTree>
    <p:extLst>
      <p:ext uri="{BB962C8B-B14F-4D97-AF65-F5344CB8AC3E}">
        <p14:creationId xmlns:p14="http://schemas.microsoft.com/office/powerpoint/2010/main" val="29584917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dirty="0"/>
              <a:t>Требования к условиям исполнения. Авансирование</a:t>
            </a:r>
          </a:p>
        </p:txBody>
      </p:sp>
      <p:sp>
        <p:nvSpPr>
          <p:cNvPr id="3" name="Содержимое 2"/>
          <p:cNvSpPr>
            <a:spLocks noGrp="1"/>
          </p:cNvSpPr>
          <p:nvPr>
            <p:ph sz="quarter" idx="1"/>
          </p:nvPr>
        </p:nvSpPr>
        <p:spPr/>
        <p:txBody>
          <a:bodyPr>
            <a:normAutofit fontScale="85000" lnSpcReduction="20000"/>
          </a:bodyPr>
          <a:lstStyle/>
          <a:p>
            <a:r>
              <a:rPr lang="ru-RU" dirty="0"/>
              <a:t>Получатели средств федерального бюджета </a:t>
            </a:r>
            <a:r>
              <a:rPr lang="ru-RU" i="1" u="sng" dirty="0"/>
              <a:t>не предусматривают авансовые платежи </a:t>
            </a:r>
            <a:r>
              <a:rPr lang="ru-RU" dirty="0"/>
              <a:t>при заключении договоров (государственных контрактов) о поставке отдельных товаров, оказании отдельных услуг, включенных в перечень, утверждаемый распоряжением Правительства РФ (</a:t>
            </a:r>
            <a:r>
              <a:rPr lang="ru-RU" i="1" u="sng" dirty="0"/>
              <a:t>Распоряжение Правительства РФ от 21.04.2016 N 737-р</a:t>
            </a:r>
            <a:r>
              <a:rPr lang="ru-RU" dirty="0"/>
              <a:t>), срок поставки или оказания которых превышает 30 дней со дня заключения договора (государственного контракта).</a:t>
            </a:r>
          </a:p>
          <a:p>
            <a:pPr>
              <a:buNone/>
            </a:pPr>
            <a:endParaRPr lang="ru-RU" dirty="0"/>
          </a:p>
          <a:p>
            <a:pPr>
              <a:buNone/>
            </a:pPr>
            <a:r>
              <a:rPr lang="ru-RU" sz="2200" i="1" dirty="0"/>
              <a:t>	п. 36 Постановления Правительства РФ от 28.12.2015 N 1456 "О мерах по реализации Федерального закона "О федеральном бюджете на 2016 год"</a:t>
            </a:r>
            <a:endParaRPr lang="ru-RU" dirty="0"/>
          </a:p>
        </p:txBody>
      </p:sp>
    </p:spTree>
    <p:extLst>
      <p:ext uri="{BB962C8B-B14F-4D97-AF65-F5344CB8AC3E}">
        <p14:creationId xmlns:p14="http://schemas.microsoft.com/office/powerpoint/2010/main" val="20029102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Требования к условиям исполнения. Оплата</a:t>
            </a:r>
          </a:p>
        </p:txBody>
      </p:sp>
      <p:sp>
        <p:nvSpPr>
          <p:cNvPr id="3" name="Содержимое 2"/>
          <p:cNvSpPr>
            <a:spLocks noGrp="1"/>
          </p:cNvSpPr>
          <p:nvPr>
            <p:ph sz="quarter" idx="1"/>
          </p:nvPr>
        </p:nvSpPr>
        <p:spPr/>
        <p:txBody>
          <a:bodyPr>
            <a:normAutofit fontScale="77500" lnSpcReduction="20000"/>
          </a:bodyPr>
          <a:lstStyle/>
          <a:p>
            <a:endParaRPr lang="ru-RU" i="1" dirty="0"/>
          </a:p>
          <a:p>
            <a:r>
              <a:rPr lang="ru-RU" dirty="0"/>
              <a:t>В случае, если в извещении об осуществлении закупки установлены ограничения в соответствии с ч. 3  ст. 30, в контракт, заключаемый с СМП или СОНКО организацией, включается обязательное условие об оплате заказчиком поставленного товара, выполненной работы (ее результатов), оказанной услуги, отдельных этапов исполнения контракта </a:t>
            </a:r>
            <a:r>
              <a:rPr lang="ru-RU" i="1" dirty="0"/>
              <a:t>не более чем в течение тридцати дней с даты подписания</a:t>
            </a:r>
            <a:r>
              <a:rPr lang="ru-RU" dirty="0"/>
              <a:t> заказчиком документа о приемке, предусмотренного ч. 7 ст. 94 Закона.</a:t>
            </a:r>
          </a:p>
          <a:p>
            <a:pPr>
              <a:buNone/>
            </a:pPr>
            <a:br>
              <a:rPr lang="ru-RU" i="1" dirty="0"/>
            </a:br>
            <a:r>
              <a:rPr lang="ru-RU" i="1" dirty="0"/>
              <a:t>ч. 8 ст. 30, Федерального закона от 05.04.2013 N 44-ФЗ "О контрактной системе в сфере закупок товаров, работ, услуг для обеспечения государственных и муниципальных нужд"</a:t>
            </a:r>
            <a:endParaRPr lang="ru-RU" dirty="0"/>
          </a:p>
        </p:txBody>
      </p:sp>
    </p:spTree>
    <p:extLst>
      <p:ext uri="{BB962C8B-B14F-4D97-AF65-F5344CB8AC3E}">
        <p14:creationId xmlns:p14="http://schemas.microsoft.com/office/powerpoint/2010/main" val="23306601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dirty="0"/>
              <a:t>Требования к условиям исполнения. Приемка товара</a:t>
            </a:r>
          </a:p>
        </p:txBody>
      </p:sp>
      <p:sp>
        <p:nvSpPr>
          <p:cNvPr id="3" name="Содержимое 2"/>
          <p:cNvSpPr>
            <a:spLocks noGrp="1"/>
          </p:cNvSpPr>
          <p:nvPr>
            <p:ph sz="quarter" idx="1"/>
          </p:nvPr>
        </p:nvSpPr>
        <p:spPr/>
        <p:txBody>
          <a:bodyPr>
            <a:normAutofit fontScale="47500" lnSpcReduction="20000"/>
          </a:bodyPr>
          <a:lstStyle/>
          <a:p>
            <a:pPr>
              <a:buNone/>
            </a:pPr>
            <a:r>
              <a:rPr lang="ru-RU" dirty="0"/>
              <a:t>	При разрешении споров следует также учитывать, что порядок проверки качества товаров может быть предусмотрен обязательными требованиями государственных стандартов (п. 1 ст. 474 ГК). В этих случаях проверка качества товаров, осуществляемая покупателем, должна соответствовать таким требованиям.</a:t>
            </a:r>
          </a:p>
          <a:p>
            <a:pPr>
              <a:buNone/>
            </a:pPr>
            <a:r>
              <a:rPr lang="ru-RU" dirty="0"/>
              <a:t>	Порядок приемки товаров по количеству и качеству, установленный Инструкцией о порядке приемки продукции производственно-технического назначения и товаров народного потребления по количеству, утв. Постановлением Госарбитража СССР от 15.06.65 N П-6, и Инструкцией о порядке приемки продукции производственно-технического назначения и товаров народного потребления по качеству, утв. Постановлением Госарбитража СССР от 25.04.66 N П-7, </a:t>
            </a:r>
            <a:r>
              <a:rPr lang="ru-RU" i="1" u="sng" dirty="0"/>
              <a:t>может применяться покупателем (получателем) </a:t>
            </a:r>
            <a:r>
              <a:rPr lang="ru-RU" b="1" i="1" u="sng" dirty="0"/>
              <a:t>только</a:t>
            </a:r>
            <a:r>
              <a:rPr lang="ru-RU" i="1" u="sng" dirty="0"/>
              <a:t> в случаях, когда это предусмотрено договором поставки</a:t>
            </a:r>
            <a:r>
              <a:rPr lang="ru-RU" dirty="0"/>
              <a:t>.</a:t>
            </a:r>
          </a:p>
          <a:p>
            <a:pPr>
              <a:buNone/>
            </a:pPr>
            <a:br>
              <a:rPr lang="ru-RU" i="1" dirty="0"/>
            </a:br>
            <a:r>
              <a:rPr lang="ru-RU" i="1" dirty="0"/>
              <a:t>п. 14 Постановления Пленума ВАС РФ от 22.10.1997 N 18</a:t>
            </a:r>
          </a:p>
          <a:p>
            <a:endParaRPr lang="ru-RU" i="1" dirty="0"/>
          </a:p>
          <a:p>
            <a:pPr>
              <a:buNone/>
            </a:pPr>
            <a:r>
              <a:rPr lang="ru-RU" dirty="0"/>
              <a:t>	Таким образом, суд кассационной инстанции считает обоснованными выводы судов о нарушении Предпринимателем порядка и сроков приемки товара, согласованных сторонами в договоре, и подтвержденными материалами дела.</a:t>
            </a:r>
          </a:p>
          <a:p>
            <a:pPr>
              <a:buNone/>
            </a:pPr>
            <a:br>
              <a:rPr lang="ru-RU" i="1" dirty="0"/>
            </a:br>
            <a:r>
              <a:rPr lang="ru-RU" i="1" dirty="0"/>
              <a:t>Постановление Арбитражного суда Северо-Западного округа от 13.04.2015 N Ф07-1123/2015 по делу N А42-110/2014</a:t>
            </a:r>
          </a:p>
        </p:txBody>
      </p:sp>
    </p:spTree>
    <p:extLst>
      <p:ext uri="{BB962C8B-B14F-4D97-AF65-F5344CB8AC3E}">
        <p14:creationId xmlns:p14="http://schemas.microsoft.com/office/powerpoint/2010/main" val="5071101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dirty="0"/>
              <a:t>Требования к условиям исполнения. Приемка товара</a:t>
            </a:r>
          </a:p>
        </p:txBody>
      </p:sp>
      <p:sp>
        <p:nvSpPr>
          <p:cNvPr id="3" name="Содержимое 2"/>
          <p:cNvSpPr>
            <a:spLocks noGrp="1"/>
          </p:cNvSpPr>
          <p:nvPr>
            <p:ph sz="quarter" idx="1"/>
          </p:nvPr>
        </p:nvSpPr>
        <p:spPr/>
        <p:txBody>
          <a:bodyPr>
            <a:normAutofit fontScale="92500" lnSpcReduction="20000"/>
          </a:bodyPr>
          <a:lstStyle/>
          <a:p>
            <a:r>
              <a:rPr lang="ru-RU" dirty="0"/>
              <a:t>В нарушение ч. 13 ст. 34 Закона о контрактной системе Заказчиком в п. 2.9. проекта контракта не указан срок осуществления приемки и срок оформления результатов приемки поставленного товара. Ссылка Заказчика на Инструкции N П-6 . и N П-7  не является надлежащим исполнением обязанности по установлению в контракте условия о сроке осуществления приемки и сроке оформления результатов приемки поставленного товара.</a:t>
            </a:r>
          </a:p>
          <a:p>
            <a:pPr>
              <a:buNone/>
            </a:pPr>
            <a:br>
              <a:rPr lang="ru-RU" i="1" dirty="0"/>
            </a:br>
            <a:r>
              <a:rPr lang="ru-RU" i="1" dirty="0"/>
              <a:t>Решение Челябинского УФАС России от 12.11.2015 по делу N 762-ж/2015 </a:t>
            </a:r>
          </a:p>
        </p:txBody>
      </p:sp>
    </p:spTree>
    <p:extLst>
      <p:ext uri="{BB962C8B-B14F-4D97-AF65-F5344CB8AC3E}">
        <p14:creationId xmlns:p14="http://schemas.microsoft.com/office/powerpoint/2010/main" val="3588882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План разработки задания</a:t>
            </a:r>
          </a:p>
        </p:txBody>
      </p:sp>
      <p:sp>
        <p:nvSpPr>
          <p:cNvPr id="3" name="Содержимое 2"/>
          <p:cNvSpPr>
            <a:spLocks noGrp="1"/>
          </p:cNvSpPr>
          <p:nvPr>
            <p:ph sz="quarter" idx="1"/>
          </p:nvPr>
        </p:nvSpPr>
        <p:spPr/>
        <p:txBody>
          <a:bodyPr/>
          <a:lstStyle/>
          <a:p>
            <a:r>
              <a:rPr lang="ru-RU" dirty="0"/>
              <a:t>1. Определение потребности в том или ином ТРУ</a:t>
            </a:r>
          </a:p>
          <a:p>
            <a:r>
              <a:rPr lang="ru-RU" dirty="0"/>
              <a:t>2. Определение условий исполнения контракта</a:t>
            </a:r>
          </a:p>
          <a:p>
            <a:r>
              <a:rPr lang="ru-RU" dirty="0"/>
              <a:t>3. Определение требований к участнику закупки</a:t>
            </a:r>
          </a:p>
          <a:p>
            <a:r>
              <a:rPr lang="ru-RU" dirty="0"/>
              <a:t>4. Определение требований к ТРУ</a:t>
            </a:r>
          </a:p>
          <a:p>
            <a:r>
              <a:rPr lang="ru-RU" dirty="0"/>
              <a:t>5. Сбор информации</a:t>
            </a:r>
          </a:p>
          <a:p>
            <a:r>
              <a:rPr lang="ru-RU" dirty="0"/>
              <a:t>6. Формирование итогового задания </a:t>
            </a:r>
          </a:p>
        </p:txBody>
      </p:sp>
    </p:spTree>
    <p:extLst>
      <p:ext uri="{BB962C8B-B14F-4D97-AF65-F5344CB8AC3E}">
        <p14:creationId xmlns:p14="http://schemas.microsoft.com/office/powerpoint/2010/main" val="11756016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Проектно-сметный метод</a:t>
            </a:r>
          </a:p>
        </p:txBody>
      </p:sp>
      <p:sp>
        <p:nvSpPr>
          <p:cNvPr id="3" name="Содержимое 2"/>
          <p:cNvSpPr>
            <a:spLocks noGrp="1"/>
          </p:cNvSpPr>
          <p:nvPr>
            <p:ph sz="quarter" idx="1"/>
          </p:nvPr>
        </p:nvSpPr>
        <p:spPr/>
        <p:txBody>
          <a:bodyPr>
            <a:normAutofit fontScale="55000" lnSpcReduction="20000"/>
          </a:bodyPr>
          <a:lstStyle/>
          <a:p>
            <a:r>
              <a:rPr lang="ru-RU" dirty="0"/>
              <a:t>заключается в определении НМЦК, цены контракта, заключаемого с единственным поставщиком (подрядчиком, исполнителем), на:</a:t>
            </a:r>
          </a:p>
          <a:p>
            <a:r>
              <a:rPr lang="ru-RU" dirty="0"/>
              <a:t>1) строительство, реконструкцию, капитальный ремонт ОКС на основании проектной документации в соответствии с методиками и нормативами (ГЭСН) строительных работ и специальных строительных работ, утвержденными в соответствии с компетенцией ФОИВ, осуществляющим функции по выработке государственной политики и нормативно-правовому регулированию в сфере строительства, или органом исполнительной власти субъекта РФ;</a:t>
            </a:r>
          </a:p>
          <a:p>
            <a:r>
              <a:rPr lang="ru-RU" dirty="0"/>
              <a:t>2) проведение работ по сохранению объектов культурного наследия (памятников истории и культуры) народов РФ, на основании согласованной в порядке, установленном законодательством РФ, проектной документации на проведение работ по сохранению объектов культурного наследия и в соответствии с реставрационными нормами и правилами, утвержденными ФОИВ, уполномоченным Правительством РФ в области государственной охраны объектов культурного наследия.</a:t>
            </a:r>
          </a:p>
          <a:p>
            <a:r>
              <a:rPr lang="ru-RU" dirty="0"/>
              <a:t>Проектно-сметный метод может применяться при определении и обосновании НМЦК, цены контракта, заключаемого с единственным поставщиком (подрядчиком, исполнителем), на текущий ремонт зданий, строений, сооружений, помещений.</a:t>
            </a:r>
          </a:p>
          <a:p>
            <a:endParaRPr lang="ru-RU" dirty="0"/>
          </a:p>
        </p:txBody>
      </p:sp>
    </p:spTree>
    <p:extLst>
      <p:ext uri="{BB962C8B-B14F-4D97-AF65-F5344CB8AC3E}">
        <p14:creationId xmlns:p14="http://schemas.microsoft.com/office/powerpoint/2010/main" val="41255320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Классификация ТРУ (ОКПД 2)</a:t>
            </a:r>
          </a:p>
        </p:txBody>
      </p:sp>
      <p:sp>
        <p:nvSpPr>
          <p:cNvPr id="3" name="Содержимое 2"/>
          <p:cNvSpPr>
            <a:spLocks noGrp="1"/>
          </p:cNvSpPr>
          <p:nvPr>
            <p:ph sz="quarter" idx="1"/>
          </p:nvPr>
        </p:nvSpPr>
        <p:spPr/>
        <p:txBody>
          <a:bodyPr>
            <a:normAutofit fontScale="70000" lnSpcReduction="20000"/>
          </a:bodyPr>
          <a:lstStyle/>
          <a:p>
            <a:r>
              <a:rPr lang="ru-RU" dirty="0"/>
              <a:t>Определение кода ОКПД 2 с целью дальнейшего определения условий проведения закупки.</a:t>
            </a:r>
          </a:p>
          <a:p>
            <a:r>
              <a:rPr lang="ru-RU" i="1" dirty="0"/>
              <a:t>"ОК 034-2014 (КПЕС 2008). Общероссийский классификатор продукции по видам экономической деятельности" (утв. Приказом </a:t>
            </a:r>
            <a:r>
              <a:rPr lang="ru-RU" i="1" dirty="0" err="1"/>
              <a:t>Росстандарта</a:t>
            </a:r>
            <a:r>
              <a:rPr lang="ru-RU" i="1" dirty="0"/>
              <a:t> от 31.01.2014 N 14-ст)</a:t>
            </a:r>
          </a:p>
          <a:p>
            <a:pPr>
              <a:buNone/>
            </a:pPr>
            <a:r>
              <a:rPr lang="ru-RU" dirty="0"/>
              <a:t>	Вместе с тем при осуществлении закупок для обеспечения государственных или муниципальных нужд заказчик самостоятельно выбирает код по ОКПД2. При этом, по мнению Департамента развития контрактной системы Минэкономразвития России, </a:t>
            </a:r>
            <a:r>
              <a:rPr lang="ru-RU" i="1" dirty="0"/>
              <a:t>ответственность и нарушения могут возникнуть, в случае если код выбран с целью изменения способа определения поставщика или иных неправомерных действий, которые могут возникнуть в случае указания неверного кода.</a:t>
            </a:r>
          </a:p>
          <a:p>
            <a:pPr>
              <a:buNone/>
            </a:pPr>
            <a:br>
              <a:rPr lang="ru-RU" i="1" dirty="0"/>
            </a:br>
            <a:r>
              <a:rPr lang="ru-RU" i="1" dirty="0"/>
              <a:t>Письмо Минэкономразвития России от 17.02.2016 N Д28и-344</a:t>
            </a:r>
            <a:endParaRPr lang="ru-RU" dirty="0"/>
          </a:p>
        </p:txBody>
      </p:sp>
    </p:spTree>
    <p:extLst>
      <p:ext uri="{BB962C8B-B14F-4D97-AF65-F5344CB8AC3E}">
        <p14:creationId xmlns:p14="http://schemas.microsoft.com/office/powerpoint/2010/main" val="40974965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t>Классификация ТРУ (ОКПД 2)</a:t>
            </a:r>
          </a:p>
        </p:txBody>
      </p:sp>
      <p:graphicFrame>
        <p:nvGraphicFramePr>
          <p:cNvPr id="4" name="Таблица 3"/>
          <p:cNvGraphicFramePr>
            <a:graphicFrameLocks noGrp="1"/>
          </p:cNvGraphicFramePr>
          <p:nvPr/>
        </p:nvGraphicFramePr>
        <p:xfrm>
          <a:off x="619932" y="1425845"/>
          <a:ext cx="7981627" cy="4925235"/>
        </p:xfrm>
        <a:graphic>
          <a:graphicData uri="http://schemas.openxmlformats.org/drawingml/2006/table">
            <a:tbl>
              <a:tblPr/>
              <a:tblGrid>
                <a:gridCol w="1507653">
                  <a:extLst>
                    <a:ext uri="{9D8B030D-6E8A-4147-A177-3AD203B41FA5}">
                      <a16:colId xmlns:a16="http://schemas.microsoft.com/office/drawing/2014/main" val="20000"/>
                    </a:ext>
                  </a:extLst>
                </a:gridCol>
                <a:gridCol w="1802165">
                  <a:extLst>
                    <a:ext uri="{9D8B030D-6E8A-4147-A177-3AD203B41FA5}">
                      <a16:colId xmlns:a16="http://schemas.microsoft.com/office/drawing/2014/main" val="20001"/>
                    </a:ext>
                  </a:extLst>
                </a:gridCol>
                <a:gridCol w="1506589">
                  <a:extLst>
                    <a:ext uri="{9D8B030D-6E8A-4147-A177-3AD203B41FA5}">
                      <a16:colId xmlns:a16="http://schemas.microsoft.com/office/drawing/2014/main" val="20002"/>
                    </a:ext>
                  </a:extLst>
                </a:gridCol>
                <a:gridCol w="3165220">
                  <a:extLst>
                    <a:ext uri="{9D8B030D-6E8A-4147-A177-3AD203B41FA5}">
                      <a16:colId xmlns:a16="http://schemas.microsoft.com/office/drawing/2014/main" val="20003"/>
                    </a:ext>
                  </a:extLst>
                </a:gridCol>
              </a:tblGrid>
              <a:tr h="751180">
                <a:tc>
                  <a:txBody>
                    <a:bodyPr/>
                    <a:lstStyle/>
                    <a:p>
                      <a:pPr>
                        <a:lnSpc>
                          <a:spcPct val="115000"/>
                        </a:lnSpc>
                        <a:spcAft>
                          <a:spcPts val="0"/>
                        </a:spcAft>
                      </a:pPr>
                      <a:r>
                        <a:rPr lang="ru-RU" sz="1900" i="1" dirty="0">
                          <a:latin typeface="Calibri"/>
                          <a:ea typeface="Calibri"/>
                          <a:cs typeface="Calibri"/>
                        </a:rPr>
                        <a:t>XX</a:t>
                      </a:r>
                      <a:endParaRPr lang="ru-RU" sz="1900" dirty="0">
                        <a:latin typeface="Calibri"/>
                        <a:ea typeface="Calibri"/>
                        <a:cs typeface="Times New Roman"/>
                      </a:endParaRPr>
                    </a:p>
                  </a:txBody>
                  <a:tcPr marL="39370" marR="39370" marT="64770" marB="64770">
                    <a:lnL>
                      <a:noFill/>
                    </a:lnL>
                    <a:lnR>
                      <a:noFill/>
                    </a:lnR>
                    <a:lnT>
                      <a:noFill/>
                    </a:lnT>
                    <a:lnB>
                      <a:noFill/>
                    </a:lnB>
                  </a:tcPr>
                </a:tc>
                <a:tc>
                  <a:txBody>
                    <a:bodyPr/>
                    <a:lstStyle/>
                    <a:p>
                      <a:pPr>
                        <a:lnSpc>
                          <a:spcPct val="115000"/>
                        </a:lnSpc>
                        <a:spcAft>
                          <a:spcPts val="0"/>
                        </a:spcAft>
                      </a:pPr>
                      <a:r>
                        <a:rPr lang="ru-RU" sz="1900" i="1" dirty="0">
                          <a:latin typeface="Calibri"/>
                          <a:ea typeface="Calibri"/>
                          <a:cs typeface="Calibri"/>
                        </a:rPr>
                        <a:t>класс</a:t>
                      </a:r>
                      <a:endParaRPr lang="ru-RU" sz="1900" dirty="0">
                        <a:latin typeface="Calibri"/>
                        <a:ea typeface="Calibri"/>
                        <a:cs typeface="Times New Roman"/>
                      </a:endParaRPr>
                    </a:p>
                  </a:txBody>
                  <a:tcPr marL="39370" marR="39370" marT="64770" marB="64770">
                    <a:lnL>
                      <a:noFill/>
                    </a:lnL>
                    <a:lnR>
                      <a:noFill/>
                    </a:lnR>
                    <a:lnT>
                      <a:noFill/>
                    </a:lnT>
                    <a:lnB>
                      <a:noFill/>
                    </a:lnB>
                  </a:tcPr>
                </a:tc>
                <a:tc>
                  <a:txBody>
                    <a:bodyPr/>
                    <a:lstStyle/>
                    <a:p>
                      <a:pPr>
                        <a:lnSpc>
                          <a:spcPct val="115000"/>
                        </a:lnSpc>
                        <a:spcAft>
                          <a:spcPts val="0"/>
                        </a:spcAft>
                      </a:pPr>
                      <a:r>
                        <a:rPr lang="ru-RU" sz="1900" i="1">
                          <a:latin typeface="Calibri"/>
                          <a:ea typeface="Calibri"/>
                          <a:cs typeface="Calibri"/>
                        </a:rPr>
                        <a:t>01</a:t>
                      </a:r>
                      <a:endParaRPr lang="ru-RU" sz="1900">
                        <a:latin typeface="Calibri"/>
                        <a:ea typeface="Calibri"/>
                        <a:cs typeface="Times New Roman"/>
                      </a:endParaRPr>
                    </a:p>
                  </a:txBody>
                  <a:tcPr marL="39370" marR="39370" marT="64770" marB="64770">
                    <a:lnL>
                      <a:noFill/>
                    </a:lnL>
                    <a:lnR>
                      <a:noFill/>
                    </a:lnR>
                    <a:lnT>
                      <a:noFill/>
                    </a:lnT>
                    <a:lnB>
                      <a:noFill/>
                    </a:lnB>
                  </a:tcPr>
                </a:tc>
                <a:tc>
                  <a:txBody>
                    <a:bodyPr/>
                    <a:lstStyle/>
                    <a:p>
                      <a:pPr>
                        <a:lnSpc>
                          <a:spcPct val="115000"/>
                        </a:lnSpc>
                        <a:spcAft>
                          <a:spcPts val="0"/>
                        </a:spcAft>
                      </a:pPr>
                      <a:r>
                        <a:rPr lang="ru-RU" sz="1900" i="1">
                          <a:latin typeface="Calibri"/>
                          <a:ea typeface="Calibri"/>
                          <a:cs typeface="Calibri"/>
                        </a:rPr>
                        <a:t>Продукция и услуги сельского хозяйства и охоты</a:t>
                      </a:r>
                      <a:endParaRPr lang="ru-RU" sz="1900">
                        <a:latin typeface="Calibri"/>
                        <a:ea typeface="Calibri"/>
                        <a:cs typeface="Times New Roman"/>
                      </a:endParaRPr>
                    </a:p>
                  </a:txBody>
                  <a:tcPr marL="39370" marR="39370" marT="64770" marB="64770">
                    <a:lnL>
                      <a:noFill/>
                    </a:lnL>
                    <a:lnR>
                      <a:noFill/>
                    </a:lnR>
                    <a:lnT>
                      <a:noFill/>
                    </a:lnT>
                    <a:lnB>
                      <a:noFill/>
                    </a:lnB>
                  </a:tcPr>
                </a:tc>
                <a:extLst>
                  <a:ext uri="{0D108BD9-81ED-4DB2-BD59-A6C34878D82A}">
                    <a16:rowId xmlns:a16="http://schemas.microsoft.com/office/drawing/2014/main" val="10000"/>
                  </a:ext>
                </a:extLst>
              </a:tr>
              <a:tr h="470043">
                <a:tc>
                  <a:txBody>
                    <a:bodyPr/>
                    <a:lstStyle/>
                    <a:p>
                      <a:pPr>
                        <a:lnSpc>
                          <a:spcPct val="115000"/>
                        </a:lnSpc>
                        <a:spcAft>
                          <a:spcPts val="0"/>
                        </a:spcAft>
                      </a:pPr>
                      <a:r>
                        <a:rPr lang="ru-RU" sz="1900" i="1">
                          <a:latin typeface="Calibri"/>
                          <a:ea typeface="Calibri"/>
                          <a:cs typeface="Calibri"/>
                        </a:rPr>
                        <a:t>XX.X</a:t>
                      </a:r>
                      <a:endParaRPr lang="ru-RU" sz="1900">
                        <a:latin typeface="Calibri"/>
                        <a:ea typeface="Calibri"/>
                        <a:cs typeface="Times New Roman"/>
                      </a:endParaRPr>
                    </a:p>
                  </a:txBody>
                  <a:tcPr marL="39370" marR="39370" marT="64770" marB="64770">
                    <a:lnL>
                      <a:noFill/>
                    </a:lnL>
                    <a:lnR>
                      <a:noFill/>
                    </a:lnR>
                    <a:lnT>
                      <a:noFill/>
                    </a:lnT>
                    <a:lnB>
                      <a:noFill/>
                    </a:lnB>
                  </a:tcPr>
                </a:tc>
                <a:tc>
                  <a:txBody>
                    <a:bodyPr/>
                    <a:lstStyle/>
                    <a:p>
                      <a:pPr>
                        <a:lnSpc>
                          <a:spcPct val="115000"/>
                        </a:lnSpc>
                        <a:spcAft>
                          <a:spcPts val="0"/>
                        </a:spcAft>
                      </a:pPr>
                      <a:r>
                        <a:rPr lang="ru-RU" sz="1900" i="1" dirty="0">
                          <a:latin typeface="Calibri"/>
                          <a:ea typeface="Calibri"/>
                          <a:cs typeface="Calibri"/>
                        </a:rPr>
                        <a:t>подкласс</a:t>
                      </a:r>
                      <a:endParaRPr lang="ru-RU" sz="1900" dirty="0">
                        <a:latin typeface="Calibri"/>
                        <a:ea typeface="Calibri"/>
                        <a:cs typeface="Times New Roman"/>
                      </a:endParaRPr>
                    </a:p>
                  </a:txBody>
                  <a:tcPr marL="39370" marR="39370" marT="64770" marB="64770">
                    <a:lnL>
                      <a:noFill/>
                    </a:lnL>
                    <a:lnR>
                      <a:noFill/>
                    </a:lnR>
                    <a:lnT>
                      <a:noFill/>
                    </a:lnT>
                    <a:lnB>
                      <a:noFill/>
                    </a:lnB>
                  </a:tcPr>
                </a:tc>
                <a:tc>
                  <a:txBody>
                    <a:bodyPr/>
                    <a:lstStyle/>
                    <a:p>
                      <a:pPr>
                        <a:lnSpc>
                          <a:spcPct val="115000"/>
                        </a:lnSpc>
                        <a:spcAft>
                          <a:spcPts val="0"/>
                        </a:spcAft>
                      </a:pPr>
                      <a:r>
                        <a:rPr lang="ru-RU" sz="1900" i="1">
                          <a:latin typeface="Calibri"/>
                          <a:ea typeface="Calibri"/>
                          <a:cs typeface="Calibri"/>
                        </a:rPr>
                        <a:t>01.1</a:t>
                      </a:r>
                      <a:endParaRPr lang="ru-RU" sz="1900">
                        <a:latin typeface="Calibri"/>
                        <a:ea typeface="Calibri"/>
                        <a:cs typeface="Times New Roman"/>
                      </a:endParaRPr>
                    </a:p>
                  </a:txBody>
                  <a:tcPr marL="39370" marR="39370" marT="64770" marB="64770">
                    <a:lnL>
                      <a:noFill/>
                    </a:lnL>
                    <a:lnR>
                      <a:noFill/>
                    </a:lnR>
                    <a:lnT>
                      <a:noFill/>
                    </a:lnT>
                    <a:lnB>
                      <a:noFill/>
                    </a:lnB>
                  </a:tcPr>
                </a:tc>
                <a:tc>
                  <a:txBody>
                    <a:bodyPr/>
                    <a:lstStyle/>
                    <a:p>
                      <a:pPr>
                        <a:lnSpc>
                          <a:spcPct val="115000"/>
                        </a:lnSpc>
                        <a:spcAft>
                          <a:spcPts val="0"/>
                        </a:spcAft>
                      </a:pPr>
                      <a:r>
                        <a:rPr lang="ru-RU" sz="1900" i="1">
                          <a:latin typeface="Calibri"/>
                          <a:ea typeface="Calibri"/>
                          <a:cs typeface="Calibri"/>
                        </a:rPr>
                        <a:t>Культуры однолетние</a:t>
                      </a:r>
                      <a:endParaRPr lang="ru-RU" sz="1900">
                        <a:latin typeface="Calibri"/>
                        <a:ea typeface="Calibri"/>
                        <a:cs typeface="Times New Roman"/>
                      </a:endParaRPr>
                    </a:p>
                  </a:txBody>
                  <a:tcPr marL="39370" marR="39370" marT="64770" marB="64770">
                    <a:lnL>
                      <a:noFill/>
                    </a:lnL>
                    <a:lnR>
                      <a:noFill/>
                    </a:lnR>
                    <a:lnT>
                      <a:noFill/>
                    </a:lnT>
                    <a:lnB>
                      <a:noFill/>
                    </a:lnB>
                  </a:tcPr>
                </a:tc>
                <a:extLst>
                  <a:ext uri="{0D108BD9-81ED-4DB2-BD59-A6C34878D82A}">
                    <a16:rowId xmlns:a16="http://schemas.microsoft.com/office/drawing/2014/main" val="10001"/>
                  </a:ext>
                </a:extLst>
              </a:tr>
              <a:tr h="1032317">
                <a:tc>
                  <a:txBody>
                    <a:bodyPr/>
                    <a:lstStyle/>
                    <a:p>
                      <a:pPr>
                        <a:lnSpc>
                          <a:spcPct val="115000"/>
                        </a:lnSpc>
                        <a:spcAft>
                          <a:spcPts val="0"/>
                        </a:spcAft>
                      </a:pPr>
                      <a:r>
                        <a:rPr lang="ru-RU" sz="1900" i="1">
                          <a:latin typeface="Calibri"/>
                          <a:ea typeface="Calibri"/>
                          <a:cs typeface="Calibri"/>
                        </a:rPr>
                        <a:t>XX.XX</a:t>
                      </a:r>
                      <a:endParaRPr lang="ru-RU" sz="1900">
                        <a:latin typeface="Calibri"/>
                        <a:ea typeface="Calibri"/>
                        <a:cs typeface="Times New Roman"/>
                      </a:endParaRPr>
                    </a:p>
                  </a:txBody>
                  <a:tcPr marL="39370" marR="39370" marT="64770" marB="64770">
                    <a:lnL>
                      <a:noFill/>
                    </a:lnL>
                    <a:lnR>
                      <a:noFill/>
                    </a:lnR>
                    <a:lnT>
                      <a:noFill/>
                    </a:lnT>
                    <a:lnB>
                      <a:noFill/>
                    </a:lnB>
                  </a:tcPr>
                </a:tc>
                <a:tc>
                  <a:txBody>
                    <a:bodyPr/>
                    <a:lstStyle/>
                    <a:p>
                      <a:pPr>
                        <a:lnSpc>
                          <a:spcPct val="115000"/>
                        </a:lnSpc>
                        <a:spcAft>
                          <a:spcPts val="0"/>
                        </a:spcAft>
                      </a:pPr>
                      <a:r>
                        <a:rPr lang="ru-RU" sz="1900" i="1" dirty="0">
                          <a:latin typeface="Calibri"/>
                          <a:ea typeface="Calibri"/>
                          <a:cs typeface="Calibri"/>
                        </a:rPr>
                        <a:t>группа</a:t>
                      </a:r>
                      <a:endParaRPr lang="ru-RU" sz="1900" dirty="0">
                        <a:latin typeface="Calibri"/>
                        <a:ea typeface="Calibri"/>
                        <a:cs typeface="Times New Roman"/>
                      </a:endParaRPr>
                    </a:p>
                  </a:txBody>
                  <a:tcPr marL="39370" marR="39370" marT="64770" marB="64770">
                    <a:lnL>
                      <a:noFill/>
                    </a:lnL>
                    <a:lnR>
                      <a:noFill/>
                    </a:lnR>
                    <a:lnT>
                      <a:noFill/>
                    </a:lnT>
                    <a:lnB>
                      <a:noFill/>
                    </a:lnB>
                  </a:tcPr>
                </a:tc>
                <a:tc>
                  <a:txBody>
                    <a:bodyPr/>
                    <a:lstStyle/>
                    <a:p>
                      <a:pPr>
                        <a:lnSpc>
                          <a:spcPct val="115000"/>
                        </a:lnSpc>
                        <a:spcAft>
                          <a:spcPts val="0"/>
                        </a:spcAft>
                      </a:pPr>
                      <a:r>
                        <a:rPr lang="ru-RU" sz="1900" i="1" dirty="0">
                          <a:latin typeface="Calibri"/>
                          <a:ea typeface="Calibri"/>
                          <a:cs typeface="Calibri"/>
                        </a:rPr>
                        <a:t>01.11</a:t>
                      </a:r>
                      <a:endParaRPr lang="ru-RU" sz="1900" dirty="0">
                        <a:latin typeface="Calibri"/>
                        <a:ea typeface="Calibri"/>
                        <a:cs typeface="Times New Roman"/>
                      </a:endParaRPr>
                    </a:p>
                  </a:txBody>
                  <a:tcPr marL="39370" marR="39370" marT="64770" marB="64770">
                    <a:lnL>
                      <a:noFill/>
                    </a:lnL>
                    <a:lnR>
                      <a:noFill/>
                    </a:lnR>
                    <a:lnT>
                      <a:noFill/>
                    </a:lnT>
                    <a:lnB>
                      <a:noFill/>
                    </a:lnB>
                  </a:tcPr>
                </a:tc>
                <a:tc>
                  <a:txBody>
                    <a:bodyPr/>
                    <a:lstStyle/>
                    <a:p>
                      <a:pPr>
                        <a:lnSpc>
                          <a:spcPct val="115000"/>
                        </a:lnSpc>
                        <a:spcAft>
                          <a:spcPts val="0"/>
                        </a:spcAft>
                      </a:pPr>
                      <a:r>
                        <a:rPr lang="ru-RU" sz="1900" i="1">
                          <a:latin typeface="Calibri"/>
                          <a:ea typeface="Calibri"/>
                          <a:cs typeface="Calibri"/>
                        </a:rPr>
                        <a:t>Культуры зерновые (кроме риса), зернобобовые, семена масличных культур</a:t>
                      </a:r>
                      <a:endParaRPr lang="ru-RU" sz="1900">
                        <a:latin typeface="Calibri"/>
                        <a:ea typeface="Calibri"/>
                        <a:cs typeface="Times New Roman"/>
                      </a:endParaRPr>
                    </a:p>
                  </a:txBody>
                  <a:tcPr marL="39370" marR="39370" marT="64770" marB="64770">
                    <a:lnL>
                      <a:noFill/>
                    </a:lnL>
                    <a:lnR>
                      <a:noFill/>
                    </a:lnR>
                    <a:lnT>
                      <a:noFill/>
                    </a:lnT>
                    <a:lnB>
                      <a:noFill/>
                    </a:lnB>
                  </a:tcPr>
                </a:tc>
                <a:extLst>
                  <a:ext uri="{0D108BD9-81ED-4DB2-BD59-A6C34878D82A}">
                    <a16:rowId xmlns:a16="http://schemas.microsoft.com/office/drawing/2014/main" val="10002"/>
                  </a:ext>
                </a:extLst>
              </a:tr>
              <a:tr h="470043">
                <a:tc>
                  <a:txBody>
                    <a:bodyPr/>
                    <a:lstStyle/>
                    <a:p>
                      <a:pPr>
                        <a:lnSpc>
                          <a:spcPct val="115000"/>
                        </a:lnSpc>
                        <a:spcAft>
                          <a:spcPts val="0"/>
                        </a:spcAft>
                      </a:pPr>
                      <a:r>
                        <a:rPr lang="ru-RU" sz="1900" i="1">
                          <a:latin typeface="Calibri"/>
                          <a:ea typeface="Calibri"/>
                          <a:cs typeface="Calibri"/>
                        </a:rPr>
                        <a:t>XX.XX.X</a:t>
                      </a:r>
                      <a:endParaRPr lang="ru-RU" sz="1900">
                        <a:latin typeface="Calibri"/>
                        <a:ea typeface="Calibri"/>
                        <a:cs typeface="Times New Roman"/>
                      </a:endParaRPr>
                    </a:p>
                  </a:txBody>
                  <a:tcPr marL="39370" marR="39370" marT="64770" marB="64770">
                    <a:lnL>
                      <a:noFill/>
                    </a:lnL>
                    <a:lnR>
                      <a:noFill/>
                    </a:lnR>
                    <a:lnT>
                      <a:noFill/>
                    </a:lnT>
                    <a:lnB>
                      <a:noFill/>
                    </a:lnB>
                  </a:tcPr>
                </a:tc>
                <a:tc>
                  <a:txBody>
                    <a:bodyPr/>
                    <a:lstStyle/>
                    <a:p>
                      <a:pPr>
                        <a:lnSpc>
                          <a:spcPct val="115000"/>
                        </a:lnSpc>
                        <a:spcAft>
                          <a:spcPts val="0"/>
                        </a:spcAft>
                      </a:pPr>
                      <a:r>
                        <a:rPr lang="ru-RU" sz="1900" i="1">
                          <a:latin typeface="Calibri"/>
                          <a:ea typeface="Calibri"/>
                          <a:cs typeface="Calibri"/>
                        </a:rPr>
                        <a:t>подгруппа</a:t>
                      </a:r>
                      <a:endParaRPr lang="ru-RU" sz="1900">
                        <a:latin typeface="Calibri"/>
                        <a:ea typeface="Calibri"/>
                        <a:cs typeface="Times New Roman"/>
                      </a:endParaRPr>
                    </a:p>
                  </a:txBody>
                  <a:tcPr marL="39370" marR="39370" marT="64770" marB="64770">
                    <a:lnL>
                      <a:noFill/>
                    </a:lnL>
                    <a:lnR>
                      <a:noFill/>
                    </a:lnR>
                    <a:lnT>
                      <a:noFill/>
                    </a:lnT>
                    <a:lnB>
                      <a:noFill/>
                    </a:lnB>
                  </a:tcPr>
                </a:tc>
                <a:tc>
                  <a:txBody>
                    <a:bodyPr/>
                    <a:lstStyle/>
                    <a:p>
                      <a:pPr>
                        <a:lnSpc>
                          <a:spcPct val="115000"/>
                        </a:lnSpc>
                        <a:spcAft>
                          <a:spcPts val="0"/>
                        </a:spcAft>
                      </a:pPr>
                      <a:r>
                        <a:rPr lang="ru-RU" sz="1900" i="1" dirty="0">
                          <a:latin typeface="Calibri"/>
                          <a:ea typeface="Calibri"/>
                          <a:cs typeface="Calibri"/>
                        </a:rPr>
                        <a:t>01.11.1</a:t>
                      </a:r>
                      <a:endParaRPr lang="ru-RU" sz="1900" dirty="0">
                        <a:latin typeface="Calibri"/>
                        <a:ea typeface="Calibri"/>
                        <a:cs typeface="Times New Roman"/>
                      </a:endParaRPr>
                    </a:p>
                  </a:txBody>
                  <a:tcPr marL="39370" marR="39370" marT="64770" marB="64770">
                    <a:lnL>
                      <a:noFill/>
                    </a:lnL>
                    <a:lnR>
                      <a:noFill/>
                    </a:lnR>
                    <a:lnT>
                      <a:noFill/>
                    </a:lnT>
                    <a:lnB>
                      <a:noFill/>
                    </a:lnB>
                  </a:tcPr>
                </a:tc>
                <a:tc>
                  <a:txBody>
                    <a:bodyPr/>
                    <a:lstStyle/>
                    <a:p>
                      <a:pPr>
                        <a:lnSpc>
                          <a:spcPct val="115000"/>
                        </a:lnSpc>
                        <a:spcAft>
                          <a:spcPts val="0"/>
                        </a:spcAft>
                      </a:pPr>
                      <a:r>
                        <a:rPr lang="ru-RU" sz="1900" i="1" dirty="0">
                          <a:latin typeface="Calibri"/>
                          <a:ea typeface="Calibri"/>
                          <a:cs typeface="Calibri"/>
                        </a:rPr>
                        <a:t>Пшеница</a:t>
                      </a:r>
                      <a:endParaRPr lang="ru-RU" sz="1900" dirty="0">
                        <a:latin typeface="Calibri"/>
                        <a:ea typeface="Calibri"/>
                        <a:cs typeface="Times New Roman"/>
                      </a:endParaRPr>
                    </a:p>
                  </a:txBody>
                  <a:tcPr marL="39370" marR="39370" marT="64770" marB="64770">
                    <a:lnL>
                      <a:noFill/>
                    </a:lnL>
                    <a:lnR>
                      <a:noFill/>
                    </a:lnR>
                    <a:lnT>
                      <a:noFill/>
                    </a:lnT>
                    <a:lnB>
                      <a:noFill/>
                    </a:lnB>
                  </a:tcPr>
                </a:tc>
                <a:extLst>
                  <a:ext uri="{0D108BD9-81ED-4DB2-BD59-A6C34878D82A}">
                    <a16:rowId xmlns:a16="http://schemas.microsoft.com/office/drawing/2014/main" val="10003"/>
                  </a:ext>
                </a:extLst>
              </a:tr>
              <a:tr h="470043">
                <a:tc>
                  <a:txBody>
                    <a:bodyPr/>
                    <a:lstStyle/>
                    <a:p>
                      <a:pPr>
                        <a:lnSpc>
                          <a:spcPct val="115000"/>
                        </a:lnSpc>
                        <a:spcAft>
                          <a:spcPts val="0"/>
                        </a:spcAft>
                      </a:pPr>
                      <a:r>
                        <a:rPr lang="ru-RU" sz="1900" i="1">
                          <a:latin typeface="Calibri"/>
                          <a:ea typeface="Calibri"/>
                          <a:cs typeface="Calibri"/>
                        </a:rPr>
                        <a:t>XX.XX.XX</a:t>
                      </a:r>
                      <a:endParaRPr lang="ru-RU" sz="1900">
                        <a:latin typeface="Calibri"/>
                        <a:ea typeface="Calibri"/>
                        <a:cs typeface="Times New Roman"/>
                      </a:endParaRPr>
                    </a:p>
                  </a:txBody>
                  <a:tcPr marL="39370" marR="39370" marT="64770" marB="64770">
                    <a:lnL>
                      <a:noFill/>
                    </a:lnL>
                    <a:lnR>
                      <a:noFill/>
                    </a:lnR>
                    <a:lnT>
                      <a:noFill/>
                    </a:lnT>
                    <a:lnB>
                      <a:noFill/>
                    </a:lnB>
                  </a:tcPr>
                </a:tc>
                <a:tc>
                  <a:txBody>
                    <a:bodyPr/>
                    <a:lstStyle/>
                    <a:p>
                      <a:pPr>
                        <a:lnSpc>
                          <a:spcPct val="115000"/>
                        </a:lnSpc>
                        <a:spcAft>
                          <a:spcPts val="0"/>
                        </a:spcAft>
                      </a:pPr>
                      <a:r>
                        <a:rPr lang="ru-RU" sz="1900" i="1">
                          <a:latin typeface="Calibri"/>
                          <a:ea typeface="Calibri"/>
                          <a:cs typeface="Calibri"/>
                        </a:rPr>
                        <a:t>вид</a:t>
                      </a:r>
                      <a:endParaRPr lang="ru-RU" sz="1900">
                        <a:latin typeface="Calibri"/>
                        <a:ea typeface="Calibri"/>
                        <a:cs typeface="Times New Roman"/>
                      </a:endParaRPr>
                    </a:p>
                  </a:txBody>
                  <a:tcPr marL="39370" marR="39370" marT="64770" marB="64770">
                    <a:lnL>
                      <a:noFill/>
                    </a:lnL>
                    <a:lnR>
                      <a:noFill/>
                    </a:lnR>
                    <a:lnT>
                      <a:noFill/>
                    </a:lnT>
                    <a:lnB>
                      <a:noFill/>
                    </a:lnB>
                  </a:tcPr>
                </a:tc>
                <a:tc>
                  <a:txBody>
                    <a:bodyPr/>
                    <a:lstStyle/>
                    <a:p>
                      <a:pPr>
                        <a:lnSpc>
                          <a:spcPct val="115000"/>
                        </a:lnSpc>
                        <a:spcAft>
                          <a:spcPts val="0"/>
                        </a:spcAft>
                      </a:pPr>
                      <a:r>
                        <a:rPr lang="ru-RU" sz="1900" i="1">
                          <a:latin typeface="Calibri"/>
                          <a:ea typeface="Calibri"/>
                          <a:cs typeface="Calibri"/>
                        </a:rPr>
                        <a:t>01.11.11.110</a:t>
                      </a:r>
                      <a:endParaRPr lang="ru-RU" sz="1900">
                        <a:latin typeface="Calibri"/>
                        <a:ea typeface="Calibri"/>
                        <a:cs typeface="Times New Roman"/>
                      </a:endParaRPr>
                    </a:p>
                  </a:txBody>
                  <a:tcPr marL="39370" marR="39370" marT="64770" marB="64770">
                    <a:lnL>
                      <a:noFill/>
                    </a:lnL>
                    <a:lnR>
                      <a:noFill/>
                    </a:lnR>
                    <a:lnT>
                      <a:noFill/>
                    </a:lnT>
                    <a:lnB>
                      <a:noFill/>
                    </a:lnB>
                  </a:tcPr>
                </a:tc>
                <a:tc>
                  <a:txBody>
                    <a:bodyPr/>
                    <a:lstStyle/>
                    <a:p>
                      <a:pPr>
                        <a:lnSpc>
                          <a:spcPct val="115000"/>
                        </a:lnSpc>
                        <a:spcAft>
                          <a:spcPts val="0"/>
                        </a:spcAft>
                      </a:pPr>
                      <a:r>
                        <a:rPr lang="ru-RU" sz="1900" i="1" dirty="0">
                          <a:latin typeface="Calibri"/>
                          <a:ea typeface="Calibri"/>
                          <a:cs typeface="Calibri"/>
                        </a:rPr>
                        <a:t>Пшеница озимая твердая</a:t>
                      </a:r>
                      <a:endParaRPr lang="ru-RU" sz="1900" dirty="0">
                        <a:latin typeface="Calibri"/>
                        <a:ea typeface="Calibri"/>
                        <a:cs typeface="Times New Roman"/>
                      </a:endParaRPr>
                    </a:p>
                  </a:txBody>
                  <a:tcPr marL="39370" marR="39370" marT="64770" marB="64770">
                    <a:lnL>
                      <a:noFill/>
                    </a:lnL>
                    <a:lnR>
                      <a:noFill/>
                    </a:lnR>
                    <a:lnT>
                      <a:noFill/>
                    </a:lnT>
                    <a:lnB>
                      <a:noFill/>
                    </a:lnB>
                  </a:tcPr>
                </a:tc>
                <a:extLst>
                  <a:ext uri="{0D108BD9-81ED-4DB2-BD59-A6C34878D82A}">
                    <a16:rowId xmlns:a16="http://schemas.microsoft.com/office/drawing/2014/main" val="10004"/>
                  </a:ext>
                </a:extLst>
              </a:tr>
              <a:tr h="751180">
                <a:tc>
                  <a:txBody>
                    <a:bodyPr/>
                    <a:lstStyle/>
                    <a:p>
                      <a:pPr>
                        <a:lnSpc>
                          <a:spcPct val="115000"/>
                        </a:lnSpc>
                        <a:spcAft>
                          <a:spcPts val="0"/>
                        </a:spcAft>
                      </a:pPr>
                      <a:r>
                        <a:rPr lang="ru-RU" sz="1900" i="1">
                          <a:latin typeface="Calibri"/>
                          <a:ea typeface="Calibri"/>
                          <a:cs typeface="Calibri"/>
                        </a:rPr>
                        <a:t>XX.XX.XX.XX0</a:t>
                      </a:r>
                      <a:endParaRPr lang="ru-RU" sz="1900">
                        <a:latin typeface="Calibri"/>
                        <a:ea typeface="Calibri"/>
                        <a:cs typeface="Times New Roman"/>
                      </a:endParaRPr>
                    </a:p>
                  </a:txBody>
                  <a:tcPr marL="39370" marR="39370" marT="64770" marB="64770">
                    <a:lnL>
                      <a:noFill/>
                    </a:lnL>
                    <a:lnR>
                      <a:noFill/>
                    </a:lnR>
                    <a:lnT>
                      <a:noFill/>
                    </a:lnT>
                    <a:lnB>
                      <a:noFill/>
                    </a:lnB>
                  </a:tcPr>
                </a:tc>
                <a:tc>
                  <a:txBody>
                    <a:bodyPr/>
                    <a:lstStyle/>
                    <a:p>
                      <a:pPr>
                        <a:lnSpc>
                          <a:spcPct val="115000"/>
                        </a:lnSpc>
                        <a:spcAft>
                          <a:spcPts val="0"/>
                        </a:spcAft>
                      </a:pPr>
                      <a:r>
                        <a:rPr lang="ru-RU" sz="1900" i="1">
                          <a:latin typeface="Calibri"/>
                          <a:ea typeface="Calibri"/>
                          <a:cs typeface="Calibri"/>
                        </a:rPr>
                        <a:t>категория</a:t>
                      </a:r>
                      <a:endParaRPr lang="ru-RU" sz="1900">
                        <a:latin typeface="Calibri"/>
                        <a:ea typeface="Calibri"/>
                        <a:cs typeface="Times New Roman"/>
                      </a:endParaRPr>
                    </a:p>
                  </a:txBody>
                  <a:tcPr marL="39370" marR="39370" marT="64770" marB="64770">
                    <a:lnL>
                      <a:noFill/>
                    </a:lnL>
                    <a:lnR>
                      <a:noFill/>
                    </a:lnR>
                    <a:lnT>
                      <a:noFill/>
                    </a:lnT>
                    <a:lnB>
                      <a:noFill/>
                    </a:lnB>
                  </a:tcPr>
                </a:tc>
                <a:tc>
                  <a:txBody>
                    <a:bodyPr/>
                    <a:lstStyle/>
                    <a:p>
                      <a:pPr>
                        <a:lnSpc>
                          <a:spcPct val="115000"/>
                        </a:lnSpc>
                        <a:spcAft>
                          <a:spcPts val="0"/>
                        </a:spcAft>
                      </a:pPr>
                      <a:r>
                        <a:rPr lang="ru-RU" sz="1900" i="1">
                          <a:latin typeface="Calibri"/>
                          <a:ea typeface="Calibri"/>
                          <a:cs typeface="Calibri"/>
                        </a:rPr>
                        <a:t>01.11.11.111</a:t>
                      </a:r>
                      <a:endParaRPr lang="ru-RU" sz="1900">
                        <a:latin typeface="Calibri"/>
                        <a:ea typeface="Calibri"/>
                        <a:cs typeface="Times New Roman"/>
                      </a:endParaRPr>
                    </a:p>
                  </a:txBody>
                  <a:tcPr marL="39370" marR="39370" marT="64770" marB="64770">
                    <a:lnL>
                      <a:noFill/>
                    </a:lnL>
                    <a:lnR>
                      <a:noFill/>
                    </a:lnR>
                    <a:lnT>
                      <a:noFill/>
                    </a:lnT>
                    <a:lnB>
                      <a:noFill/>
                    </a:lnB>
                  </a:tcPr>
                </a:tc>
                <a:tc>
                  <a:txBody>
                    <a:bodyPr/>
                    <a:lstStyle/>
                    <a:p>
                      <a:pPr>
                        <a:lnSpc>
                          <a:spcPct val="115000"/>
                        </a:lnSpc>
                        <a:spcAft>
                          <a:spcPts val="0"/>
                        </a:spcAft>
                      </a:pPr>
                      <a:r>
                        <a:rPr lang="ru-RU" sz="1900" i="1" dirty="0">
                          <a:latin typeface="Calibri"/>
                          <a:ea typeface="Calibri"/>
                          <a:cs typeface="Calibri"/>
                        </a:rPr>
                        <a:t>Зерно озимой твердой пшеницы</a:t>
                      </a:r>
                      <a:endParaRPr lang="ru-RU" sz="1900" dirty="0">
                        <a:latin typeface="Calibri"/>
                        <a:ea typeface="Calibri"/>
                        <a:cs typeface="Times New Roman"/>
                      </a:endParaRPr>
                    </a:p>
                  </a:txBody>
                  <a:tcPr marL="39370" marR="39370" marT="64770" marB="64770">
                    <a:lnL>
                      <a:noFill/>
                    </a:lnL>
                    <a:lnR>
                      <a:noFill/>
                    </a:lnR>
                    <a:lnT>
                      <a:noFill/>
                    </a:lnT>
                    <a:lnB>
                      <a:noFill/>
                    </a:lnB>
                  </a:tcPr>
                </a:tc>
                <a:extLst>
                  <a:ext uri="{0D108BD9-81ED-4DB2-BD59-A6C34878D82A}">
                    <a16:rowId xmlns:a16="http://schemas.microsoft.com/office/drawing/2014/main" val="10005"/>
                  </a:ext>
                </a:extLst>
              </a:tr>
              <a:tr h="751180">
                <a:tc>
                  <a:txBody>
                    <a:bodyPr/>
                    <a:lstStyle/>
                    <a:p>
                      <a:pPr>
                        <a:lnSpc>
                          <a:spcPct val="115000"/>
                        </a:lnSpc>
                        <a:spcAft>
                          <a:spcPts val="0"/>
                        </a:spcAft>
                      </a:pPr>
                      <a:r>
                        <a:rPr lang="ru-RU" sz="1900" i="1">
                          <a:latin typeface="Calibri"/>
                          <a:ea typeface="Calibri"/>
                          <a:cs typeface="Calibri"/>
                        </a:rPr>
                        <a:t>XX.XX.XX.XXX</a:t>
                      </a:r>
                      <a:endParaRPr lang="ru-RU" sz="1900">
                        <a:latin typeface="Calibri"/>
                        <a:ea typeface="Calibri"/>
                        <a:cs typeface="Times New Roman"/>
                      </a:endParaRPr>
                    </a:p>
                  </a:txBody>
                  <a:tcPr marL="39370" marR="39370" marT="64770" marB="64770">
                    <a:lnL>
                      <a:noFill/>
                    </a:lnL>
                    <a:lnR>
                      <a:noFill/>
                    </a:lnR>
                    <a:lnT>
                      <a:noFill/>
                    </a:lnT>
                    <a:lnB>
                      <a:noFill/>
                    </a:lnB>
                  </a:tcPr>
                </a:tc>
                <a:tc>
                  <a:txBody>
                    <a:bodyPr/>
                    <a:lstStyle/>
                    <a:p>
                      <a:pPr>
                        <a:lnSpc>
                          <a:spcPct val="115000"/>
                        </a:lnSpc>
                        <a:spcAft>
                          <a:spcPts val="0"/>
                        </a:spcAft>
                      </a:pPr>
                      <a:r>
                        <a:rPr lang="ru-RU" sz="1900" i="1">
                          <a:latin typeface="Calibri"/>
                          <a:ea typeface="Calibri"/>
                          <a:cs typeface="Calibri"/>
                        </a:rPr>
                        <a:t>подкатегория</a:t>
                      </a:r>
                      <a:endParaRPr lang="ru-RU" sz="1900">
                        <a:latin typeface="Calibri"/>
                        <a:ea typeface="Calibri"/>
                        <a:cs typeface="Times New Roman"/>
                      </a:endParaRPr>
                    </a:p>
                  </a:txBody>
                  <a:tcPr marL="39370" marR="39370" marT="64770" marB="64770">
                    <a:lnL>
                      <a:noFill/>
                    </a:lnL>
                    <a:lnR>
                      <a:noFill/>
                    </a:lnR>
                    <a:lnT>
                      <a:noFill/>
                    </a:lnT>
                    <a:lnB>
                      <a:noFill/>
                    </a:lnB>
                  </a:tcPr>
                </a:tc>
                <a:tc>
                  <a:txBody>
                    <a:bodyPr/>
                    <a:lstStyle/>
                    <a:p>
                      <a:pPr>
                        <a:lnSpc>
                          <a:spcPct val="115000"/>
                        </a:lnSpc>
                        <a:spcAft>
                          <a:spcPts val="0"/>
                        </a:spcAft>
                      </a:pPr>
                      <a:r>
                        <a:rPr lang="ru-RU" sz="1900" i="1">
                          <a:latin typeface="Calibri"/>
                          <a:ea typeface="Calibri"/>
                          <a:cs typeface="Calibri"/>
                        </a:rPr>
                        <a:t>01.11.11.112</a:t>
                      </a:r>
                      <a:endParaRPr lang="ru-RU" sz="1900">
                        <a:latin typeface="Calibri"/>
                        <a:ea typeface="Calibri"/>
                        <a:cs typeface="Times New Roman"/>
                      </a:endParaRPr>
                    </a:p>
                  </a:txBody>
                  <a:tcPr marL="39370" marR="39370" marT="64770" marB="64770">
                    <a:lnL>
                      <a:noFill/>
                    </a:lnL>
                    <a:lnR>
                      <a:noFill/>
                    </a:lnR>
                    <a:lnT>
                      <a:noFill/>
                    </a:lnT>
                    <a:lnB>
                      <a:noFill/>
                    </a:lnB>
                  </a:tcPr>
                </a:tc>
                <a:tc>
                  <a:txBody>
                    <a:bodyPr/>
                    <a:lstStyle/>
                    <a:p>
                      <a:pPr>
                        <a:lnSpc>
                          <a:spcPct val="115000"/>
                        </a:lnSpc>
                        <a:spcAft>
                          <a:spcPts val="0"/>
                        </a:spcAft>
                      </a:pPr>
                      <a:r>
                        <a:rPr lang="ru-RU" sz="1900" i="1" dirty="0">
                          <a:latin typeface="Calibri"/>
                          <a:ea typeface="Calibri"/>
                          <a:cs typeface="Calibri"/>
                        </a:rPr>
                        <a:t>Семена озимой твердой пшеницы</a:t>
                      </a:r>
                      <a:endParaRPr lang="ru-RU" sz="1900" dirty="0">
                        <a:latin typeface="Calibri"/>
                        <a:ea typeface="Calibri"/>
                        <a:cs typeface="Times New Roman"/>
                      </a:endParaRPr>
                    </a:p>
                  </a:txBody>
                  <a:tcPr marL="39370" marR="39370" marT="64770" marB="64770">
                    <a:lnL>
                      <a:noFill/>
                    </a:lnL>
                    <a:lnR>
                      <a:noFill/>
                    </a:lnR>
                    <a:lnT>
                      <a:noFill/>
                    </a:lnT>
                    <a:lnB>
                      <a:noFill/>
                    </a:lnB>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7650736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Группа 2 – Требования к участникам закупки</a:t>
            </a:r>
          </a:p>
        </p:txBody>
      </p:sp>
      <p:sp>
        <p:nvSpPr>
          <p:cNvPr id="3" name="Содержимое 2"/>
          <p:cNvSpPr>
            <a:spLocks noGrp="1"/>
          </p:cNvSpPr>
          <p:nvPr>
            <p:ph sz="quarter" idx="1"/>
          </p:nvPr>
        </p:nvSpPr>
        <p:spPr/>
        <p:txBody>
          <a:bodyPr>
            <a:normAutofit fontScale="77500" lnSpcReduction="20000"/>
          </a:bodyPr>
          <a:lstStyle/>
          <a:p>
            <a:r>
              <a:rPr lang="ru-RU" dirty="0"/>
              <a:t>Единые требования (ч. 1 ст. 31):</a:t>
            </a:r>
          </a:p>
          <a:p>
            <a:pPr>
              <a:buNone/>
            </a:pPr>
            <a:r>
              <a:rPr lang="ru-RU" dirty="0"/>
              <a:t>	-  соответствие требованиям, установленным в соответствии с законодательством РФ к лицам, осуществляющим поставку ТРУ, являющихся объектом закупки;</a:t>
            </a:r>
          </a:p>
          <a:p>
            <a:r>
              <a:rPr lang="ru-RU" dirty="0"/>
              <a:t>Дополнительные требования (ч. 2 ст. 31) </a:t>
            </a:r>
            <a:r>
              <a:rPr lang="ru-RU" i="1" dirty="0"/>
              <a:t> </a:t>
            </a:r>
            <a:r>
              <a:rPr lang="ru-RU" dirty="0"/>
              <a:t>к наличию:</a:t>
            </a:r>
          </a:p>
          <a:p>
            <a:r>
              <a:rPr lang="ru-RU" dirty="0"/>
              <a:t>1) финансовых ресурсов для исполнения контракта;</a:t>
            </a:r>
          </a:p>
          <a:p>
            <a:r>
              <a:rPr lang="ru-RU" dirty="0"/>
              <a:t>2) на праве собственности или ином законном основании оборудования и других материальных ресурсов для исполнения контракта;</a:t>
            </a:r>
          </a:p>
          <a:p>
            <a:r>
              <a:rPr lang="ru-RU" dirty="0"/>
              <a:t>3) опыта работы, связанного с предметом контракта, и деловой репутации;</a:t>
            </a:r>
          </a:p>
          <a:p>
            <a:r>
              <a:rPr lang="ru-RU" dirty="0"/>
              <a:t>4) необходимого количества специалистов и иных работников определенного уровня квалификации для исполнения контракта.</a:t>
            </a:r>
          </a:p>
          <a:p>
            <a:pPr>
              <a:buNone/>
            </a:pPr>
            <a:endParaRPr lang="ru-RU" dirty="0"/>
          </a:p>
          <a:p>
            <a:pPr>
              <a:buNone/>
            </a:pPr>
            <a:endParaRPr lang="ru-RU" dirty="0"/>
          </a:p>
          <a:p>
            <a:pPr>
              <a:buNone/>
            </a:pPr>
            <a:endParaRPr lang="ru-RU" dirty="0"/>
          </a:p>
        </p:txBody>
      </p:sp>
    </p:spTree>
    <p:extLst>
      <p:ext uri="{BB962C8B-B14F-4D97-AF65-F5344CB8AC3E}">
        <p14:creationId xmlns:p14="http://schemas.microsoft.com/office/powerpoint/2010/main" val="13047005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Группа 2 – Требования к участникам закупки</a:t>
            </a:r>
          </a:p>
        </p:txBody>
      </p:sp>
      <p:sp>
        <p:nvSpPr>
          <p:cNvPr id="3" name="Содержимое 2"/>
          <p:cNvSpPr>
            <a:spLocks noGrp="1"/>
          </p:cNvSpPr>
          <p:nvPr>
            <p:ph sz="quarter" idx="1"/>
          </p:nvPr>
        </p:nvSpPr>
        <p:spPr/>
        <p:txBody>
          <a:bodyPr>
            <a:normAutofit fontScale="85000" lnSpcReduction="10000"/>
          </a:bodyPr>
          <a:lstStyle/>
          <a:p>
            <a:r>
              <a:rPr lang="ru-RU" dirty="0"/>
              <a:t>Единые требования (ч. 1 ст. 31):</a:t>
            </a:r>
          </a:p>
          <a:p>
            <a:pPr>
              <a:buNone/>
            </a:pPr>
            <a:r>
              <a:rPr lang="ru-RU" dirty="0"/>
              <a:t>	</a:t>
            </a:r>
            <a:r>
              <a:rPr lang="ru-RU" i="1" dirty="0"/>
              <a:t>Федеральный закон от 04.05.2011 N 99-ФЗ "О лицензировании отдельных видов деятельности"</a:t>
            </a:r>
          </a:p>
          <a:p>
            <a:pPr>
              <a:buNone/>
            </a:pPr>
            <a:r>
              <a:rPr lang="ru-RU" i="1" dirty="0"/>
              <a:t>	ст. 52 Градостроительного кодекса РФ</a:t>
            </a:r>
          </a:p>
          <a:p>
            <a:pPr>
              <a:buNone/>
            </a:pPr>
            <a:r>
              <a:rPr lang="ru-RU" i="1" dirty="0"/>
              <a:t>	/Приказ </a:t>
            </a:r>
            <a:r>
              <a:rPr lang="ru-RU" i="1" dirty="0" err="1"/>
              <a:t>Минрегиона</a:t>
            </a:r>
            <a:r>
              <a:rPr lang="ru-RU" i="1" dirty="0"/>
              <a:t> РФ от 30.12.2009 N 624 (ред. от 14.11.2011) "Об утверждении Перечня видов работ по инженерным изысканиям, по подготовке проектной документации, по строительству, реконструкции, капитальному ремонту объектов капитального строительства, которые оказывают влияние на безопасность объектов капитального строительства"/</a:t>
            </a:r>
          </a:p>
          <a:p>
            <a:pPr>
              <a:buNone/>
            </a:pPr>
            <a:endParaRPr lang="ru-RU" dirty="0"/>
          </a:p>
          <a:p>
            <a:pPr>
              <a:buNone/>
            </a:pPr>
            <a:endParaRPr lang="ru-RU" dirty="0"/>
          </a:p>
          <a:p>
            <a:pPr>
              <a:buNone/>
            </a:pPr>
            <a:endParaRPr lang="ru-RU" dirty="0"/>
          </a:p>
        </p:txBody>
      </p:sp>
    </p:spTree>
    <p:extLst>
      <p:ext uri="{BB962C8B-B14F-4D97-AF65-F5344CB8AC3E}">
        <p14:creationId xmlns:p14="http://schemas.microsoft.com/office/powerpoint/2010/main" val="23150783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Группа 2 – Требования к участникам закупки</a:t>
            </a:r>
          </a:p>
        </p:txBody>
      </p:sp>
      <p:sp>
        <p:nvSpPr>
          <p:cNvPr id="3" name="Содержимое 2"/>
          <p:cNvSpPr>
            <a:spLocks noGrp="1"/>
          </p:cNvSpPr>
          <p:nvPr>
            <p:ph sz="quarter" idx="1"/>
          </p:nvPr>
        </p:nvSpPr>
        <p:spPr/>
        <p:txBody>
          <a:bodyPr>
            <a:normAutofit fontScale="77500" lnSpcReduction="20000"/>
          </a:bodyPr>
          <a:lstStyle/>
          <a:p>
            <a:pPr>
              <a:buNone/>
            </a:pPr>
            <a:r>
              <a:rPr lang="ru-RU" dirty="0"/>
              <a:t>	В соответствии с п. 1 ч. 1 ст. 31 Закона N 44-ФЗ при осуществлении закупки заказчик устанавливает единое требование к участникам закупки о соответствии требованиям, установленным в соответствии с законодательством Российской Федерации к лицам, осуществляющим поставку товара, выполнение работы, оказание услуги, являющихся объектом закупки.</a:t>
            </a:r>
          </a:p>
          <a:p>
            <a:pPr>
              <a:buNone/>
            </a:pPr>
            <a:r>
              <a:rPr lang="ru-RU" dirty="0"/>
              <a:t>	Таким образом, </a:t>
            </a:r>
            <a:r>
              <a:rPr lang="ru-RU" b="1" dirty="0"/>
              <a:t>заказчик</a:t>
            </a:r>
            <a:r>
              <a:rPr lang="ru-RU" dirty="0"/>
              <a:t> при осуществлении закупок товаров, работ, услуг, требующих в том числе наличия лицензии, </a:t>
            </a:r>
            <a:r>
              <a:rPr lang="ru-RU" b="1" dirty="0"/>
              <a:t>обязан</a:t>
            </a:r>
            <a:r>
              <a:rPr lang="ru-RU" dirty="0"/>
              <a:t> </a:t>
            </a:r>
            <a:r>
              <a:rPr lang="ru-RU" b="1" dirty="0"/>
              <a:t>устанавливать</a:t>
            </a:r>
            <a:r>
              <a:rPr lang="ru-RU" dirty="0"/>
              <a:t> в документации о закупке </a:t>
            </a:r>
            <a:r>
              <a:rPr lang="ru-RU" b="1" dirty="0"/>
              <a:t>требование к участнику закупки о наличии необходимой лицензии.</a:t>
            </a:r>
          </a:p>
          <a:p>
            <a:pPr>
              <a:buNone/>
            </a:pPr>
            <a:r>
              <a:rPr lang="ru-RU" i="1" dirty="0"/>
              <a:t>	</a:t>
            </a:r>
            <a:br>
              <a:rPr lang="ru-RU" i="1" dirty="0"/>
            </a:br>
            <a:r>
              <a:rPr lang="ru-RU" i="1" dirty="0"/>
              <a:t>Письмо Минэкономразвития России от 09.12.2014 N Д28и-2707</a:t>
            </a:r>
            <a:endParaRPr lang="ru-RU" dirty="0"/>
          </a:p>
          <a:p>
            <a:pPr>
              <a:buNone/>
            </a:pPr>
            <a:endParaRPr lang="ru-RU" dirty="0"/>
          </a:p>
          <a:p>
            <a:pPr>
              <a:buNone/>
            </a:pPr>
            <a:endParaRPr lang="ru-RU" dirty="0"/>
          </a:p>
        </p:txBody>
      </p:sp>
    </p:spTree>
    <p:extLst>
      <p:ext uri="{BB962C8B-B14F-4D97-AF65-F5344CB8AC3E}">
        <p14:creationId xmlns:p14="http://schemas.microsoft.com/office/powerpoint/2010/main" val="14527298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Группа 2 – Требования к участникам закупки</a:t>
            </a:r>
          </a:p>
        </p:txBody>
      </p:sp>
      <p:sp>
        <p:nvSpPr>
          <p:cNvPr id="3" name="Содержимое 2"/>
          <p:cNvSpPr>
            <a:spLocks noGrp="1"/>
          </p:cNvSpPr>
          <p:nvPr>
            <p:ph sz="quarter" idx="1"/>
          </p:nvPr>
        </p:nvSpPr>
        <p:spPr/>
        <p:txBody>
          <a:bodyPr>
            <a:normAutofit fontScale="55000" lnSpcReduction="20000"/>
          </a:bodyPr>
          <a:lstStyle/>
          <a:p>
            <a:pPr marL="0" indent="179388">
              <a:buNone/>
            </a:pPr>
            <a:r>
              <a:rPr lang="ru-RU" dirty="0"/>
              <a:t>Принимая во внимание, необходимость выполнения работ по капитальному ремонту здания Североморского районного суда Мурманской области в полном объеме, а также положения проекта государственного контракта, с учетом того, что работы </a:t>
            </a:r>
            <a:r>
              <a:rPr lang="ru-RU" u="sng" dirty="0"/>
              <a:t>по ремонту здания суда, являющие предметом аукциона в рассматриваемом случае, носят комплексный характер </a:t>
            </a:r>
            <a:r>
              <a:rPr lang="ru-RU" dirty="0"/>
              <a:t>и в соответствии с техническим заданием </a:t>
            </a:r>
            <a:r>
              <a:rPr lang="ru-RU" u="sng" dirty="0"/>
              <a:t>включают работы по монтажу системы пожаротушения и замене пожарного водопровода, требование </a:t>
            </a:r>
            <a:r>
              <a:rPr lang="ru-RU" dirty="0"/>
              <a:t>Управления о наличии у участника закупки соответствующих документов, подтверждающих право производства данных работ, не может быть признано нарушением Закона о контрактной системе, так как требование о наличии такой лицензии предусмотрено пунктом 15 части 1 статьи 12 Федерального закона от 04.05.2011№ 99-ФЗ «О лицензировании отдельных видов деятельности».</a:t>
            </a:r>
            <a:br>
              <a:rPr lang="ru-RU" dirty="0"/>
            </a:br>
            <a:r>
              <a:rPr lang="ru-RU" dirty="0"/>
              <a:t>    </a:t>
            </a:r>
            <a:r>
              <a:rPr lang="ru-RU" i="1" dirty="0"/>
              <a:t> Включение в один лот строительных работ и работ, для выполнения которых требуется наличие соответствующей лицензии, также не является нарушением положений Закона о контрактной системе и  не ведет к ограничению круга лиц, участвующих в закупке, поскольку обусловлено комплексным видом работ и требованиями технического задания.  </a:t>
            </a:r>
          </a:p>
          <a:p>
            <a:pPr marL="0" indent="179388">
              <a:buNone/>
            </a:pPr>
            <a:endParaRPr lang="ru-RU" i="1" dirty="0"/>
          </a:p>
          <a:p>
            <a:pPr marL="0" indent="179388">
              <a:buNone/>
            </a:pPr>
            <a:r>
              <a:rPr lang="ru-RU" i="1" dirty="0"/>
              <a:t>Постановление 13ААС от 11.06.2015 № 1047/2015-65342(1) по делу № А56-75576/2014</a:t>
            </a:r>
          </a:p>
          <a:p>
            <a:pPr>
              <a:buNone/>
            </a:pPr>
            <a:endParaRPr lang="ru-RU" dirty="0"/>
          </a:p>
          <a:p>
            <a:pPr>
              <a:buNone/>
            </a:pPr>
            <a:endParaRPr lang="ru-RU" dirty="0"/>
          </a:p>
        </p:txBody>
      </p:sp>
    </p:spTree>
    <p:extLst>
      <p:ext uri="{BB962C8B-B14F-4D97-AF65-F5344CB8AC3E}">
        <p14:creationId xmlns:p14="http://schemas.microsoft.com/office/powerpoint/2010/main" val="19501363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Группа 2 – Требования к участникам закупки</a:t>
            </a:r>
          </a:p>
        </p:txBody>
      </p:sp>
      <p:sp>
        <p:nvSpPr>
          <p:cNvPr id="3" name="Содержимое 2"/>
          <p:cNvSpPr>
            <a:spLocks noGrp="1"/>
          </p:cNvSpPr>
          <p:nvPr>
            <p:ph sz="quarter" idx="1"/>
          </p:nvPr>
        </p:nvSpPr>
        <p:spPr/>
        <p:txBody>
          <a:bodyPr>
            <a:normAutofit fontScale="70000" lnSpcReduction="20000"/>
          </a:bodyPr>
          <a:lstStyle/>
          <a:p>
            <a:r>
              <a:rPr lang="ru-RU" dirty="0"/>
              <a:t>При этом если деятельность, являющаяся объектом закупки, подлежит обязательному лицензированию в соответствии с законодательством Российской Федерации о лицензировании, то участник закупки обязан в своей заявке представить копию лицензии, подтверждающую наличие у участника закупки такой лицензии.</a:t>
            </a:r>
          </a:p>
          <a:p>
            <a:pPr>
              <a:buNone/>
            </a:pPr>
            <a:r>
              <a:rPr lang="ru-RU" dirty="0"/>
              <a:t>	Учитывая изложенное, при подтверждении соответствия требованиям, установленным в соответствии с законодательством Российской Федерации, к лицам, осуществляющим поставку товара, выполнение работы, оказание услуги, являющихся объектом закупки, участник закупки представляет указанные в документации о закупке документы и сведения самого участника закупки, а не иных юридических лиц, с которыми участник закупки осуществляет совместную деятельность.</a:t>
            </a:r>
          </a:p>
          <a:p>
            <a:pPr>
              <a:buNone/>
            </a:pPr>
            <a:r>
              <a:rPr lang="ru-RU" i="1" dirty="0"/>
              <a:t>	Письмо Минэкономразвития России от 28.05.2015 N Д28и-1542</a:t>
            </a:r>
          </a:p>
          <a:p>
            <a:pPr>
              <a:buNone/>
            </a:pPr>
            <a:endParaRPr lang="ru-RU" dirty="0"/>
          </a:p>
          <a:p>
            <a:pPr>
              <a:buNone/>
            </a:pPr>
            <a:endParaRPr lang="ru-RU" dirty="0"/>
          </a:p>
          <a:p>
            <a:pPr>
              <a:buNone/>
            </a:pPr>
            <a:endParaRPr lang="ru-RU" dirty="0"/>
          </a:p>
        </p:txBody>
      </p:sp>
    </p:spTree>
    <p:extLst>
      <p:ext uri="{BB962C8B-B14F-4D97-AF65-F5344CB8AC3E}">
        <p14:creationId xmlns:p14="http://schemas.microsoft.com/office/powerpoint/2010/main" val="13007564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Группа 2 – Требования к участникам закупки</a:t>
            </a:r>
          </a:p>
        </p:txBody>
      </p:sp>
      <p:sp>
        <p:nvSpPr>
          <p:cNvPr id="3" name="Содержимое 2"/>
          <p:cNvSpPr>
            <a:spLocks noGrp="1"/>
          </p:cNvSpPr>
          <p:nvPr>
            <p:ph sz="quarter" idx="1"/>
          </p:nvPr>
        </p:nvSpPr>
        <p:spPr/>
        <p:txBody>
          <a:bodyPr>
            <a:normAutofit fontScale="77500" lnSpcReduction="20000"/>
          </a:bodyPr>
          <a:lstStyle/>
          <a:p>
            <a:r>
              <a:rPr lang="ru-RU" dirty="0"/>
              <a:t>Дополнительные требования (ч. 2 ст. 31)</a:t>
            </a:r>
          </a:p>
          <a:p>
            <a:r>
              <a:rPr lang="ru-RU" i="1" dirty="0"/>
              <a:t>Постановление Правительства РФ от 04.02.2015 N 99 "Об установлении дополнительных требований к участникам закупки отдельных видов товаров, работ, услуг, случаев отнесения товаров, работ, услуг к товарам, работам, услугам, которые по причине их технической и (или) технологической сложности, инновационного, высокотехнологичного или специализированного характера способны поставить, выполнить, оказать только поставщики (подрядчики, исполнители), имеющие необходимый уровень квалификации, а также документов, подтверждающих соответствие участников закупки указанным дополнительным требованиям" </a:t>
            </a:r>
          </a:p>
          <a:p>
            <a:r>
              <a:rPr lang="ru-RU" i="1" dirty="0"/>
              <a:t>Письмо Минэкономразвития России N 23275-ЕЕ/Д28и, ФАС России N АЦ/45739/15 от 28.08.2015</a:t>
            </a:r>
            <a:endParaRPr lang="ru-RU" dirty="0"/>
          </a:p>
          <a:p>
            <a:endParaRPr lang="ru-RU" dirty="0"/>
          </a:p>
          <a:p>
            <a:pPr>
              <a:buNone/>
            </a:pPr>
            <a:endParaRPr lang="ru-RU" dirty="0"/>
          </a:p>
          <a:p>
            <a:pPr>
              <a:buNone/>
            </a:pPr>
            <a:endParaRPr lang="ru-RU" dirty="0"/>
          </a:p>
        </p:txBody>
      </p:sp>
    </p:spTree>
    <p:extLst>
      <p:ext uri="{BB962C8B-B14F-4D97-AF65-F5344CB8AC3E}">
        <p14:creationId xmlns:p14="http://schemas.microsoft.com/office/powerpoint/2010/main" val="33018577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dirty="0"/>
              <a:t>Группа 3 – Требования к условиям проведения закупки. Способ определения поставщика</a:t>
            </a:r>
          </a:p>
        </p:txBody>
      </p:sp>
      <p:sp>
        <p:nvSpPr>
          <p:cNvPr id="3" name="Содержимое 2"/>
          <p:cNvSpPr>
            <a:spLocks noGrp="1"/>
          </p:cNvSpPr>
          <p:nvPr>
            <p:ph sz="quarter" idx="1"/>
          </p:nvPr>
        </p:nvSpPr>
        <p:spPr/>
        <p:txBody>
          <a:bodyPr>
            <a:normAutofit/>
          </a:bodyPr>
          <a:lstStyle/>
          <a:p>
            <a:pPr>
              <a:buNone/>
            </a:pPr>
            <a:endParaRPr lang="ru-RU" dirty="0"/>
          </a:p>
          <a:p>
            <a:pPr>
              <a:buNone/>
            </a:pPr>
            <a:endParaRPr lang="ru-RU" dirty="0"/>
          </a:p>
        </p:txBody>
      </p:sp>
      <p:graphicFrame>
        <p:nvGraphicFramePr>
          <p:cNvPr id="4" name="Таблица 3"/>
          <p:cNvGraphicFramePr>
            <a:graphicFrameLocks noGrp="1"/>
          </p:cNvGraphicFramePr>
          <p:nvPr/>
        </p:nvGraphicFramePr>
        <p:xfrm>
          <a:off x="511444" y="1318912"/>
          <a:ext cx="8229600" cy="4324350"/>
        </p:xfrm>
        <a:graphic>
          <a:graphicData uri="http://schemas.openxmlformats.org/drawingml/2006/table">
            <a:tbl>
              <a:tblPr/>
              <a:tblGrid>
                <a:gridCol w="2510725">
                  <a:extLst>
                    <a:ext uri="{9D8B030D-6E8A-4147-A177-3AD203B41FA5}">
                      <a16:colId xmlns:a16="http://schemas.microsoft.com/office/drawing/2014/main" val="20000"/>
                    </a:ext>
                  </a:extLst>
                </a:gridCol>
                <a:gridCol w="5718875">
                  <a:extLst>
                    <a:ext uri="{9D8B030D-6E8A-4147-A177-3AD203B41FA5}">
                      <a16:colId xmlns:a16="http://schemas.microsoft.com/office/drawing/2014/main" val="20001"/>
                    </a:ext>
                  </a:extLst>
                </a:gridCol>
              </a:tblGrid>
              <a:tr h="1388215">
                <a:tc>
                  <a:txBody>
                    <a:bodyPr/>
                    <a:lstStyle/>
                    <a:p>
                      <a:pPr algn="ctr">
                        <a:lnSpc>
                          <a:spcPct val="115000"/>
                        </a:lnSpc>
                        <a:spcAft>
                          <a:spcPts val="0"/>
                        </a:spcAft>
                      </a:pPr>
                      <a:r>
                        <a:rPr lang="ru-RU" sz="1500" dirty="0">
                          <a:latin typeface="Calibri"/>
                          <a:ea typeface="Times New Roman"/>
                          <a:cs typeface="Calibri"/>
                        </a:rPr>
                        <a:t>Код по Общероссийскому классификатору продукции по видам экономической деятельности ОК 034-2014 (КПЕС 2008) &lt;1&gt;</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500" dirty="0">
                          <a:latin typeface="Calibri"/>
                          <a:ea typeface="Times New Roman"/>
                          <a:cs typeface="Calibri"/>
                        </a:rPr>
                        <a:t>Наименование</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621819">
                <a:tc>
                  <a:txBody>
                    <a:bodyPr/>
                    <a:lstStyle/>
                    <a:p>
                      <a:pPr algn="ctr">
                        <a:lnSpc>
                          <a:spcPct val="115000"/>
                        </a:lnSpc>
                        <a:spcAft>
                          <a:spcPts val="0"/>
                        </a:spcAft>
                      </a:pPr>
                      <a:r>
                        <a:rPr lang="ru-RU" sz="1500" dirty="0">
                          <a:latin typeface="Calibri"/>
                          <a:ea typeface="Times New Roman"/>
                          <a:cs typeface="Calibri"/>
                        </a:rPr>
                        <a:t>01 &lt;2&gt;</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500" dirty="0">
                          <a:latin typeface="Calibri"/>
                          <a:ea typeface="Times New Roman"/>
                          <a:cs typeface="Calibri"/>
                        </a:rPr>
                        <a:t>Продукция и услуги сельского хозяйства и охоты (кроме кодов 01.4, 01.7)</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69625">
                <a:tc>
                  <a:txBody>
                    <a:bodyPr/>
                    <a:lstStyle/>
                    <a:p>
                      <a:pPr algn="ctr">
                        <a:lnSpc>
                          <a:spcPct val="115000"/>
                        </a:lnSpc>
                        <a:spcAft>
                          <a:spcPts val="0"/>
                        </a:spcAft>
                      </a:pPr>
                      <a:r>
                        <a:rPr lang="ru-RU" sz="1500">
                          <a:latin typeface="Calibri"/>
                          <a:ea typeface="Times New Roman"/>
                          <a:cs typeface="Calibri"/>
                        </a:rPr>
                        <a:t>02</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500" dirty="0">
                          <a:latin typeface="Calibri"/>
                          <a:ea typeface="Times New Roman"/>
                          <a:cs typeface="Calibri"/>
                        </a:rPr>
                        <a:t>Продукция лесоводства, лесозаготовок и связанные с этим услуги</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621819">
                <a:tc>
                  <a:txBody>
                    <a:bodyPr/>
                    <a:lstStyle/>
                    <a:p>
                      <a:pPr algn="ctr">
                        <a:lnSpc>
                          <a:spcPct val="115000"/>
                        </a:lnSpc>
                        <a:spcAft>
                          <a:spcPts val="0"/>
                        </a:spcAft>
                      </a:pPr>
                      <a:r>
                        <a:rPr lang="ru-RU" sz="1500" dirty="0">
                          <a:latin typeface="Calibri"/>
                          <a:ea typeface="Times New Roman"/>
                          <a:cs typeface="Calibri"/>
                        </a:rPr>
                        <a:t>03 &lt;2&gt;</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500" dirty="0">
                          <a:latin typeface="Calibri"/>
                          <a:ea typeface="Times New Roman"/>
                          <a:cs typeface="Calibri"/>
                        </a:rPr>
                        <a:t>Рыба и прочая продукция рыболовства и рыбоводства; услуги, связанные с рыболовством и рыбоводством</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69625">
                <a:tc>
                  <a:txBody>
                    <a:bodyPr/>
                    <a:lstStyle/>
                    <a:p>
                      <a:pPr algn="ctr">
                        <a:lnSpc>
                          <a:spcPct val="115000"/>
                        </a:lnSpc>
                        <a:spcAft>
                          <a:spcPts val="0"/>
                        </a:spcAft>
                      </a:pPr>
                      <a:r>
                        <a:rPr lang="ru-RU" sz="1500" dirty="0">
                          <a:latin typeface="Calibri"/>
                          <a:ea typeface="Times New Roman"/>
                          <a:cs typeface="Calibri"/>
                        </a:rPr>
                        <a:t>11 &lt;2&gt;</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500" dirty="0">
                          <a:latin typeface="Calibri"/>
                          <a:ea typeface="Times New Roman"/>
                          <a:cs typeface="Calibri"/>
                        </a:rPr>
                        <a:t>Напитки</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369625">
                <a:tc>
                  <a:txBody>
                    <a:bodyPr/>
                    <a:lstStyle/>
                    <a:p>
                      <a:pPr algn="ctr">
                        <a:lnSpc>
                          <a:spcPct val="115000"/>
                        </a:lnSpc>
                        <a:spcAft>
                          <a:spcPts val="0"/>
                        </a:spcAft>
                      </a:pPr>
                      <a:r>
                        <a:rPr lang="ru-RU" sz="1500" dirty="0">
                          <a:latin typeface="Calibri"/>
                          <a:ea typeface="Times New Roman"/>
                          <a:cs typeface="Calibri"/>
                        </a:rPr>
                        <a:t>14 &lt;3&gt;</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500" dirty="0">
                          <a:latin typeface="Calibri"/>
                          <a:ea typeface="Times New Roman"/>
                          <a:cs typeface="Calibri"/>
                        </a:rPr>
                        <a:t>Одежда</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69625">
                <a:tc>
                  <a:txBody>
                    <a:bodyPr/>
                    <a:lstStyle/>
                    <a:p>
                      <a:pPr algn="ctr">
                        <a:lnSpc>
                          <a:spcPct val="115000"/>
                        </a:lnSpc>
                        <a:spcAft>
                          <a:spcPts val="0"/>
                        </a:spcAft>
                      </a:pPr>
                      <a:r>
                        <a:rPr lang="ru-RU" sz="1500">
                          <a:latin typeface="Calibri"/>
                          <a:ea typeface="Times New Roman"/>
                          <a:cs typeface="Calibri"/>
                        </a:rPr>
                        <a:t>15</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500" dirty="0">
                          <a:latin typeface="Calibri"/>
                          <a:ea typeface="Times New Roman"/>
                          <a:cs typeface="Calibri"/>
                        </a:rPr>
                        <a:t>Кожа и изделия из кожи</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6" name="TextBox 5"/>
          <p:cNvSpPr txBox="1"/>
          <p:nvPr/>
        </p:nvSpPr>
        <p:spPr>
          <a:xfrm>
            <a:off x="557941" y="5669837"/>
            <a:ext cx="8152109" cy="830997"/>
          </a:xfrm>
          <a:prstGeom prst="rect">
            <a:avLst/>
          </a:prstGeom>
          <a:noFill/>
        </p:spPr>
        <p:txBody>
          <a:bodyPr wrap="square" rtlCol="0">
            <a:spAutoFit/>
          </a:bodyPr>
          <a:lstStyle/>
          <a:p>
            <a:r>
              <a:rPr lang="ru-RU" sz="1600" i="1" dirty="0"/>
              <a:t>Распоряжение Правительства РФ от 21.03.2016 N 471-р &lt;О перечне товаров, работ, услуг, в случае осуществления закупок которых заказчик обязан проводить аукцион в электронной форме (электронный аукцион)&gt;</a:t>
            </a:r>
            <a:endParaRPr lang="ru-RU" sz="1600" dirty="0"/>
          </a:p>
        </p:txBody>
      </p:sp>
    </p:spTree>
    <p:extLst>
      <p:ext uri="{BB962C8B-B14F-4D97-AF65-F5344CB8AC3E}">
        <p14:creationId xmlns:p14="http://schemas.microsoft.com/office/powerpoint/2010/main" val="27204418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Необходимые требования</a:t>
            </a:r>
          </a:p>
        </p:txBody>
      </p:sp>
      <p:sp>
        <p:nvSpPr>
          <p:cNvPr id="3" name="Содержимое 2"/>
          <p:cNvSpPr>
            <a:spLocks noGrp="1"/>
          </p:cNvSpPr>
          <p:nvPr>
            <p:ph sz="quarter" idx="1"/>
          </p:nvPr>
        </p:nvSpPr>
        <p:spPr/>
        <p:txBody>
          <a:bodyPr/>
          <a:lstStyle/>
          <a:p>
            <a:r>
              <a:rPr lang="ru-RU" dirty="0"/>
              <a:t>1 группа – требования к условиям исполнения контракта</a:t>
            </a:r>
          </a:p>
          <a:p>
            <a:r>
              <a:rPr lang="ru-RU" dirty="0"/>
              <a:t>2 группа – требования к участникам закупки</a:t>
            </a:r>
          </a:p>
          <a:p>
            <a:r>
              <a:rPr lang="ru-RU" dirty="0"/>
              <a:t>3 группа – требования к условиям проведения закупки</a:t>
            </a:r>
          </a:p>
          <a:p>
            <a:r>
              <a:rPr lang="ru-RU" dirty="0"/>
              <a:t>4 группа – требования к объекту закупки</a:t>
            </a:r>
          </a:p>
          <a:p>
            <a:endParaRPr lang="ru-RU" dirty="0"/>
          </a:p>
          <a:p>
            <a:endParaRPr lang="ru-RU" dirty="0"/>
          </a:p>
        </p:txBody>
      </p:sp>
    </p:spTree>
    <p:extLst>
      <p:ext uri="{BB962C8B-B14F-4D97-AF65-F5344CB8AC3E}">
        <p14:creationId xmlns:p14="http://schemas.microsoft.com/office/powerpoint/2010/main" val="1514241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94468"/>
            <a:ext cx="8229600" cy="777078"/>
          </a:xfrm>
        </p:spPr>
        <p:txBody>
          <a:bodyPr>
            <a:normAutofit fontScale="90000"/>
          </a:bodyPr>
          <a:lstStyle/>
          <a:p>
            <a:r>
              <a:rPr lang="ru-RU" sz="2800" dirty="0"/>
              <a:t>Группа 3 – Требования к условиям проведения закупки. Национальный режим ст. 14</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248812"/>
            <a:ext cx="8229600" cy="5217238"/>
          </a:xfrm>
        </p:spPr>
        <p:txBody>
          <a:bodyPr>
            <a:normAutofit lnSpcReduction="10000"/>
          </a:bodyPr>
          <a:lstStyle/>
          <a:p>
            <a:pPr>
              <a:buNone/>
            </a:pPr>
            <a:r>
              <a:rPr lang="ru-RU" sz="2000" dirty="0"/>
              <a:t>	</a:t>
            </a:r>
          </a:p>
          <a:p>
            <a:pPr>
              <a:buNone/>
            </a:pPr>
            <a:r>
              <a:rPr lang="ru-RU" sz="2000" dirty="0"/>
              <a:t>1. Запрет на  допуск товаров, происходящих из иностранных государств, работ, услуг</a:t>
            </a:r>
          </a:p>
          <a:p>
            <a:r>
              <a:rPr lang="ru-RU" sz="1600" i="1" dirty="0"/>
              <a:t>Постановление Правительства РФ от 14.07.2014 N 656</a:t>
            </a:r>
            <a:br>
              <a:rPr lang="ru-RU" sz="1600" i="1" dirty="0"/>
            </a:br>
            <a:r>
              <a:rPr lang="ru-RU" sz="1600" i="1" dirty="0"/>
              <a:t>"Об установлении запрета на допуск отдельных видов товаров машиностроения, происходящих из иностранных государств, для целей осуществления закупок для обеспечения государственных и муниципальных нужд"</a:t>
            </a:r>
          </a:p>
          <a:p>
            <a:r>
              <a:rPr lang="ru-RU" sz="1600" i="1" dirty="0"/>
              <a:t>Постановление Правительства РФ от 11.08.2014 N 791</a:t>
            </a:r>
            <a:br>
              <a:rPr lang="ru-RU" sz="1600" i="1" dirty="0"/>
            </a:br>
            <a:r>
              <a:rPr lang="ru-RU" sz="1600" i="1" dirty="0"/>
              <a:t>"Об установлении запрета на допуск товаров легкой промышленности, происходящих из иностранных государств, в целях осуществления закупок для обеспечения федеральных нужд" </a:t>
            </a:r>
          </a:p>
          <a:p>
            <a:r>
              <a:rPr lang="ru-RU" sz="1600" i="1" dirty="0"/>
              <a:t>Постановление Правительства РФ от 24.12.2013 N 1224</a:t>
            </a:r>
            <a:br>
              <a:rPr lang="ru-RU" sz="1600" i="1" dirty="0"/>
            </a:br>
            <a:r>
              <a:rPr lang="ru-RU" sz="1600" i="1" dirty="0"/>
              <a:t>"Об установлении запрета и ограничений на допуск товаров, происходящих из иностранных государств, работ (услуг), выполняемых (оказываемых) иностранными лицами, для целей осуществления закупок товаров, работ (услуг) для нужд обороны страны и безопасности государства«</a:t>
            </a:r>
          </a:p>
          <a:p>
            <a:r>
              <a:rPr lang="ru-RU" sz="1600" i="1" dirty="0"/>
              <a:t>Постановление Правительства РФ от 16.11.2015 N 1236 "Об установлении запрета на допуск программного обеспечения, происходящего из иностранных государств, для целей осуществления закупок для обеспечения государственных и муниципальных нужд"</a:t>
            </a:r>
          </a:p>
          <a:p>
            <a:endParaRPr lang="ru-RU" sz="2000" dirty="0"/>
          </a:p>
        </p:txBody>
      </p:sp>
    </p:spTree>
    <p:extLst>
      <p:ext uri="{BB962C8B-B14F-4D97-AF65-F5344CB8AC3E}">
        <p14:creationId xmlns:p14="http://schemas.microsoft.com/office/powerpoint/2010/main" val="38130125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p:txBody>
          <a:bodyPr>
            <a:normAutofit fontScale="77500" lnSpcReduction="20000"/>
          </a:bodyPr>
          <a:lstStyle/>
          <a:p>
            <a:pPr>
              <a:buNone/>
            </a:pPr>
            <a:r>
              <a:rPr lang="ru-RU" i="1" dirty="0"/>
              <a:t>	</a:t>
            </a:r>
            <a:r>
              <a:rPr lang="ru-RU" dirty="0"/>
              <a:t>2. Ограничения</a:t>
            </a:r>
          </a:p>
          <a:p>
            <a:r>
              <a:rPr lang="ru-RU" i="1" dirty="0"/>
              <a:t> Постановление Правительства РФ от 30.11.2015 N 1289 "Об ограничениях и условиях допуска происходящих из иностранных государств лекарственных препаратов, включенных в перечень жизненно необходимых и важнейших лекарственных препаратов, для целей осуществления закупок для обеспечения государственных и муниципальных нужд" </a:t>
            </a:r>
          </a:p>
          <a:p>
            <a:r>
              <a:rPr lang="ru-RU" i="1" dirty="0"/>
              <a:t>Постановление Правительства РФ от 05.02.2015 N 102 "Об установлении ограничения допуска отдельных видов медицинских изделий, происходящих из иностранных государств, для целей осуществления закупок для обеспечения государственных и муниципальных нужд"</a:t>
            </a:r>
          </a:p>
          <a:p>
            <a:endParaRPr lang="ru-RU" dirty="0"/>
          </a:p>
          <a:p>
            <a:pPr>
              <a:buNone/>
            </a:pPr>
            <a:endParaRPr lang="ru-RU" dirty="0"/>
          </a:p>
          <a:p>
            <a:pPr>
              <a:buNone/>
            </a:pPr>
            <a:endParaRPr lang="ru-RU" dirty="0"/>
          </a:p>
        </p:txBody>
      </p:sp>
      <p:sp>
        <p:nvSpPr>
          <p:cNvPr id="4" name="Заголовок 3"/>
          <p:cNvSpPr>
            <a:spLocks noGrp="1"/>
          </p:cNvSpPr>
          <p:nvPr>
            <p:ph type="title"/>
          </p:nvPr>
        </p:nvSpPr>
        <p:spPr/>
        <p:txBody>
          <a:bodyPr>
            <a:normAutofit/>
          </a:bodyPr>
          <a:lstStyle/>
          <a:p>
            <a:pPr lvl="0"/>
            <a:r>
              <a:rPr lang="ru-RU" sz="1800" dirty="0"/>
              <a:t>Группа 3 – Требования к условиям проведения закупки. Национальный режим ст. 14</a:t>
            </a:r>
          </a:p>
        </p:txBody>
      </p:sp>
    </p:spTree>
    <p:extLst>
      <p:ext uri="{BB962C8B-B14F-4D97-AF65-F5344CB8AC3E}">
        <p14:creationId xmlns:p14="http://schemas.microsoft.com/office/powerpoint/2010/main" val="414634663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800" dirty="0"/>
              <a:t>Группа 3 – Требования к условиям проведения закупки. Национальный режим ст. 14</a:t>
            </a:r>
          </a:p>
        </p:txBody>
      </p:sp>
      <p:sp>
        <p:nvSpPr>
          <p:cNvPr id="3" name="Содержимое 2"/>
          <p:cNvSpPr>
            <a:spLocks noGrp="1"/>
          </p:cNvSpPr>
          <p:nvPr>
            <p:ph sz="quarter" idx="1"/>
          </p:nvPr>
        </p:nvSpPr>
        <p:spPr/>
        <p:txBody>
          <a:bodyPr>
            <a:normAutofit/>
          </a:bodyPr>
          <a:lstStyle/>
          <a:p>
            <a:pPr>
              <a:buNone/>
            </a:pPr>
            <a:r>
              <a:rPr lang="ru-RU" i="1" dirty="0"/>
              <a:t>	</a:t>
            </a:r>
            <a:r>
              <a:rPr lang="ru-RU" dirty="0"/>
              <a:t>3. Условия допуска</a:t>
            </a:r>
          </a:p>
          <a:p>
            <a:r>
              <a:rPr lang="ru-RU" i="1" dirty="0"/>
              <a:t>Приказ Минэкономразвития России от 25.03.2014 №155 "Об условиях допуска товаров, происходящих из иностранных государств, для целей осуществления закупок товаров, работ, услуг для обеспечения государственных и муниципальных нужд"</a:t>
            </a:r>
            <a:endParaRPr lang="ru-RU" dirty="0"/>
          </a:p>
          <a:p>
            <a:pPr>
              <a:buNone/>
            </a:pPr>
            <a:endParaRPr lang="ru-RU" dirty="0"/>
          </a:p>
          <a:p>
            <a:pPr>
              <a:buNone/>
            </a:pPr>
            <a:endParaRPr lang="ru-RU" dirty="0"/>
          </a:p>
        </p:txBody>
      </p:sp>
    </p:spTree>
    <p:extLst>
      <p:ext uri="{BB962C8B-B14F-4D97-AF65-F5344CB8AC3E}">
        <p14:creationId xmlns:p14="http://schemas.microsoft.com/office/powerpoint/2010/main" val="483455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700" dirty="0"/>
              <a:t>Группа 3 – Требования к условиям проведения закупки.  Участие УИС и организаций инвалидов</a:t>
            </a:r>
          </a:p>
        </p:txBody>
      </p:sp>
      <p:sp>
        <p:nvSpPr>
          <p:cNvPr id="3" name="Содержимое 2"/>
          <p:cNvSpPr>
            <a:spLocks noGrp="1"/>
          </p:cNvSpPr>
          <p:nvPr>
            <p:ph sz="quarter" idx="1"/>
          </p:nvPr>
        </p:nvSpPr>
        <p:spPr/>
        <p:txBody>
          <a:bodyPr>
            <a:normAutofit fontScale="92500"/>
          </a:bodyPr>
          <a:lstStyle/>
          <a:p>
            <a:r>
              <a:rPr lang="ru-RU" i="1" dirty="0"/>
              <a:t>Постановление Правительства РФ от 14.07.2014 N 649 "О порядке предоставления учреждениям и предприятиям уголовно-исполнительной системы преимуществ в отношении предлагаемой ими цены контракта"</a:t>
            </a:r>
          </a:p>
          <a:p>
            <a:r>
              <a:rPr lang="ru-RU" i="1" dirty="0"/>
              <a:t>Постановление Правительства РФ от 15.04.2014 N 341 "О предоставлении преимуществ организациям инвалидов при определении поставщика (подрядчика, исполнителя) в отношении предлагаемой ими цены контракта"</a:t>
            </a:r>
            <a:endParaRPr lang="ru-RU" dirty="0"/>
          </a:p>
          <a:p>
            <a:pPr>
              <a:buNone/>
            </a:pPr>
            <a:endParaRPr lang="ru-RU" dirty="0"/>
          </a:p>
        </p:txBody>
      </p:sp>
    </p:spTree>
    <p:extLst>
      <p:ext uri="{BB962C8B-B14F-4D97-AF65-F5344CB8AC3E}">
        <p14:creationId xmlns:p14="http://schemas.microsoft.com/office/powerpoint/2010/main" val="2464562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t>Группа 4 – Требования к объекту закупки</a:t>
            </a:r>
          </a:p>
        </p:txBody>
      </p:sp>
      <p:sp>
        <p:nvSpPr>
          <p:cNvPr id="3" name="Содержимое 2"/>
          <p:cNvSpPr>
            <a:spLocks noGrp="1"/>
          </p:cNvSpPr>
          <p:nvPr>
            <p:ph sz="quarter" idx="1"/>
          </p:nvPr>
        </p:nvSpPr>
        <p:spPr/>
        <p:txBody>
          <a:bodyPr>
            <a:normAutofit fontScale="77500" lnSpcReduction="20000"/>
          </a:bodyPr>
          <a:lstStyle/>
          <a:p>
            <a:pPr>
              <a:buNone/>
            </a:pPr>
            <a:r>
              <a:rPr lang="ru-RU" sz="2800" dirty="0"/>
              <a:t>	Правила описания объекта закупки ст. 33 44-ФЗ</a:t>
            </a:r>
          </a:p>
          <a:p>
            <a:r>
              <a:rPr lang="ru-RU" sz="2800" dirty="0"/>
              <a:t>1) описание объекта закупки должно носить объективный характер. Функциональные, технические и качественные характеристики, эксплуатационные характеристики объекта закупки. </a:t>
            </a:r>
          </a:p>
          <a:p>
            <a:r>
              <a:rPr lang="ru-RU" sz="2800" b="1" i="1" dirty="0"/>
              <a:t>2) использование стандартных показателей, требований, условных обозначений и терминологии, касающихся технических и качественных характеристик объекта закупки, установленных в соответствии с нормативно-технической документацией. Изменения с 01.07.2016 года;</a:t>
            </a:r>
          </a:p>
          <a:p>
            <a:r>
              <a:rPr lang="ru-RU" sz="2800" dirty="0"/>
              <a:t> 3) описание объекта закупки может включать в себя спецификации, планы, чертежи, эскизы, фотографии, результаты работы;</a:t>
            </a:r>
          </a:p>
          <a:p>
            <a:r>
              <a:rPr lang="ru-RU" sz="2800" dirty="0"/>
              <a:t>4) документация о закупке должна содержать указание на МНН лекарственных средств; </a:t>
            </a:r>
          </a:p>
          <a:p>
            <a:pPr>
              <a:buNone/>
            </a:pPr>
            <a:endParaRPr lang="ru-RU" dirty="0"/>
          </a:p>
        </p:txBody>
      </p:sp>
    </p:spTree>
    <p:extLst>
      <p:ext uri="{BB962C8B-B14F-4D97-AF65-F5344CB8AC3E}">
        <p14:creationId xmlns:p14="http://schemas.microsoft.com/office/powerpoint/2010/main" val="39566052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t>Группа 4 – Требования к объекту закупки</a:t>
            </a:r>
          </a:p>
        </p:txBody>
      </p:sp>
      <p:sp>
        <p:nvSpPr>
          <p:cNvPr id="3" name="Содержимое 2"/>
          <p:cNvSpPr>
            <a:spLocks noGrp="1"/>
          </p:cNvSpPr>
          <p:nvPr>
            <p:ph sz="quarter" idx="1"/>
          </p:nvPr>
        </p:nvSpPr>
        <p:spPr/>
        <p:txBody>
          <a:bodyPr>
            <a:normAutofit fontScale="70000" lnSpcReduction="20000"/>
          </a:bodyPr>
          <a:lstStyle/>
          <a:p>
            <a:r>
              <a:rPr lang="ru-RU" sz="2800" dirty="0"/>
              <a:t>Правила описания объекта закупки ст. 33 44-ФЗ</a:t>
            </a:r>
          </a:p>
          <a:p>
            <a:r>
              <a:rPr lang="ru-RU" sz="2400" dirty="0"/>
              <a:t>5) поставляемый товар должен быть новым товаром в случае, если иное не предусмотрено описанием объекта закупки;</a:t>
            </a:r>
          </a:p>
          <a:p>
            <a:r>
              <a:rPr lang="ru-RU" sz="2400" dirty="0"/>
              <a:t>6) документация о закупке должна содержать показатели, позволяющие определить соответствие закупаемых ТРУ установленным заказчиком требованиям. При этом указываются максимальные и (или) минимальные значения таких показателей, а также значения показателей, которые не могут изменяться.</a:t>
            </a:r>
          </a:p>
          <a:p>
            <a:r>
              <a:rPr lang="ru-RU" sz="2400" dirty="0"/>
              <a:t>7)  не допускается включение в документацию о закупке требований к производителю товара, к УЗ, а также требования к деловой репутации УЗ, требования к наличию у него </a:t>
            </a:r>
            <a:r>
              <a:rPr lang="ru-RU" sz="2400" dirty="0" err="1"/>
              <a:t>производ</a:t>
            </a:r>
            <a:r>
              <a:rPr lang="ru-RU" sz="2400" dirty="0"/>
              <a:t>. мощностей, технологического оборудования, трудовых, финансовых и других ресурсов, необходимых для производства ТРУ;</a:t>
            </a:r>
          </a:p>
          <a:p>
            <a:r>
              <a:rPr lang="ru-RU" sz="2400" dirty="0"/>
              <a:t>8) требования к гарантийному сроку товара, работы, услуги и (или) объему предоставления гарантий их качества, к гарантийному обслуживанию товара, к расходам на эксплуатацию товара, к обязательности осуществления монтажа и наладки товара, к обучению лиц. </a:t>
            </a:r>
          </a:p>
          <a:p>
            <a:pPr>
              <a:buNone/>
            </a:pPr>
            <a:endParaRPr lang="ru-RU" dirty="0"/>
          </a:p>
        </p:txBody>
      </p:sp>
    </p:spTree>
    <p:extLst>
      <p:ext uri="{BB962C8B-B14F-4D97-AF65-F5344CB8AC3E}">
        <p14:creationId xmlns:p14="http://schemas.microsoft.com/office/powerpoint/2010/main" val="206284584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396"/>
            <a:ext cx="8229600" cy="642942"/>
          </a:xfrm>
        </p:spPr>
        <p:txBody>
          <a:bodyPr>
            <a:normAutofit/>
          </a:bodyPr>
          <a:lstStyle/>
          <a:p>
            <a:r>
              <a:rPr lang="ru-RU" sz="3000" dirty="0"/>
              <a:t>Группа 4 – Требования к объекту закупки</a:t>
            </a:r>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217816"/>
            <a:ext cx="8229600" cy="5217238"/>
          </a:xfrm>
        </p:spPr>
        <p:txBody>
          <a:bodyPr>
            <a:normAutofit lnSpcReduction="10000"/>
          </a:bodyPr>
          <a:lstStyle/>
          <a:p>
            <a:endParaRPr lang="ru-RU" sz="2600" u="sng" dirty="0"/>
          </a:p>
          <a:p>
            <a:r>
              <a:rPr lang="ru-RU" sz="2600" u="sng" dirty="0"/>
              <a:t>Описание объекта закупки </a:t>
            </a:r>
            <a:r>
              <a:rPr lang="ru-RU" sz="2600" dirty="0"/>
              <a:t>- это фиксация качественных и количественных характеристик (стандарт), позволяющая идентифицировать объект закупки.</a:t>
            </a:r>
          </a:p>
          <a:p>
            <a:r>
              <a:rPr lang="ru-RU" sz="2600" dirty="0"/>
              <a:t>Описание объекта закупки должно носить объективный характер</a:t>
            </a:r>
          </a:p>
          <a:p>
            <a:r>
              <a:rPr lang="ru-RU" sz="2600" dirty="0"/>
              <a:t>Функциональные</a:t>
            </a:r>
          </a:p>
          <a:p>
            <a:r>
              <a:rPr lang="ru-RU" sz="2600" dirty="0"/>
              <a:t>Технические</a:t>
            </a:r>
          </a:p>
          <a:p>
            <a:r>
              <a:rPr lang="ru-RU" sz="2600" dirty="0"/>
              <a:t>Качественные характеристики</a:t>
            </a:r>
          </a:p>
          <a:p>
            <a:r>
              <a:rPr lang="ru-RU" sz="2600" dirty="0"/>
              <a:t>Эксплуатационные характеристики  (при необходимости)</a:t>
            </a:r>
          </a:p>
          <a:p>
            <a:endParaRPr lang="ru-RU" sz="3200" dirty="0"/>
          </a:p>
        </p:txBody>
      </p:sp>
    </p:spTree>
    <p:extLst>
      <p:ext uri="{BB962C8B-B14F-4D97-AF65-F5344CB8AC3E}">
        <p14:creationId xmlns:p14="http://schemas.microsoft.com/office/powerpoint/2010/main" val="39886949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81886"/>
            <a:ext cx="8229600" cy="642942"/>
          </a:xfrm>
        </p:spPr>
        <p:txBody>
          <a:bodyPr>
            <a:normAutofit/>
          </a:bodyPr>
          <a:lstStyle/>
          <a:p>
            <a:r>
              <a:rPr lang="ru-RU" sz="3000" dirty="0"/>
              <a:t>Группа 4 – Требования к объекту закупки</a:t>
            </a:r>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4857522"/>
          </a:xfrm>
        </p:spPr>
        <p:txBody>
          <a:bodyPr>
            <a:normAutofit fontScale="92500" lnSpcReduction="20000"/>
          </a:bodyPr>
          <a:lstStyle/>
          <a:p>
            <a:r>
              <a:rPr lang="ru-RU" sz="3200" dirty="0"/>
              <a:t>Функциональные - характеризуют основное назначение товаров.</a:t>
            </a:r>
          </a:p>
          <a:p>
            <a:r>
              <a:rPr lang="ru-RU" sz="2400" dirty="0"/>
              <a:t>Функциональные, социальные, классификационные и универсальные свойства составляют подгруппу которая входит в группу назначения товаров. Назначение – способность товаров удовлетворять физиологические и социальные потребности, а так же потребности в их систематизации.</a:t>
            </a:r>
          </a:p>
          <a:p>
            <a:r>
              <a:rPr lang="ru-RU" sz="2400" dirty="0"/>
              <a:t>Назначение относится к одному из определяющих свойств товаров. Если товар не удовлетворяет потребителя по назначению, то остальные свойства утрачивают для него привлекательность. Например, если одежда и обувь недостаточно защищают организм человека от неблагоприятных внешних воздействий, то их надежность, эстетические и другие свойства для большинства потребителей не имеют существенного значения.</a:t>
            </a:r>
            <a:endParaRPr lang="ru-RU" sz="2200" dirty="0"/>
          </a:p>
        </p:txBody>
      </p:sp>
    </p:spTree>
    <p:extLst>
      <p:ext uri="{BB962C8B-B14F-4D97-AF65-F5344CB8AC3E}">
        <p14:creationId xmlns:p14="http://schemas.microsoft.com/office/powerpoint/2010/main" val="4688888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0890"/>
            <a:ext cx="8229600" cy="642942"/>
          </a:xfrm>
        </p:spPr>
        <p:txBody>
          <a:bodyPr>
            <a:normAutofit/>
          </a:bodyPr>
          <a:lstStyle/>
          <a:p>
            <a:r>
              <a:rPr lang="ru-RU" sz="3000" dirty="0"/>
              <a:t>Группа 4 – Требования к объекту закупки</a:t>
            </a:r>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4904017"/>
          </a:xfrm>
        </p:spPr>
        <p:txBody>
          <a:bodyPr>
            <a:normAutofit lnSpcReduction="10000"/>
          </a:bodyPr>
          <a:lstStyle/>
          <a:p>
            <a:r>
              <a:rPr lang="ru-RU" sz="2400" dirty="0"/>
              <a:t>Технические - характеристики товара, которые включает в себя совокупность технических (физических, химических, механических, органолептических и т.д.) характеристик товара, позволяющих отличить один товар от другого. </a:t>
            </a:r>
          </a:p>
          <a:p>
            <a:pPr>
              <a:buNone/>
            </a:pPr>
            <a:r>
              <a:rPr lang="ru-RU" sz="2400" dirty="0"/>
              <a:t>	</a:t>
            </a:r>
          </a:p>
          <a:p>
            <a:pPr>
              <a:buNone/>
            </a:pPr>
            <a:r>
              <a:rPr lang="ru-RU" sz="2400" i="1" dirty="0"/>
              <a:t>	</a:t>
            </a:r>
          </a:p>
          <a:p>
            <a:pPr>
              <a:buNone/>
            </a:pPr>
            <a:r>
              <a:rPr lang="ru-RU" sz="2400" i="1" dirty="0"/>
              <a:t>	Письмо Минэкономразвития России от 12.04.2011 № Д22-577</a:t>
            </a:r>
          </a:p>
          <a:p>
            <a:endParaRPr lang="ru-RU" sz="2400" b="1" dirty="0"/>
          </a:p>
          <a:p>
            <a:r>
              <a:rPr lang="ru-RU" sz="2400" dirty="0"/>
              <a:t>Указывается информация, определяющая технические свойства объекта закупки.</a:t>
            </a:r>
            <a:br>
              <a:rPr lang="ru-RU" sz="2400" dirty="0"/>
            </a:br>
            <a:endParaRPr lang="ru-RU" sz="2400" dirty="0"/>
          </a:p>
          <a:p>
            <a:endParaRPr lang="ru-RU" sz="2200" dirty="0"/>
          </a:p>
        </p:txBody>
      </p:sp>
    </p:spTree>
    <p:extLst>
      <p:ext uri="{BB962C8B-B14F-4D97-AF65-F5344CB8AC3E}">
        <p14:creationId xmlns:p14="http://schemas.microsoft.com/office/powerpoint/2010/main" val="300414183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81886"/>
            <a:ext cx="8229600" cy="642942"/>
          </a:xfrm>
        </p:spPr>
        <p:txBody>
          <a:bodyPr>
            <a:normAutofit/>
          </a:bodyPr>
          <a:lstStyle/>
          <a:p>
            <a:r>
              <a:rPr lang="ru-RU" sz="3000" dirty="0"/>
              <a:t>Группа 4 – Требования к объекту закупки</a:t>
            </a:r>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17238"/>
          </a:xfrm>
        </p:spPr>
        <p:txBody>
          <a:bodyPr>
            <a:normAutofit fontScale="92500" lnSpcReduction="20000"/>
          </a:bodyPr>
          <a:lstStyle/>
          <a:p>
            <a:r>
              <a:rPr lang="ru-RU" sz="2400" dirty="0"/>
              <a:t>Качественные характеристики товара.</a:t>
            </a:r>
          </a:p>
          <a:p>
            <a:r>
              <a:rPr lang="ru-RU" sz="2400" dirty="0"/>
              <a:t>ГОСТ 15467-79: совокупность свойств продукции, обусловливающих её пригодность удовлетворять определённые потребности в соответствии с её назначением.</a:t>
            </a:r>
          </a:p>
          <a:p>
            <a:r>
              <a:rPr lang="ru-RU" sz="2400" dirty="0"/>
              <a:t>ИСО 8402—86: «Качество — совокупность свойств и характеристик продукции или услуги, которые придают им способность удовлетворять обусловленные или предполагаемые потребности».</a:t>
            </a:r>
          </a:p>
          <a:p>
            <a:r>
              <a:rPr lang="ru-RU" sz="2400" dirty="0"/>
              <a:t>ГОСТ ISO 9001-2011: «Качество — степень соответствия совокупности присущих характеристик требованиям».</a:t>
            </a:r>
          </a:p>
          <a:p>
            <a:r>
              <a:rPr lang="ru-RU" sz="2400" dirty="0"/>
              <a:t>Учебник </a:t>
            </a:r>
            <a:r>
              <a:rPr lang="ru-RU" sz="2400" dirty="0" err="1"/>
              <a:t>Огвоздина</a:t>
            </a:r>
            <a:r>
              <a:rPr lang="ru-RU" sz="2400" dirty="0"/>
              <a:t> В. Ю.: Качество продукции — это совокупность объективно присущих продукции свойств и характеристик, уровень или вариант которых формируется при создании продукции с целью удовлетворения существующих потребностей.</a:t>
            </a:r>
            <a:br>
              <a:rPr lang="ru-RU" sz="2400" dirty="0"/>
            </a:br>
            <a:br>
              <a:rPr lang="ru-RU" sz="2400" dirty="0"/>
            </a:br>
            <a:endParaRPr lang="ru-RU" sz="2400" dirty="0"/>
          </a:p>
          <a:p>
            <a:endParaRPr lang="ru-RU" sz="2200" dirty="0"/>
          </a:p>
        </p:txBody>
      </p:sp>
    </p:spTree>
    <p:extLst>
      <p:ext uri="{BB962C8B-B14F-4D97-AF65-F5344CB8AC3E}">
        <p14:creationId xmlns:p14="http://schemas.microsoft.com/office/powerpoint/2010/main" val="36525695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t>Группа 1 – Требования к условиям исполнения. </a:t>
            </a:r>
          </a:p>
        </p:txBody>
      </p:sp>
      <p:sp>
        <p:nvSpPr>
          <p:cNvPr id="3" name="Содержимое 2"/>
          <p:cNvSpPr>
            <a:spLocks noGrp="1"/>
          </p:cNvSpPr>
          <p:nvPr>
            <p:ph sz="quarter" idx="1"/>
          </p:nvPr>
        </p:nvSpPr>
        <p:spPr/>
        <p:txBody>
          <a:bodyPr>
            <a:normAutofit fontScale="62500" lnSpcReduction="20000"/>
          </a:bodyPr>
          <a:lstStyle/>
          <a:p>
            <a:r>
              <a:rPr lang="ru-RU" dirty="0"/>
              <a:t>краткое изложение условий контракта:</a:t>
            </a:r>
          </a:p>
          <a:p>
            <a:pPr>
              <a:buNone/>
            </a:pPr>
            <a:r>
              <a:rPr lang="ru-RU" dirty="0"/>
              <a:t>	-  наименование и описание объекта закупки с учетом требований, предусмотренных ст. 33 Закона,</a:t>
            </a:r>
          </a:p>
          <a:p>
            <a:pPr>
              <a:buNone/>
            </a:pPr>
            <a:r>
              <a:rPr lang="ru-RU" dirty="0"/>
              <a:t>	- информация о количестве;</a:t>
            </a:r>
          </a:p>
          <a:p>
            <a:pPr>
              <a:buNone/>
            </a:pPr>
            <a:r>
              <a:rPr lang="ru-RU" dirty="0"/>
              <a:t>	-  месте доставки товара, являющегося предметом контракта,</a:t>
            </a:r>
          </a:p>
          <a:p>
            <a:pPr>
              <a:buNone/>
            </a:pPr>
            <a:r>
              <a:rPr lang="ru-RU" dirty="0"/>
              <a:t>	месте выполнения работы или оказания услуги, являющихся предметом контракта;</a:t>
            </a:r>
          </a:p>
          <a:p>
            <a:pPr>
              <a:buNone/>
            </a:pPr>
            <a:r>
              <a:rPr lang="ru-RU" dirty="0"/>
              <a:t>	- сроки поставки товара или завершения работы либо график оказания услуг;</a:t>
            </a:r>
          </a:p>
          <a:p>
            <a:pPr>
              <a:buNone/>
            </a:pPr>
            <a:r>
              <a:rPr lang="ru-RU" dirty="0"/>
              <a:t>	-  начальная (максимальная) цена контракта;</a:t>
            </a:r>
          </a:p>
          <a:p>
            <a:pPr>
              <a:buNone/>
            </a:pPr>
            <a:r>
              <a:rPr lang="ru-RU" dirty="0"/>
              <a:t>	-  источник финансирования.</a:t>
            </a:r>
          </a:p>
          <a:p>
            <a:r>
              <a:rPr lang="ru-RU" dirty="0"/>
              <a:t>возможность заказчика изменить условия контракта в соответствии с положениями Закона;</a:t>
            </a:r>
          </a:p>
          <a:p>
            <a:r>
              <a:rPr lang="ru-RU" dirty="0"/>
              <a:t>информация о возможности одностороннего отказа от исполнения контракта в соответствии с положениями ч. 8 - 26 ст. 95 Закона.</a:t>
            </a:r>
          </a:p>
        </p:txBody>
      </p:sp>
    </p:spTree>
    <p:extLst>
      <p:ext uri="{BB962C8B-B14F-4D97-AF65-F5344CB8AC3E}">
        <p14:creationId xmlns:p14="http://schemas.microsoft.com/office/powerpoint/2010/main" val="37812949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81886"/>
            <a:ext cx="8229600" cy="642942"/>
          </a:xfrm>
        </p:spPr>
        <p:txBody>
          <a:bodyPr>
            <a:normAutofit/>
          </a:bodyPr>
          <a:lstStyle/>
          <a:p>
            <a:r>
              <a:rPr lang="ru-RU" sz="3000" dirty="0"/>
              <a:t>Группа 4 – Требования к объекту закупки</a:t>
            </a:r>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17238"/>
          </a:xfrm>
        </p:spPr>
        <p:txBody>
          <a:bodyPr>
            <a:normAutofit fontScale="92500" lnSpcReduction="20000"/>
          </a:bodyPr>
          <a:lstStyle/>
          <a:p>
            <a:r>
              <a:rPr lang="ru-RU" sz="2400" dirty="0"/>
              <a:t>К качественным характеристикам товара относятся:</a:t>
            </a:r>
          </a:p>
          <a:p>
            <a:pPr>
              <a:buNone/>
            </a:pPr>
            <a:r>
              <a:rPr lang="ru-RU" sz="2400" dirty="0"/>
              <a:t>	- цвет материала,</a:t>
            </a:r>
          </a:p>
          <a:p>
            <a:pPr>
              <a:buNone/>
            </a:pPr>
            <a:r>
              <a:rPr lang="ru-RU" sz="2400" dirty="0"/>
              <a:t>	- форма изделия, </a:t>
            </a:r>
          </a:p>
          <a:p>
            <a:pPr>
              <a:buNone/>
            </a:pPr>
            <a:r>
              <a:rPr lang="ru-RU" sz="2400" dirty="0"/>
              <a:t>	- наличие на поверхности детали определенного покрытия,</a:t>
            </a:r>
          </a:p>
          <a:p>
            <a:pPr>
              <a:buNone/>
            </a:pPr>
            <a:r>
              <a:rPr lang="ru-RU" sz="2400" dirty="0"/>
              <a:t>	- профиль проката. </a:t>
            </a:r>
          </a:p>
          <a:p>
            <a:pPr>
              <a:buNone/>
            </a:pPr>
            <a:r>
              <a:rPr lang="ru-RU" sz="2400" dirty="0"/>
              <a:t>	Среди качественных большое значение имеют альтернативные признаки, используемые при статистическом контроле качества. Они могут иметь только два взаимоисключающих варианта — например, наличие или отсутствие дефектов в изделии, наличие или отсутствие защитно-декоративного покрытия, возникновение или отсутствие отказа. </a:t>
            </a:r>
          </a:p>
          <a:p>
            <a:endParaRPr lang="ru-RU" sz="2400" dirty="0"/>
          </a:p>
          <a:p>
            <a:pPr>
              <a:buNone/>
            </a:pPr>
            <a:r>
              <a:rPr lang="ru-RU" sz="2400" dirty="0"/>
              <a:t>	</a:t>
            </a:r>
            <a:r>
              <a:rPr lang="ru-RU" sz="2200" i="1" dirty="0"/>
              <a:t>Калачев, С. Л. Теоретические основы товароведения и экспертизы: учебник — М. : Издательство </a:t>
            </a:r>
            <a:r>
              <a:rPr lang="ru-RU" sz="2200" i="1" dirty="0" err="1"/>
              <a:t>Юрайт</a:t>
            </a:r>
            <a:r>
              <a:rPr lang="ru-RU" sz="2200" i="1" dirty="0"/>
              <a:t> ; ИД </a:t>
            </a:r>
            <a:r>
              <a:rPr lang="ru-RU" sz="2200" i="1" dirty="0" err="1"/>
              <a:t>Юрайт</a:t>
            </a:r>
            <a:r>
              <a:rPr lang="ru-RU" sz="2200" i="1" dirty="0"/>
              <a:t>, 2011. </a:t>
            </a:r>
            <a:br>
              <a:rPr lang="ru-RU" sz="2200" i="1" dirty="0"/>
            </a:br>
            <a:br>
              <a:rPr lang="ru-RU" sz="2400" dirty="0"/>
            </a:br>
            <a:endParaRPr lang="ru-RU" sz="2400" dirty="0"/>
          </a:p>
          <a:p>
            <a:endParaRPr lang="ru-RU" sz="2200" dirty="0"/>
          </a:p>
        </p:txBody>
      </p:sp>
    </p:spTree>
    <p:extLst>
      <p:ext uri="{BB962C8B-B14F-4D97-AF65-F5344CB8AC3E}">
        <p14:creationId xmlns:p14="http://schemas.microsoft.com/office/powerpoint/2010/main" val="18290105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97384"/>
            <a:ext cx="8229600" cy="642942"/>
          </a:xfrm>
        </p:spPr>
        <p:txBody>
          <a:bodyPr>
            <a:normAutofit/>
          </a:bodyPr>
          <a:lstStyle/>
          <a:p>
            <a:r>
              <a:rPr lang="ru-RU" sz="3000" dirty="0"/>
              <a:t>Группа 4 – Требования к объекту закупки</a:t>
            </a:r>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4919516"/>
          </a:xfrm>
        </p:spPr>
        <p:txBody>
          <a:bodyPr>
            <a:normAutofit/>
          </a:bodyPr>
          <a:lstStyle/>
          <a:p>
            <a:r>
              <a:rPr lang="ru-RU" sz="2400" dirty="0"/>
              <a:t>Эксплуатационные характеристики товара.</a:t>
            </a:r>
          </a:p>
          <a:p>
            <a:r>
              <a:rPr lang="ru-RU" sz="2400" dirty="0"/>
              <a:t>Указываются характеристики надежности и работоспособности объекта закупки, условия, обеспечивающие его эффективную эксплуатацию, к которым относятся в том числе прочность, долговечность, технические параметры, объемно-планировочные, санитарно-гигиенические, экономические и эстетические характеристики, такие как ровность, устойчивость.</a:t>
            </a:r>
          </a:p>
          <a:p>
            <a:pPr>
              <a:buNone/>
            </a:pPr>
            <a:br>
              <a:rPr lang="ru-RU" sz="2400" dirty="0"/>
            </a:br>
            <a:br>
              <a:rPr lang="ru-RU" sz="2400" dirty="0"/>
            </a:br>
            <a:endParaRPr lang="ru-RU" sz="2400" dirty="0"/>
          </a:p>
          <a:p>
            <a:endParaRPr lang="ru-RU" sz="2200" dirty="0"/>
          </a:p>
        </p:txBody>
      </p:sp>
    </p:spTree>
    <p:extLst>
      <p:ext uri="{BB962C8B-B14F-4D97-AF65-F5344CB8AC3E}">
        <p14:creationId xmlns:p14="http://schemas.microsoft.com/office/powerpoint/2010/main" val="11662030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28"/>
            <a:ext cx="8229600" cy="642942"/>
          </a:xfrm>
        </p:spPr>
        <p:txBody>
          <a:bodyPr>
            <a:normAutofit/>
          </a:bodyPr>
          <a:lstStyle/>
          <a:p>
            <a:r>
              <a:rPr lang="ru-RU" sz="3000" dirty="0"/>
              <a:t>Группа 4 – Требования к объекту закупки</a:t>
            </a:r>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569348"/>
            <a:ext cx="8229600" cy="5217238"/>
          </a:xfrm>
        </p:spPr>
        <p:txBody>
          <a:bodyPr>
            <a:normAutofit fontScale="85000" lnSpcReduction="20000"/>
          </a:bodyPr>
          <a:lstStyle/>
          <a:p>
            <a:pPr marL="357188" indent="3175">
              <a:buNone/>
            </a:pPr>
            <a:r>
              <a:rPr lang="ru-RU" sz="2400" dirty="0"/>
              <a:t>НЕ ВКЛЮЧАЕТСЯ В ОПИСАНИЕ  ТРЕБОВАНИЯ ИЛИ УКАЗАНИЯ В ОТНОШЕНИИ </a:t>
            </a:r>
          </a:p>
          <a:p>
            <a:pPr>
              <a:buNone/>
            </a:pPr>
            <a:r>
              <a:rPr lang="ru-RU" sz="2400" dirty="0"/>
              <a:t>	- товарных знаков </a:t>
            </a:r>
          </a:p>
          <a:p>
            <a:pPr>
              <a:buNone/>
            </a:pPr>
            <a:r>
              <a:rPr lang="ru-RU" sz="2400" dirty="0"/>
              <a:t>	- знаков обслуживания</a:t>
            </a:r>
          </a:p>
          <a:p>
            <a:pPr>
              <a:buNone/>
            </a:pPr>
            <a:r>
              <a:rPr lang="ru-RU" sz="2400" dirty="0"/>
              <a:t>	- фирменных наименований</a:t>
            </a:r>
          </a:p>
          <a:p>
            <a:pPr>
              <a:buNone/>
            </a:pPr>
            <a:r>
              <a:rPr lang="ru-RU" sz="2400" dirty="0"/>
              <a:t>	- патентов</a:t>
            </a:r>
          </a:p>
          <a:p>
            <a:pPr>
              <a:buNone/>
            </a:pPr>
            <a:r>
              <a:rPr lang="ru-RU" sz="2400" dirty="0"/>
              <a:t>	- полезных моделей</a:t>
            </a:r>
          </a:p>
          <a:p>
            <a:pPr>
              <a:buNone/>
            </a:pPr>
            <a:r>
              <a:rPr lang="ru-RU" sz="2400" dirty="0"/>
              <a:t>	- промышленных образцов</a:t>
            </a:r>
          </a:p>
          <a:p>
            <a:pPr>
              <a:buNone/>
            </a:pPr>
            <a:r>
              <a:rPr lang="ru-RU" sz="2400" dirty="0"/>
              <a:t>	- наименование места происхождения товара</a:t>
            </a:r>
          </a:p>
          <a:p>
            <a:pPr>
              <a:buNone/>
            </a:pPr>
            <a:r>
              <a:rPr lang="ru-RU" sz="2400" dirty="0"/>
              <a:t>	- наименование производителя </a:t>
            </a:r>
          </a:p>
          <a:p>
            <a:pPr>
              <a:buNone/>
            </a:pPr>
            <a:r>
              <a:rPr lang="ru-RU" sz="2400" dirty="0"/>
              <a:t>	требования к товарам, информации, работам, услугам при условии, что такие требования влекут за собой ограничение количества участников закупки, </a:t>
            </a:r>
            <a:r>
              <a:rPr lang="ru-RU" sz="2400" b="1" dirty="0"/>
              <a:t>за исключением случаев, если не имеется другого способа, обеспечивающего более точное и четкое описание характеристик объекта закупки</a:t>
            </a:r>
            <a:br>
              <a:rPr lang="ru-RU" sz="2400" dirty="0"/>
            </a:br>
            <a:br>
              <a:rPr lang="ru-RU" sz="2400" dirty="0"/>
            </a:br>
            <a:endParaRPr lang="ru-RU" sz="2400" dirty="0"/>
          </a:p>
          <a:p>
            <a:endParaRPr lang="ru-RU" sz="2200" dirty="0"/>
          </a:p>
        </p:txBody>
      </p:sp>
    </p:spTree>
    <p:extLst>
      <p:ext uri="{BB962C8B-B14F-4D97-AF65-F5344CB8AC3E}">
        <p14:creationId xmlns:p14="http://schemas.microsoft.com/office/powerpoint/2010/main" val="25898469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17238"/>
          </a:xfrm>
        </p:spPr>
        <p:txBody>
          <a:bodyPr>
            <a:normAutofit fontScale="85000" lnSpcReduction="20000"/>
          </a:bodyPr>
          <a:lstStyle/>
          <a:p>
            <a:pPr>
              <a:buNone/>
            </a:pPr>
            <a:r>
              <a:rPr lang="ru-RU" sz="2400" dirty="0"/>
              <a:t>Ст. 1477 ГК РФ</a:t>
            </a:r>
          </a:p>
          <a:p>
            <a:pPr>
              <a:buNone/>
            </a:pPr>
            <a:r>
              <a:rPr lang="ru-RU" sz="2400" dirty="0"/>
              <a:t>	товарные знак -  обозначение, служащее для индивидуализации товаров юридических лиц или индивидуальных предпринимателей</a:t>
            </a:r>
          </a:p>
          <a:p>
            <a:pPr>
              <a:buNone/>
            </a:pPr>
            <a:r>
              <a:rPr lang="ru-RU" sz="2400" dirty="0"/>
              <a:t>	знак обслуживания - </a:t>
            </a:r>
            <a:r>
              <a:rPr lang="ru-RU" sz="2000" dirty="0"/>
              <a:t> </a:t>
            </a:r>
            <a:r>
              <a:rPr lang="ru-RU" sz="2400" dirty="0"/>
              <a:t>обозначения, служащие для индивидуализации выполняемых юридическими лицами либо индивидуальными предпринимателями работ или оказываемых ими услуг</a:t>
            </a:r>
          </a:p>
          <a:p>
            <a:pPr>
              <a:buNone/>
            </a:pPr>
            <a:r>
              <a:rPr lang="ru-RU" sz="2400" dirty="0"/>
              <a:t>ст. 1473 ГК РФ</a:t>
            </a:r>
          </a:p>
          <a:p>
            <a:pPr>
              <a:buNone/>
            </a:pPr>
            <a:r>
              <a:rPr lang="ru-RU" sz="2400" dirty="0"/>
              <a:t>	фирменное наименование -  юридического лица должно содержать указание на его организационно-правовую форму и собственно наименование юридического лица, которое не может состоять только из слов, обозначающих род деятельности</a:t>
            </a:r>
          </a:p>
          <a:p>
            <a:pPr>
              <a:buNone/>
            </a:pPr>
            <a:r>
              <a:rPr lang="ru-RU" sz="2400" dirty="0"/>
              <a:t>Гл. 72 ГК РФ</a:t>
            </a:r>
          </a:p>
          <a:p>
            <a:pPr>
              <a:buNone/>
            </a:pPr>
            <a:r>
              <a:rPr lang="ru-RU" sz="2400" dirty="0"/>
              <a:t>	 патент - охранный документ, удостоверяющий исключительное право, авторство и приоритет изобретения, полезной модели либо промышленного образца.</a:t>
            </a:r>
          </a:p>
          <a:p>
            <a:pPr>
              <a:buNone/>
            </a:pPr>
            <a:endParaRPr lang="ru-RU" sz="2400" dirty="0"/>
          </a:p>
          <a:p>
            <a:pPr>
              <a:buNone/>
            </a:pPr>
            <a:br>
              <a:rPr lang="ru-RU" sz="2400" dirty="0"/>
            </a:br>
            <a:endParaRPr lang="ru-RU" sz="2400" dirty="0"/>
          </a:p>
          <a:p>
            <a:endParaRPr lang="ru-RU" sz="2200" dirty="0"/>
          </a:p>
        </p:txBody>
      </p:sp>
    </p:spTree>
    <p:extLst>
      <p:ext uri="{BB962C8B-B14F-4D97-AF65-F5344CB8AC3E}">
        <p14:creationId xmlns:p14="http://schemas.microsoft.com/office/powerpoint/2010/main" val="290667671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17238"/>
          </a:xfrm>
        </p:spPr>
        <p:txBody>
          <a:bodyPr>
            <a:normAutofit fontScale="70000" lnSpcReduction="20000"/>
          </a:bodyPr>
          <a:lstStyle/>
          <a:p>
            <a:pPr>
              <a:buNone/>
            </a:pPr>
            <a:r>
              <a:rPr lang="ru-RU" sz="2400" dirty="0"/>
              <a:t>	</a:t>
            </a:r>
            <a:r>
              <a:rPr lang="ru-RU" sz="2300" dirty="0"/>
              <a:t>ст.  1351 ГК РФ</a:t>
            </a:r>
          </a:p>
          <a:p>
            <a:pPr>
              <a:buNone/>
            </a:pPr>
            <a:r>
              <a:rPr lang="ru-RU" sz="2300" dirty="0"/>
              <a:t>	 полезная модель - охраняется техническое решение, относящееся к устройству</a:t>
            </a:r>
          </a:p>
          <a:p>
            <a:pPr>
              <a:buNone/>
            </a:pPr>
            <a:endParaRPr lang="ru-RU" sz="2300" dirty="0"/>
          </a:p>
          <a:p>
            <a:pPr>
              <a:buNone/>
            </a:pPr>
            <a:r>
              <a:rPr lang="ru-RU" sz="2300" dirty="0"/>
              <a:t>	ст. 1352 ГК РФ</a:t>
            </a:r>
          </a:p>
          <a:p>
            <a:pPr>
              <a:buNone/>
            </a:pPr>
            <a:r>
              <a:rPr lang="ru-RU" sz="2300" dirty="0"/>
              <a:t>	</a:t>
            </a:r>
            <a:r>
              <a:rPr lang="ru-RU" sz="2300" i="1" u="sng" dirty="0"/>
              <a:t> промышленный образец -  охраняется </a:t>
            </a:r>
            <a:r>
              <a:rPr lang="ru-RU" sz="2300" b="1" i="1" u="sng" dirty="0"/>
              <a:t>решение внешнего вида изделия </a:t>
            </a:r>
            <a:r>
              <a:rPr lang="ru-RU" sz="2300" i="1" u="sng" dirty="0"/>
              <a:t>промышленного или кустарно-ремесленного производства.</a:t>
            </a:r>
          </a:p>
          <a:p>
            <a:pPr>
              <a:buNone/>
            </a:pPr>
            <a:endParaRPr lang="ru-RU" sz="2300" dirty="0"/>
          </a:p>
          <a:p>
            <a:pPr>
              <a:buNone/>
            </a:pPr>
            <a:r>
              <a:rPr lang="ru-RU" sz="2300" dirty="0"/>
              <a:t>	ст. 1516 ГК РФ</a:t>
            </a:r>
          </a:p>
          <a:p>
            <a:pPr>
              <a:buNone/>
            </a:pPr>
            <a:r>
              <a:rPr lang="ru-RU" sz="2300" dirty="0"/>
              <a:t>	наименование места происхождения товара -  является обозначение, представляющее собой либо содержащее современное или историческое, официальное или неофициальное, полное или сокращенное наименование страны, городского или сельского поселения, местности или другого географического объекта, а также обозначение, производное от такого наименования и ставшее известным в результате его использования в отношении товара, особые свойства которого исключительно или главным образом определяются характерными для данного географического объекта природными условиями и (или) людскими факторами.</a:t>
            </a:r>
          </a:p>
          <a:p>
            <a:pPr>
              <a:buNone/>
            </a:pPr>
            <a:br>
              <a:rPr lang="ru-RU" sz="2400" dirty="0"/>
            </a:br>
            <a:endParaRPr lang="ru-RU" sz="2400" dirty="0"/>
          </a:p>
          <a:p>
            <a:endParaRPr lang="ru-RU" sz="2200" dirty="0"/>
          </a:p>
        </p:txBody>
      </p:sp>
    </p:spTree>
    <p:extLst>
      <p:ext uri="{BB962C8B-B14F-4D97-AF65-F5344CB8AC3E}">
        <p14:creationId xmlns:p14="http://schemas.microsoft.com/office/powerpoint/2010/main" val="18318821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28"/>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17238"/>
          </a:xfrm>
        </p:spPr>
        <p:txBody>
          <a:bodyPr>
            <a:normAutofit fontScale="92500" lnSpcReduction="20000"/>
          </a:bodyPr>
          <a:lstStyle/>
          <a:p>
            <a:pPr>
              <a:buNone/>
            </a:pPr>
            <a:r>
              <a:rPr lang="ru-RU" sz="2400" dirty="0"/>
              <a:t>	Использование товарных знаков при описании объекта закупки:</a:t>
            </a:r>
          </a:p>
          <a:p>
            <a:pPr>
              <a:buNone/>
            </a:pPr>
            <a:r>
              <a:rPr lang="ru-RU" sz="2400" dirty="0"/>
              <a:t>	1. если не имеется другого способа, обеспечивающего более точное и четкое описание характеристик объекта закупки</a:t>
            </a:r>
          </a:p>
          <a:p>
            <a:pPr>
              <a:buNone/>
            </a:pPr>
            <a:r>
              <a:rPr lang="ru-RU" sz="2400" dirty="0"/>
              <a:t>	2. если при выполнении работ, оказании услуг предполагается использовать товары, поставки которых не являются предметом контракта.</a:t>
            </a:r>
          </a:p>
          <a:p>
            <a:pPr algn="just">
              <a:buNone/>
            </a:pPr>
            <a:r>
              <a:rPr lang="ru-RU" sz="2400" dirty="0"/>
              <a:t>	слов "или эквивалент", за исключением случаев:</a:t>
            </a:r>
          </a:p>
          <a:p>
            <a:pPr algn="just">
              <a:buNone/>
            </a:pPr>
            <a:r>
              <a:rPr lang="ru-RU" sz="2400" dirty="0"/>
              <a:t>	- несовместимости товаров, на которых размещаются другие товарные знаки, и необходимости обеспечения взаимодействия таких товаров с товарами, используемыми заказчиком,</a:t>
            </a:r>
          </a:p>
          <a:p>
            <a:pPr algn="just">
              <a:buNone/>
            </a:pPr>
            <a:r>
              <a:rPr lang="ru-RU" sz="2400" dirty="0"/>
              <a:t>	- случаев закупок запасных частей и расходных материалов к машинам и оборудованию, используемым заказчиком, в соответствии с технической документацией на указанные машины и оборудование</a:t>
            </a:r>
          </a:p>
          <a:p>
            <a:pPr>
              <a:buNone/>
            </a:pPr>
            <a:br>
              <a:rPr lang="ru-RU" sz="2400" dirty="0"/>
            </a:br>
            <a:endParaRPr lang="ru-RU" sz="2400" dirty="0"/>
          </a:p>
          <a:p>
            <a:endParaRPr lang="ru-RU" sz="2200" dirty="0"/>
          </a:p>
        </p:txBody>
      </p:sp>
    </p:spTree>
    <p:extLst>
      <p:ext uri="{BB962C8B-B14F-4D97-AF65-F5344CB8AC3E}">
        <p14:creationId xmlns:p14="http://schemas.microsoft.com/office/powerpoint/2010/main" val="151681480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97384"/>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17238"/>
          </a:xfrm>
        </p:spPr>
        <p:txBody>
          <a:bodyPr>
            <a:normAutofit/>
          </a:bodyPr>
          <a:lstStyle/>
          <a:p>
            <a:pPr>
              <a:buNone/>
            </a:pPr>
            <a:r>
              <a:rPr lang="ru-RU" sz="2400" dirty="0"/>
              <a:t>	 использование, </a:t>
            </a:r>
            <a:r>
              <a:rPr lang="ru-RU" sz="2400" i="1" u="sng" dirty="0"/>
              <a:t>если это возможно</a:t>
            </a:r>
            <a:r>
              <a:rPr lang="ru-RU" sz="2400" dirty="0"/>
              <a:t>:</a:t>
            </a:r>
          </a:p>
          <a:p>
            <a:pPr>
              <a:buNone/>
            </a:pPr>
            <a:r>
              <a:rPr lang="ru-RU" sz="2400" dirty="0"/>
              <a:t>	- стандартных показателей </a:t>
            </a:r>
          </a:p>
          <a:p>
            <a:pPr>
              <a:buNone/>
            </a:pPr>
            <a:r>
              <a:rPr lang="ru-RU" sz="2400" dirty="0"/>
              <a:t>	- требований </a:t>
            </a:r>
          </a:p>
          <a:p>
            <a:pPr>
              <a:buNone/>
            </a:pPr>
            <a:r>
              <a:rPr lang="ru-RU" sz="2400" dirty="0"/>
              <a:t>	- условных обозначений</a:t>
            </a:r>
          </a:p>
          <a:p>
            <a:pPr>
              <a:buNone/>
            </a:pPr>
            <a:r>
              <a:rPr lang="ru-RU" sz="2400" dirty="0"/>
              <a:t>	- терминологии, установленных в соответствии с техническими регламентами, стандартами и иными требованиями, предусмотренными законодательством РФ о техническом регулировании.</a:t>
            </a:r>
          </a:p>
          <a:p>
            <a:pPr>
              <a:buNone/>
            </a:pPr>
            <a:br>
              <a:rPr lang="ru-RU" sz="2400" dirty="0"/>
            </a:br>
            <a:endParaRPr lang="ru-RU" sz="2400" dirty="0"/>
          </a:p>
          <a:p>
            <a:endParaRPr lang="ru-RU" sz="2200" dirty="0"/>
          </a:p>
        </p:txBody>
      </p:sp>
    </p:spTree>
    <p:extLst>
      <p:ext uri="{BB962C8B-B14F-4D97-AF65-F5344CB8AC3E}">
        <p14:creationId xmlns:p14="http://schemas.microsoft.com/office/powerpoint/2010/main" val="131559221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t>Группа 4 – Требования к объекту закупки. 01.07.16 104-ФЗ от 05.04.2016 </a:t>
            </a:r>
          </a:p>
        </p:txBody>
      </p:sp>
      <p:sp>
        <p:nvSpPr>
          <p:cNvPr id="3" name="Содержимое 2"/>
          <p:cNvSpPr>
            <a:spLocks noGrp="1"/>
          </p:cNvSpPr>
          <p:nvPr>
            <p:ph sz="quarter" idx="1"/>
          </p:nvPr>
        </p:nvSpPr>
        <p:spPr/>
        <p:txBody>
          <a:bodyPr>
            <a:normAutofit fontScale="77500" lnSpcReduction="20000"/>
          </a:bodyPr>
          <a:lstStyle/>
          <a:p>
            <a:pPr>
              <a:buNone/>
            </a:pPr>
            <a:r>
              <a:rPr lang="ru-RU" i="1" dirty="0"/>
              <a:t> 	</a:t>
            </a:r>
            <a:r>
              <a:rPr lang="ru-RU" b="1" i="1" u="sng" dirty="0"/>
              <a:t>использование</a:t>
            </a:r>
            <a:r>
              <a:rPr lang="ru-RU" dirty="0"/>
              <a:t> при составлении описания объекта закупки показателей, требований, условных обозначений и терминологии, касающихся технических характеристик, функциональных характеристик (потребительских свойств) товара, работы, услуги и качественных характеристик объекта закупки, которые предусмотрены техническими регламентами, принятыми в соответствии с законодательством РФ о техническом регулировании, документами, разрабатываемыми и применяемыми в национальной системе стандартизации, принятыми в соответствии с законодательством РФ о стандартизации, иных требований, связанных с определением соответствия поставляемого товара, выполняемой работы, оказываемой услуги потребностям заказчика. </a:t>
            </a:r>
          </a:p>
          <a:p>
            <a:pPr>
              <a:buNone/>
            </a:pPr>
            <a:endParaRPr lang="ru-RU" dirty="0"/>
          </a:p>
        </p:txBody>
      </p:sp>
    </p:spTree>
    <p:extLst>
      <p:ext uri="{BB962C8B-B14F-4D97-AF65-F5344CB8AC3E}">
        <p14:creationId xmlns:p14="http://schemas.microsoft.com/office/powerpoint/2010/main" val="84710546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t>Группа 4 – Требования к объекту закупки. 01.07.16 104-ФЗ от 05.04.2016 </a:t>
            </a:r>
          </a:p>
        </p:txBody>
      </p:sp>
      <p:sp>
        <p:nvSpPr>
          <p:cNvPr id="3" name="Содержимое 2"/>
          <p:cNvSpPr>
            <a:spLocks noGrp="1"/>
          </p:cNvSpPr>
          <p:nvPr>
            <p:ph sz="quarter" idx="1"/>
          </p:nvPr>
        </p:nvSpPr>
        <p:spPr/>
        <p:txBody>
          <a:bodyPr>
            <a:normAutofit fontScale="62500" lnSpcReduction="20000"/>
          </a:bodyPr>
          <a:lstStyle/>
          <a:p>
            <a:pPr>
              <a:buNone/>
            </a:pPr>
            <a:r>
              <a:rPr lang="ru-RU" i="1" dirty="0"/>
              <a:t> 	Федеральный закон от 27.12.2002 N 184-ФЗ "О техническом регулировании "</a:t>
            </a:r>
          </a:p>
          <a:p>
            <a:pPr>
              <a:buNone/>
            </a:pPr>
            <a:r>
              <a:rPr lang="ru-RU" i="1" dirty="0"/>
              <a:t>	- </a:t>
            </a:r>
            <a:r>
              <a:rPr lang="ru-RU" dirty="0"/>
              <a:t>разработка, принятие, применение и исполнение обязательных требований к продукции, в том числе зданиям и сооружениям (далее - продукция), или к продукции и связанным с требованиями к продукции процессам проектирования (включая изыскания), производства, строительства, монтажа, наладки, эксплуатации, хранения, перевозки, реализации и утилизации.</a:t>
            </a:r>
            <a:endParaRPr lang="ru-RU" i="1" dirty="0"/>
          </a:p>
          <a:p>
            <a:pPr>
              <a:buNone/>
            </a:pPr>
            <a:r>
              <a:rPr lang="ru-RU" i="1" dirty="0"/>
              <a:t>	Федеральный закон от 29.06.2015 N 162-ФЗ "О стандартизации в Российской Федерации" </a:t>
            </a:r>
          </a:p>
          <a:p>
            <a:pPr>
              <a:buNone/>
            </a:pPr>
            <a:r>
              <a:rPr lang="ru-RU" dirty="0"/>
              <a:t>	устанавливает правовые основы стандартизации в РФ, в том числе функционирования национальной системы стандартизации, и направлен на обеспечение проведения единой государственной политики в сфере стандартизации. Регулирует отношения в сфере стандартизации, включая отношения, возникающие при разработке (ведении), утверждении, изменении (актуализации), отмене, опубликовании и применении документов по стандартизации.</a:t>
            </a:r>
          </a:p>
          <a:p>
            <a:pPr>
              <a:buNone/>
            </a:pPr>
            <a:endParaRPr lang="ru-RU" dirty="0"/>
          </a:p>
        </p:txBody>
      </p:sp>
    </p:spTree>
    <p:extLst>
      <p:ext uri="{BB962C8B-B14F-4D97-AF65-F5344CB8AC3E}">
        <p14:creationId xmlns:p14="http://schemas.microsoft.com/office/powerpoint/2010/main" val="197557370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t>Группа 4 – Требования к объекту закупки. 01.07.16 104-ФЗ от 05.04.2016 </a:t>
            </a:r>
          </a:p>
        </p:txBody>
      </p:sp>
      <p:sp>
        <p:nvSpPr>
          <p:cNvPr id="3" name="Содержимое 2"/>
          <p:cNvSpPr>
            <a:spLocks noGrp="1"/>
          </p:cNvSpPr>
          <p:nvPr>
            <p:ph sz="quarter" idx="1"/>
          </p:nvPr>
        </p:nvSpPr>
        <p:spPr/>
        <p:txBody>
          <a:bodyPr>
            <a:normAutofit fontScale="77500" lnSpcReduction="20000"/>
          </a:bodyPr>
          <a:lstStyle/>
          <a:p>
            <a:pPr>
              <a:buNone/>
            </a:pPr>
            <a:r>
              <a:rPr lang="ru-RU" i="1" dirty="0"/>
              <a:t>	</a:t>
            </a:r>
            <a:r>
              <a:rPr lang="ru-RU" dirty="0"/>
              <a:t>К документам по стандартизации в соответствии с относятся:</a:t>
            </a:r>
          </a:p>
          <a:p>
            <a:pPr>
              <a:buNone/>
            </a:pPr>
            <a:r>
              <a:rPr lang="ru-RU" dirty="0"/>
              <a:t>	1) документы национальной системы стандартизации;</a:t>
            </a:r>
          </a:p>
          <a:p>
            <a:pPr>
              <a:buNone/>
            </a:pPr>
            <a:r>
              <a:rPr lang="ru-RU" dirty="0"/>
              <a:t>	2) общероссийские классификаторы;</a:t>
            </a:r>
          </a:p>
          <a:p>
            <a:pPr>
              <a:buNone/>
            </a:pPr>
            <a:r>
              <a:rPr lang="ru-RU" dirty="0"/>
              <a:t>	3) стандарты организаций, </a:t>
            </a:r>
            <a:r>
              <a:rPr lang="ru-RU" b="1" i="1" dirty="0"/>
              <a:t>в том числе технические условия</a:t>
            </a:r>
            <a:r>
              <a:rPr lang="ru-RU" dirty="0"/>
              <a:t>;</a:t>
            </a:r>
          </a:p>
          <a:p>
            <a:pPr>
              <a:buNone/>
            </a:pPr>
            <a:r>
              <a:rPr lang="ru-RU" dirty="0"/>
              <a:t>	4) своды правил;</a:t>
            </a:r>
          </a:p>
          <a:p>
            <a:pPr>
              <a:buNone/>
            </a:pPr>
            <a:r>
              <a:rPr lang="ru-RU" dirty="0"/>
              <a:t>	5) документы по стандартизации, которые устанавливают обязательные требования в отношении объектов стандартизации, предусмотренных ст. 6 Закона.</a:t>
            </a:r>
          </a:p>
          <a:p>
            <a:pPr>
              <a:buNone/>
            </a:pPr>
            <a:r>
              <a:rPr lang="ru-RU" dirty="0"/>
              <a:t>	</a:t>
            </a:r>
            <a:r>
              <a:rPr lang="ru-RU" i="1" dirty="0"/>
              <a:t>ст. 14 Федеральный закон от 29.06.2015 N 162-ФЗ "О стандартизации в Российской Федерации" </a:t>
            </a:r>
            <a:endParaRPr lang="ru-RU" dirty="0"/>
          </a:p>
          <a:p>
            <a:pPr>
              <a:buNone/>
            </a:pPr>
            <a:endParaRPr lang="ru-RU" dirty="0"/>
          </a:p>
        </p:txBody>
      </p:sp>
    </p:spTree>
    <p:extLst>
      <p:ext uri="{BB962C8B-B14F-4D97-AF65-F5344CB8AC3E}">
        <p14:creationId xmlns:p14="http://schemas.microsoft.com/office/powerpoint/2010/main" val="5619930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ru-RU" sz="2800" dirty="0"/>
              <a:t>Группа 1 – Требования к условиям исполнения. Сроки исполнения обязательств </a:t>
            </a:r>
          </a:p>
        </p:txBody>
      </p:sp>
      <p:sp>
        <p:nvSpPr>
          <p:cNvPr id="3" name="Содержимое 2"/>
          <p:cNvSpPr>
            <a:spLocks noGrp="1"/>
          </p:cNvSpPr>
          <p:nvPr>
            <p:ph sz="quarter" idx="1"/>
          </p:nvPr>
        </p:nvSpPr>
        <p:spPr/>
        <p:txBody>
          <a:bodyPr>
            <a:normAutofit lnSpcReduction="10000"/>
          </a:bodyPr>
          <a:lstStyle/>
          <a:p>
            <a:pPr marL="0" indent="179388">
              <a:buNone/>
            </a:pPr>
            <a:r>
              <a:rPr lang="ru-RU" sz="1700" dirty="0"/>
              <a:t>Согласно пункту 4 Технического задания документаций об Аукционах Заказчиком установлены следующие требования к сроку поставки товара: в соответствии с письменными заявками Заказчика (приложение N 1 к Техническому заданию), в течение 5 рабочих дней с момента получения письменной заявки от Заказчика в рамках исполнения, с момента заключения контракта; по письменным заявкам Заказчика с пометкой "</a:t>
            </a:r>
            <a:r>
              <a:rPr lang="ru-RU" sz="1700" dirty="0" err="1"/>
              <a:t>cito</a:t>
            </a:r>
            <a:r>
              <a:rPr lang="ru-RU" sz="1700" dirty="0"/>
              <a:t>" поставка товара осуществляется в течение 1 рабочего дня.</a:t>
            </a:r>
          </a:p>
          <a:p>
            <a:pPr marL="0" indent="179388">
              <a:buNone/>
            </a:pPr>
            <a:r>
              <a:rPr lang="ru-RU" sz="1700" dirty="0"/>
              <a:t>На заседании Комиссии Заказчик сообщил, что по условиям Технического задания документаций об Аукционах поставка товара может носить экстренный характер, а именно: в случае отсутствия в наличии в медицинском учреждении лекарственного препарата на момент обращения новых пациентов. В остальных случаях лекарственные препараты поставляются по плановым заявкам Заказчика.</a:t>
            </a:r>
          </a:p>
          <a:p>
            <a:pPr marL="0" indent="179388">
              <a:buNone/>
            </a:pPr>
            <a:r>
              <a:rPr lang="ru-RU" sz="1700" dirty="0"/>
              <a:t>При этом Заявителем на заседании Комиссии не представлено доказательств подтверждающих, что указанные сроки ограничивают количество участников закупки.</a:t>
            </a:r>
          </a:p>
          <a:p>
            <a:pPr>
              <a:buNone/>
            </a:pPr>
            <a:endParaRPr lang="ru-RU" sz="1700" dirty="0"/>
          </a:p>
          <a:p>
            <a:pPr>
              <a:buNone/>
            </a:pPr>
            <a:r>
              <a:rPr lang="ru-RU" sz="1700" i="1" dirty="0"/>
              <a:t>Решение ФАС России от 15.03.2016 по делу N П-40/16</a:t>
            </a:r>
            <a:r>
              <a:rPr lang="ru-RU" sz="1700" dirty="0"/>
              <a:t>	</a:t>
            </a:r>
          </a:p>
        </p:txBody>
      </p:sp>
    </p:spTree>
    <p:extLst>
      <p:ext uri="{BB962C8B-B14F-4D97-AF65-F5344CB8AC3E}">
        <p14:creationId xmlns:p14="http://schemas.microsoft.com/office/powerpoint/2010/main" val="333077660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t>Группа 4 – Требования к объекту закупки. 01.07.16 104-ФЗ от 05.04.2016 </a:t>
            </a:r>
          </a:p>
        </p:txBody>
      </p:sp>
      <p:sp>
        <p:nvSpPr>
          <p:cNvPr id="3" name="Содержимое 2"/>
          <p:cNvSpPr>
            <a:spLocks noGrp="1"/>
          </p:cNvSpPr>
          <p:nvPr>
            <p:ph sz="quarter" idx="1"/>
          </p:nvPr>
        </p:nvSpPr>
        <p:spPr/>
        <p:txBody>
          <a:bodyPr>
            <a:normAutofit fontScale="92500" lnSpcReduction="10000"/>
          </a:bodyPr>
          <a:lstStyle/>
          <a:p>
            <a:pPr>
              <a:buNone/>
            </a:pPr>
            <a:r>
              <a:rPr lang="ru-RU" i="1" dirty="0"/>
              <a:t>	</a:t>
            </a:r>
            <a:r>
              <a:rPr lang="ru-RU" dirty="0"/>
              <a:t>документ по стандартизации - документ, в котором </a:t>
            </a:r>
            <a:r>
              <a:rPr lang="ru-RU" i="1" u="sng" dirty="0"/>
              <a:t>для добровольного и многократного применения</a:t>
            </a:r>
            <a:r>
              <a:rPr lang="ru-RU" dirty="0"/>
              <a:t> устанавливаются общие характеристики объекта стандартизации, а также правила и общие принципы в отношении объекта стандартизации, за исключением случаев, если обязательность применения документов по стандартизации устанавливается настоящим Федеральным законом.</a:t>
            </a:r>
          </a:p>
          <a:p>
            <a:pPr>
              <a:buNone/>
            </a:pPr>
            <a:r>
              <a:rPr lang="ru-RU" dirty="0"/>
              <a:t>	</a:t>
            </a:r>
            <a:r>
              <a:rPr lang="ru-RU" i="1" dirty="0"/>
              <a:t> Федеральный закон от 29.06.2015 N 162-ФЗ "О стандартизации в Российской Федерации" </a:t>
            </a:r>
            <a:endParaRPr lang="ru-RU" dirty="0"/>
          </a:p>
          <a:p>
            <a:pPr>
              <a:buNone/>
            </a:pPr>
            <a:endParaRPr lang="ru-RU" dirty="0"/>
          </a:p>
        </p:txBody>
      </p:sp>
    </p:spTree>
    <p:extLst>
      <p:ext uri="{BB962C8B-B14F-4D97-AF65-F5344CB8AC3E}">
        <p14:creationId xmlns:p14="http://schemas.microsoft.com/office/powerpoint/2010/main" val="18552155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solidFill>
                  <a:srgbClr val="8CADAE">
                    <a:shade val="75000"/>
                  </a:srgbClr>
                </a:solidFill>
              </a:rPr>
              <a:t>Группа 4 – Требования к объекту закупки. 01.07.16 104-ФЗ от 05.04.2016 </a:t>
            </a:r>
            <a:endParaRPr lang="ru-RU" dirty="0"/>
          </a:p>
        </p:txBody>
      </p:sp>
      <p:sp>
        <p:nvSpPr>
          <p:cNvPr id="3" name="Содержимое 2"/>
          <p:cNvSpPr>
            <a:spLocks noGrp="1"/>
          </p:cNvSpPr>
          <p:nvPr>
            <p:ph sz="quarter" idx="1"/>
          </p:nvPr>
        </p:nvSpPr>
        <p:spPr/>
        <p:txBody>
          <a:bodyPr>
            <a:normAutofit fontScale="85000" lnSpcReduction="20000"/>
          </a:bodyPr>
          <a:lstStyle/>
          <a:p>
            <a:r>
              <a:rPr lang="ru-RU" dirty="0"/>
              <a:t>документы, разрабатываемые и применяемые в национальной системе стандартизации (далее - документы национальной системы стандартизации), - </a:t>
            </a:r>
            <a:r>
              <a:rPr lang="ru-RU" b="1" i="1" dirty="0"/>
              <a:t>национальный стандарт Российской Федерации </a:t>
            </a:r>
            <a:r>
              <a:rPr lang="ru-RU" dirty="0"/>
              <a:t>(далее - национальный стандарт), в том числе </a:t>
            </a:r>
            <a:r>
              <a:rPr lang="ru-RU" b="1" i="1" dirty="0"/>
              <a:t>основополагающий национальный стандарт Российской Федерации</a:t>
            </a:r>
            <a:r>
              <a:rPr lang="ru-RU" dirty="0"/>
              <a:t> (далее - основополагающий национальный стандарт), и </a:t>
            </a:r>
            <a:r>
              <a:rPr lang="ru-RU" b="1" i="1" dirty="0"/>
              <a:t>предварительный национальный стандарт Российской Федерации</a:t>
            </a:r>
            <a:r>
              <a:rPr lang="ru-RU" dirty="0"/>
              <a:t> (далее - предварительный национальный стандарт), а также </a:t>
            </a:r>
            <a:r>
              <a:rPr lang="ru-RU" i="1" dirty="0"/>
              <a:t>правила стандартизации, рекомендации по стандартизации, информационно-технические справочники</a:t>
            </a:r>
            <a:r>
              <a:rPr lang="ru-RU" dirty="0"/>
              <a:t>;</a:t>
            </a:r>
          </a:p>
        </p:txBody>
      </p:sp>
    </p:spTree>
    <p:extLst>
      <p:ext uri="{BB962C8B-B14F-4D97-AF65-F5344CB8AC3E}">
        <p14:creationId xmlns:p14="http://schemas.microsoft.com/office/powerpoint/2010/main" val="310835425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t>Группа 4 – Требования к объекту закупки. 01.07.16 104-ФЗ от 05.04.2016 </a:t>
            </a:r>
          </a:p>
        </p:txBody>
      </p:sp>
      <p:sp>
        <p:nvSpPr>
          <p:cNvPr id="3" name="Содержимое 2"/>
          <p:cNvSpPr>
            <a:spLocks noGrp="1"/>
          </p:cNvSpPr>
          <p:nvPr>
            <p:ph sz="quarter" idx="1"/>
          </p:nvPr>
        </p:nvSpPr>
        <p:spPr/>
        <p:txBody>
          <a:bodyPr>
            <a:normAutofit fontScale="70000" lnSpcReduction="20000"/>
          </a:bodyPr>
          <a:lstStyle/>
          <a:p>
            <a:pPr>
              <a:buNone/>
            </a:pPr>
            <a:r>
              <a:rPr lang="ru-RU" i="1" dirty="0"/>
              <a:t>	</a:t>
            </a:r>
            <a:r>
              <a:rPr lang="ru-RU" dirty="0"/>
              <a:t>1. Документы национальной системы стандартизации </a:t>
            </a:r>
            <a:r>
              <a:rPr lang="ru-RU" b="1" dirty="0"/>
              <a:t>применяются на добровольной основе</a:t>
            </a:r>
            <a:r>
              <a:rPr lang="ru-RU" dirty="0"/>
              <a:t> одинаковым образом и в равной мере независимо от страны и (или) места происхождения продукции (товаров, работ, услуг), если иное не установлено законодательством РФ.</a:t>
            </a:r>
          </a:p>
          <a:p>
            <a:pPr>
              <a:buNone/>
            </a:pPr>
            <a:r>
              <a:rPr lang="ru-RU" dirty="0"/>
              <a:t>	3. Применение национального стандарта </a:t>
            </a:r>
            <a:r>
              <a:rPr lang="ru-RU" b="1" dirty="0"/>
              <a:t>является обязательным для изготовителя и (или) исполнителя в случае:</a:t>
            </a:r>
          </a:p>
          <a:p>
            <a:pPr>
              <a:buNone/>
            </a:pPr>
            <a:r>
              <a:rPr lang="ru-RU" b="1" dirty="0"/>
              <a:t>	- </a:t>
            </a:r>
            <a:r>
              <a:rPr lang="ru-RU" dirty="0"/>
              <a:t>публичного заявления о соответствии продукции национальному стандарту,</a:t>
            </a:r>
          </a:p>
          <a:p>
            <a:pPr>
              <a:buNone/>
            </a:pPr>
            <a:r>
              <a:rPr lang="ru-RU" dirty="0"/>
              <a:t>	- в случае применения обозначения национального стандарта в маркировке, в эксплуатационной или иной документации,</a:t>
            </a:r>
          </a:p>
          <a:p>
            <a:pPr>
              <a:buNone/>
            </a:pPr>
            <a:r>
              <a:rPr lang="ru-RU" dirty="0"/>
              <a:t>	- и (или) маркировки продукции знаком национальной системы стандартизации.</a:t>
            </a:r>
          </a:p>
          <a:p>
            <a:pPr>
              <a:buNone/>
            </a:pPr>
            <a:r>
              <a:rPr lang="ru-RU" i="1" dirty="0"/>
              <a:t>	</a:t>
            </a:r>
            <a:br>
              <a:rPr lang="ru-RU" i="1" dirty="0"/>
            </a:br>
            <a:r>
              <a:rPr lang="ru-RU" i="1" dirty="0"/>
              <a:t>ст. 26, Федеральный закон от 29.06.2015 N 162-ФЗ (ред. от 05.04.2016) "О стандартизации в Российской Федерации"</a:t>
            </a:r>
            <a:endParaRPr lang="ru-RU" dirty="0"/>
          </a:p>
        </p:txBody>
      </p:sp>
    </p:spTree>
    <p:extLst>
      <p:ext uri="{BB962C8B-B14F-4D97-AF65-F5344CB8AC3E}">
        <p14:creationId xmlns:p14="http://schemas.microsoft.com/office/powerpoint/2010/main" val="424761204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t>Группа 4 – Требования к объекту закупки. 01.07.16 104-ФЗ от 05.04.2016 </a:t>
            </a:r>
          </a:p>
        </p:txBody>
      </p:sp>
      <p:sp>
        <p:nvSpPr>
          <p:cNvPr id="3" name="Содержимое 2"/>
          <p:cNvSpPr>
            <a:spLocks noGrp="1"/>
          </p:cNvSpPr>
          <p:nvPr>
            <p:ph sz="quarter" idx="1"/>
          </p:nvPr>
        </p:nvSpPr>
        <p:spPr/>
        <p:txBody>
          <a:bodyPr>
            <a:normAutofit fontScale="70000" lnSpcReduction="20000"/>
          </a:bodyPr>
          <a:lstStyle/>
          <a:p>
            <a:pPr>
              <a:buNone/>
            </a:pPr>
            <a:r>
              <a:rPr lang="ru-RU" dirty="0"/>
              <a:t>	Совершенствование законодательства в сфере стандартизации РФ предполагает:</a:t>
            </a:r>
            <a:endParaRPr lang="ru-RU" i="1" dirty="0"/>
          </a:p>
          <a:p>
            <a:r>
              <a:rPr lang="ru-RU" b="1" dirty="0"/>
              <a:t>обязательность</a:t>
            </a:r>
            <a:r>
              <a:rPr lang="ru-RU" dirty="0"/>
              <a:t> применения документов в области стандартизации </a:t>
            </a:r>
            <a:r>
              <a:rPr lang="ru-RU" b="1" dirty="0"/>
              <a:t>для оценки соответствия продукции (работ, услуг)</a:t>
            </a:r>
            <a:r>
              <a:rPr lang="ru-RU" dirty="0"/>
              <a:t>, поставляемой по государственному оборонному заказу, </a:t>
            </a:r>
            <a:r>
              <a:rPr lang="ru-RU" b="1" dirty="0"/>
              <a:t>при закупках товаров, работ, услуг для государственных и муниципальных нужд</a:t>
            </a:r>
            <a:r>
              <a:rPr lang="ru-RU" dirty="0"/>
              <a:t>;</a:t>
            </a:r>
          </a:p>
          <a:p>
            <a:r>
              <a:rPr lang="ru-RU" dirty="0"/>
              <a:t>совершенствование организации размещения заказов на поставки товаров (работ, услуг) для государственных и муниципальных нужд </a:t>
            </a:r>
            <a:r>
              <a:rPr lang="ru-RU" b="1" dirty="0"/>
              <a:t>в части более широкого использования национальных стандартов как инструмента соблюдения технических требований к закупаемой продукции (работам, услугам) или ее отдельным видам</a:t>
            </a:r>
            <a:endParaRPr lang="ru-RU" dirty="0"/>
          </a:p>
          <a:p>
            <a:pPr>
              <a:buNone/>
            </a:pPr>
            <a:r>
              <a:rPr lang="ru-RU" dirty="0"/>
              <a:t> </a:t>
            </a:r>
          </a:p>
          <a:p>
            <a:pPr>
              <a:buNone/>
            </a:pPr>
            <a:r>
              <a:rPr lang="ru-RU" b="1" dirty="0"/>
              <a:t>	</a:t>
            </a:r>
            <a:r>
              <a:rPr lang="ru-RU" sz="2900" i="1" dirty="0"/>
              <a:t>Распоряжение Правительства РФ от 24.09.2012 г. N 1762-р </a:t>
            </a:r>
            <a:r>
              <a:rPr lang="en-US" sz="2900" i="1" dirty="0"/>
              <a:t>&lt;</a:t>
            </a:r>
            <a:r>
              <a:rPr lang="ru-RU" sz="2900" i="1" dirty="0"/>
              <a:t>Концепция</a:t>
            </a:r>
            <a:r>
              <a:rPr lang="en-US" sz="2900" i="1" dirty="0"/>
              <a:t> </a:t>
            </a:r>
            <a:r>
              <a:rPr lang="ru-RU" sz="2900" i="1" dirty="0"/>
              <a:t>развития национальной системы стандартизации Российской Федерации на период до 2020 года</a:t>
            </a:r>
            <a:r>
              <a:rPr lang="en-US" sz="2900" i="1" dirty="0"/>
              <a:t>&gt;</a:t>
            </a:r>
            <a:endParaRPr lang="ru-RU" sz="2900" i="1" dirty="0"/>
          </a:p>
        </p:txBody>
      </p:sp>
    </p:spTree>
    <p:extLst>
      <p:ext uri="{BB962C8B-B14F-4D97-AF65-F5344CB8AC3E}">
        <p14:creationId xmlns:p14="http://schemas.microsoft.com/office/powerpoint/2010/main" val="206077520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28"/>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17238"/>
          </a:xfrm>
        </p:spPr>
        <p:txBody>
          <a:bodyPr>
            <a:normAutofit fontScale="77500" lnSpcReduction="20000"/>
          </a:bodyPr>
          <a:lstStyle/>
          <a:p>
            <a:r>
              <a:rPr lang="ru-RU" sz="2400" dirty="0"/>
              <a:t>техническое регулирование - правовое регулирование отношений в области установления, </a:t>
            </a:r>
            <a:r>
              <a:rPr lang="ru-RU" sz="2400" b="1" dirty="0"/>
              <a:t>применения и исполнения обязательных требований к продукции или к продукции и связанным с требованиями к продукции процессам проектирования </a:t>
            </a:r>
            <a:r>
              <a:rPr lang="ru-RU" sz="2400" dirty="0"/>
              <a:t>(включая изыскания), производства, строительства, монтажа, наладки, эксплуатации, хранения, перевозки, реализации и утилизации, а также в области применения на добровольной основе требований к продукции, процессам проектирования (включая изыскания), производства, строительства, монтажа, наладки, эксплуатации, хранения, перевозки, реализации и утилизации, выполнению работ или оказанию услуг и правовое регулирование отношений в области оценки соответствия;</a:t>
            </a:r>
          </a:p>
          <a:p>
            <a:r>
              <a:rPr lang="ru-RU" sz="2400" dirty="0"/>
              <a:t>технический регламент - документ, который принят …. - …. и </a:t>
            </a:r>
            <a:r>
              <a:rPr lang="ru-RU" sz="2400" b="1" dirty="0"/>
              <a:t>устанавливает</a:t>
            </a:r>
            <a:r>
              <a:rPr lang="ru-RU" sz="2400" dirty="0"/>
              <a:t> </a:t>
            </a:r>
            <a:r>
              <a:rPr lang="ru-RU" sz="2400" b="1" dirty="0"/>
              <a:t>обязательные</a:t>
            </a:r>
            <a:r>
              <a:rPr lang="ru-RU" sz="2400" dirty="0"/>
              <a:t> для применения и исполнения </a:t>
            </a:r>
            <a:r>
              <a:rPr lang="ru-RU" sz="2400" b="1" dirty="0"/>
              <a:t>требования</a:t>
            </a:r>
            <a:r>
              <a:rPr lang="ru-RU" sz="2400" dirty="0"/>
              <a:t> к объектам технического регулирования (продукции или к продукции и связанным с требованиями к продукции процессам проектирования (включая изыскания), производства, строительства, монтажа, наладки, эксплуатации, хранения, перевозки, реализации и утилизации).</a:t>
            </a:r>
          </a:p>
          <a:p>
            <a:pPr>
              <a:buNone/>
            </a:pPr>
            <a:br>
              <a:rPr lang="ru-RU" sz="2400" i="1" dirty="0"/>
            </a:br>
            <a:r>
              <a:rPr lang="ru-RU" sz="2400" i="1" dirty="0"/>
              <a:t>Федеральный закон от 27.12.2002 N 184-ФЗ "О техническом регулировании"</a:t>
            </a:r>
            <a:endParaRPr lang="ru-RU" sz="2400" dirty="0"/>
          </a:p>
          <a:p>
            <a:endParaRPr lang="ru-RU" sz="2200" dirty="0"/>
          </a:p>
        </p:txBody>
      </p:sp>
    </p:spTree>
    <p:extLst>
      <p:ext uri="{BB962C8B-B14F-4D97-AF65-F5344CB8AC3E}">
        <p14:creationId xmlns:p14="http://schemas.microsoft.com/office/powerpoint/2010/main" val="319330293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28"/>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17238"/>
          </a:xfrm>
        </p:spPr>
        <p:txBody>
          <a:bodyPr>
            <a:normAutofit fontScale="55000" lnSpcReduction="20000"/>
          </a:bodyPr>
          <a:lstStyle/>
          <a:p>
            <a:pPr>
              <a:buNone/>
            </a:pPr>
            <a:r>
              <a:rPr lang="ru-RU" sz="2400" dirty="0"/>
              <a:t>	</a:t>
            </a:r>
            <a:r>
              <a:rPr lang="ru-RU" sz="2500" dirty="0"/>
              <a:t>Технические регламенты с учетом степени риска причинения вреда устанавливают </a:t>
            </a:r>
            <a:r>
              <a:rPr lang="ru-RU" sz="2500" b="1" i="1" dirty="0"/>
              <a:t>минимально необходимые требования, обеспечивающие</a:t>
            </a:r>
            <a:r>
              <a:rPr lang="ru-RU" sz="2500" dirty="0"/>
              <a:t>:</a:t>
            </a:r>
          </a:p>
          <a:p>
            <a:r>
              <a:rPr lang="ru-RU" sz="2500" dirty="0"/>
              <a:t>безопасность излучений;</a:t>
            </a:r>
          </a:p>
          <a:p>
            <a:r>
              <a:rPr lang="ru-RU" sz="2500" dirty="0"/>
              <a:t>биологическую безопасность;</a:t>
            </a:r>
          </a:p>
          <a:p>
            <a:r>
              <a:rPr lang="ru-RU" sz="2500" dirty="0"/>
              <a:t>взрывобезопасность;</a:t>
            </a:r>
          </a:p>
          <a:p>
            <a:r>
              <a:rPr lang="ru-RU" sz="2500" dirty="0"/>
              <a:t>механическую безопасность;</a:t>
            </a:r>
          </a:p>
          <a:p>
            <a:r>
              <a:rPr lang="ru-RU" sz="2500" dirty="0"/>
              <a:t>пожарную безопасность;</a:t>
            </a:r>
          </a:p>
          <a:p>
            <a:r>
              <a:rPr lang="ru-RU" sz="2500" dirty="0"/>
              <a:t>безопасность продукции (технических устройств, применяемых на опасном производственном объекте);</a:t>
            </a:r>
          </a:p>
          <a:p>
            <a:r>
              <a:rPr lang="ru-RU" sz="2500" dirty="0"/>
              <a:t>термическую безопасность;</a:t>
            </a:r>
          </a:p>
          <a:p>
            <a:r>
              <a:rPr lang="ru-RU" sz="2500" dirty="0"/>
              <a:t>химическую безопасность;</a:t>
            </a:r>
          </a:p>
          <a:p>
            <a:r>
              <a:rPr lang="ru-RU" sz="2500" dirty="0"/>
              <a:t>электрическую безопасность;</a:t>
            </a:r>
          </a:p>
          <a:p>
            <a:r>
              <a:rPr lang="ru-RU" sz="2500" dirty="0"/>
              <a:t>радиационную безопасность населения;</a:t>
            </a:r>
          </a:p>
          <a:p>
            <a:r>
              <a:rPr lang="ru-RU" sz="2500" dirty="0"/>
              <a:t>электромагнитную совместимость в части обеспечения безопасности работы приборов и оборудования;</a:t>
            </a:r>
          </a:p>
          <a:p>
            <a:r>
              <a:rPr lang="ru-RU" sz="2500" dirty="0"/>
              <a:t>единство измерений;</a:t>
            </a:r>
          </a:p>
          <a:p>
            <a:r>
              <a:rPr lang="ru-RU" sz="2500" dirty="0"/>
              <a:t>другие виды безопасности в целях, соответствующих п. 1 ст. 6 Закона.</a:t>
            </a:r>
          </a:p>
          <a:p>
            <a:pPr>
              <a:buNone/>
            </a:pPr>
            <a:br>
              <a:rPr lang="ru-RU" sz="2500" i="1" dirty="0"/>
            </a:br>
            <a:r>
              <a:rPr lang="ru-RU" sz="2500" i="1" dirty="0"/>
              <a:t>ст. 7, Федеральный закон от 27.12.2002 N 184-ФЗ "О техническом регулировании"</a:t>
            </a:r>
            <a:br>
              <a:rPr lang="ru-RU" sz="2400" dirty="0"/>
            </a:br>
            <a:endParaRPr lang="ru-RU" sz="2400" dirty="0"/>
          </a:p>
          <a:p>
            <a:endParaRPr lang="ru-RU" sz="2200" dirty="0"/>
          </a:p>
        </p:txBody>
      </p:sp>
    </p:spTree>
    <p:extLst>
      <p:ext uri="{BB962C8B-B14F-4D97-AF65-F5344CB8AC3E}">
        <p14:creationId xmlns:p14="http://schemas.microsoft.com/office/powerpoint/2010/main" val="89382727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97384"/>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17238"/>
          </a:xfrm>
        </p:spPr>
        <p:txBody>
          <a:bodyPr>
            <a:normAutofit fontScale="92500" lnSpcReduction="20000"/>
          </a:bodyPr>
          <a:lstStyle/>
          <a:p>
            <a:pPr>
              <a:buNone/>
            </a:pPr>
            <a:r>
              <a:rPr lang="ru-RU" sz="2400" dirty="0"/>
              <a:t>	</a:t>
            </a:r>
          </a:p>
          <a:p>
            <a:pPr>
              <a:buNone/>
            </a:pPr>
            <a:r>
              <a:rPr lang="ru-RU" sz="2400" dirty="0"/>
              <a:t>	Технические регламенты </a:t>
            </a:r>
            <a:r>
              <a:rPr lang="ru-RU" sz="2400" b="1" dirty="0"/>
              <a:t>применяются одинаковым образом </a:t>
            </a:r>
            <a:r>
              <a:rPr lang="ru-RU" sz="2400" dirty="0"/>
              <a:t>и в равной мере </a:t>
            </a:r>
            <a:r>
              <a:rPr lang="ru-RU" sz="2400" b="1" dirty="0"/>
              <a:t>независимо от </a:t>
            </a:r>
            <a:r>
              <a:rPr lang="ru-RU" sz="2400" dirty="0"/>
              <a:t>вида нормативного правового акта, которым они приняты, страны и (или) места происхождения продукции или осуществления связанных с требованиями к продукции процессов проектирования (включая изыскания), производства, строительства, монтажа, наладки, эксплуатации, хранения, перевозки, реализации и утилизации, видов или </a:t>
            </a:r>
            <a:r>
              <a:rPr lang="ru-RU" sz="2400" b="1" dirty="0"/>
              <a:t>особенностей сделок и (или) физических и (или) юридических лиц, являющихся изготовителями, исполнителями, продавцами, приобретателями, в том числе потребителями.</a:t>
            </a:r>
            <a:endParaRPr lang="ru-RU" sz="2400" dirty="0"/>
          </a:p>
          <a:p>
            <a:br>
              <a:rPr lang="ru-RU" sz="2400" i="1" dirty="0"/>
            </a:br>
            <a:r>
              <a:rPr lang="ru-RU" sz="2400" i="1" dirty="0"/>
              <a:t>ч. 6 ст. 7, Федеральный закон от 27.12.2002 N 184-ФЗ "О техническом регулировании" </a:t>
            </a:r>
            <a:br>
              <a:rPr lang="ru-RU" sz="2400" i="1" dirty="0"/>
            </a:br>
            <a:endParaRPr lang="ru-RU" sz="2400" dirty="0"/>
          </a:p>
          <a:p>
            <a:pPr>
              <a:buNone/>
            </a:pPr>
            <a:br>
              <a:rPr lang="ru-RU" sz="2400" dirty="0"/>
            </a:br>
            <a:endParaRPr lang="ru-RU" sz="2400" dirty="0"/>
          </a:p>
          <a:p>
            <a:endParaRPr lang="ru-RU" sz="2200" dirty="0"/>
          </a:p>
        </p:txBody>
      </p:sp>
    </p:spTree>
    <p:extLst>
      <p:ext uri="{BB962C8B-B14F-4D97-AF65-F5344CB8AC3E}">
        <p14:creationId xmlns:p14="http://schemas.microsoft.com/office/powerpoint/2010/main" val="106158167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81886"/>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043502"/>
          </a:xfrm>
        </p:spPr>
        <p:txBody>
          <a:bodyPr>
            <a:normAutofit/>
          </a:bodyPr>
          <a:lstStyle/>
          <a:p>
            <a:r>
              <a:rPr lang="ru-RU" sz="2400" i="1" dirty="0"/>
              <a:t>Постановление Правительства РФ от 26.12.2014 N 1521 "Об утверждении перечня национальных стандартов и сводов правил (частей таких стандартов и сводов правил), в результате применения которых на обязательной основе обеспечивается соблюдение требований Федерального закона "Технический регламент о безопасности зданий и сооружений" </a:t>
            </a:r>
          </a:p>
          <a:p>
            <a:r>
              <a:rPr lang="ru-RU" sz="2400" i="1" dirty="0"/>
              <a:t>Постановление Правительства РФ от 01.12.2009 N 982 "Об утверждении единого перечня продукции, подлежащей обязательной сертификации, и единого перечня продукции, подтверждение соответствия которой осуществляется в форме принятия декларации о соответствии"</a:t>
            </a:r>
            <a:endParaRPr lang="ru-RU" sz="2200" dirty="0"/>
          </a:p>
        </p:txBody>
      </p:sp>
    </p:spTree>
    <p:extLst>
      <p:ext uri="{BB962C8B-B14F-4D97-AF65-F5344CB8AC3E}">
        <p14:creationId xmlns:p14="http://schemas.microsoft.com/office/powerpoint/2010/main" val="169091303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97384"/>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17238"/>
          </a:xfrm>
        </p:spPr>
        <p:txBody>
          <a:bodyPr>
            <a:normAutofit fontScale="92500" lnSpcReduction="10000"/>
          </a:bodyPr>
          <a:lstStyle/>
          <a:p>
            <a:r>
              <a:rPr lang="ru-RU" sz="2400" dirty="0"/>
              <a:t>документация о закупке должна содержать изображение поставляемого товара, позволяющее его идентифицировать и подготовить заявку, окончательное предложение, если в такой документации содержится требование о соответствии поставляемого товара изображению товара, на поставку которого заключается контракт;</a:t>
            </a:r>
          </a:p>
          <a:p>
            <a:r>
              <a:rPr lang="ru-RU" sz="2400" dirty="0"/>
              <a:t>документация о закупке должна содержать информацию о месте, датах начала и окончания, порядке и графике осмотра участниками закупки образца или макета товара, на поставку которого заключается контракт, если в такой документации содержится требование о соответствии поставляемого товара образцу или макету товара, на поставку которого заключается контракт;</a:t>
            </a:r>
          </a:p>
          <a:p>
            <a:pPr>
              <a:buNone/>
            </a:pPr>
            <a:br>
              <a:rPr lang="ru-RU" sz="2400" dirty="0"/>
            </a:br>
            <a:endParaRPr lang="ru-RU" sz="2400" dirty="0"/>
          </a:p>
          <a:p>
            <a:endParaRPr lang="ru-RU" sz="2200" dirty="0"/>
          </a:p>
        </p:txBody>
      </p:sp>
    </p:spTree>
    <p:extLst>
      <p:ext uri="{BB962C8B-B14F-4D97-AF65-F5344CB8AC3E}">
        <p14:creationId xmlns:p14="http://schemas.microsoft.com/office/powerpoint/2010/main" val="156087100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81886"/>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17238"/>
          </a:xfrm>
        </p:spPr>
        <p:txBody>
          <a:bodyPr>
            <a:normAutofit fontScale="92500" lnSpcReduction="20000"/>
          </a:bodyPr>
          <a:lstStyle/>
          <a:p>
            <a:pPr>
              <a:buNone/>
            </a:pPr>
            <a:r>
              <a:rPr lang="ru-RU" sz="2400" dirty="0"/>
              <a:t>	</a:t>
            </a:r>
          </a:p>
          <a:p>
            <a:pPr>
              <a:buNone/>
            </a:pPr>
            <a:r>
              <a:rPr lang="ru-RU" sz="2400" dirty="0"/>
              <a:t>	товар должен быть новым товаром:</a:t>
            </a:r>
          </a:p>
          <a:p>
            <a:pPr>
              <a:buNone/>
            </a:pPr>
            <a:r>
              <a:rPr lang="ru-RU" sz="2400" dirty="0"/>
              <a:t>	- товаром, который не был в употреблении, в ремонте, в том числе который не был восстановлен,</a:t>
            </a:r>
          </a:p>
          <a:p>
            <a:pPr>
              <a:buNone/>
            </a:pPr>
            <a:r>
              <a:rPr lang="ru-RU" sz="2400" dirty="0"/>
              <a:t>	- у которого не была осуществлена замена составных частей, не были восстановлены потребительские свойства в случае, если иное не предусмотрено описанием объекта закупки</a:t>
            </a:r>
          </a:p>
          <a:p>
            <a:r>
              <a:rPr lang="ru-RU" sz="2400" dirty="0"/>
              <a:t> Таким образом, в случае если заказчику необходима закупка, предметом которой являются восстановленные картриджи для печатающей техники, у него есть возможность осуществить такую закупку, соответствующим образом описав объект закупки.</a:t>
            </a:r>
          </a:p>
          <a:p>
            <a:pPr>
              <a:buNone/>
            </a:pPr>
            <a:r>
              <a:rPr lang="ru-RU" sz="2400" i="1" dirty="0"/>
              <a:t>	</a:t>
            </a:r>
            <a:br>
              <a:rPr lang="ru-RU" sz="2400" i="1" dirty="0"/>
            </a:br>
            <a:r>
              <a:rPr lang="ru-RU" sz="2400" i="1" dirty="0"/>
              <a:t>Письмо Минэкономразвития России от 31.07.2015 N Д28и-2235</a:t>
            </a:r>
            <a:endParaRPr lang="ru-RU" sz="2400" dirty="0"/>
          </a:p>
          <a:p>
            <a:pPr>
              <a:buNone/>
            </a:pPr>
            <a:br>
              <a:rPr lang="ru-RU" sz="2400" dirty="0"/>
            </a:br>
            <a:endParaRPr lang="ru-RU" sz="2400" dirty="0"/>
          </a:p>
          <a:p>
            <a:endParaRPr lang="ru-RU" sz="2200" dirty="0"/>
          </a:p>
        </p:txBody>
      </p:sp>
    </p:spTree>
    <p:extLst>
      <p:ext uri="{BB962C8B-B14F-4D97-AF65-F5344CB8AC3E}">
        <p14:creationId xmlns:p14="http://schemas.microsoft.com/office/powerpoint/2010/main" val="1847689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ru-RU" sz="2800" dirty="0"/>
              <a:t>Группа 1 – Требования к условиям исполнения. Сроки исполнения обязательств </a:t>
            </a:r>
          </a:p>
        </p:txBody>
      </p:sp>
      <p:sp>
        <p:nvSpPr>
          <p:cNvPr id="3" name="Содержимое 2"/>
          <p:cNvSpPr>
            <a:spLocks noGrp="1"/>
          </p:cNvSpPr>
          <p:nvPr>
            <p:ph sz="quarter" idx="1"/>
          </p:nvPr>
        </p:nvSpPr>
        <p:spPr/>
        <p:txBody>
          <a:bodyPr>
            <a:normAutofit/>
          </a:bodyPr>
          <a:lstStyle/>
          <a:p>
            <a:pPr marL="0" indent="179388">
              <a:buNone/>
            </a:pPr>
            <a:r>
              <a:rPr lang="ru-RU" sz="1800" dirty="0"/>
              <a:t>Согласно пункту 3.2 проекта государственного контракта документации об Аукционе "срок исполнения Поставщиком обязательств по поставке всего объема товара, предусмотренного Контрактом по 10 декабря 2015 года включительно (окончательный срок поставки товара). Поставка товара осуществляется в соответствии с Графиком поставки (Приложение N 3 к Контракту)".</a:t>
            </a:r>
          </a:p>
          <a:p>
            <a:pPr marL="0" indent="179388">
              <a:buNone/>
            </a:pPr>
            <a:r>
              <a:rPr lang="ru-RU" sz="1800" dirty="0"/>
              <a:t>Вместе с тем, Комиссией установлено, что в соответствии с Коммерческими предложениями поставка указанного оборудования </a:t>
            </a:r>
            <a:r>
              <a:rPr lang="ru-RU" sz="1800" i="1" dirty="0"/>
              <a:t>осуществляется в течение четырех месяцев</a:t>
            </a:r>
            <a:r>
              <a:rPr lang="ru-RU" sz="1800" dirty="0"/>
              <a:t>.</a:t>
            </a:r>
          </a:p>
          <a:p>
            <a:pPr marL="0" indent="179388">
              <a:buNone/>
            </a:pPr>
            <a:r>
              <a:rPr lang="ru-RU" sz="1800" dirty="0"/>
              <a:t>На основании вышеизложенного, Комиссия приходит к выводу о том, что установленные в документации об Аукционе сроки исполнения обязательств по поставке товара, предусмотренные проектом государственного контракта документации об Аукционе, не позволяют надлежащим образом осуществить поставку товара.</a:t>
            </a:r>
          </a:p>
          <a:p>
            <a:pPr>
              <a:buNone/>
            </a:pPr>
            <a:r>
              <a:rPr lang="ru-RU" sz="1800" i="1" dirty="0"/>
              <a:t>Решение ФАС России от 10.11.2015 по делу N К-1498/15 </a:t>
            </a:r>
            <a:r>
              <a:rPr lang="ru-RU" sz="1700" dirty="0"/>
              <a:t>	</a:t>
            </a:r>
          </a:p>
        </p:txBody>
      </p:sp>
    </p:spTree>
    <p:extLst>
      <p:ext uri="{BB962C8B-B14F-4D97-AF65-F5344CB8AC3E}">
        <p14:creationId xmlns:p14="http://schemas.microsoft.com/office/powerpoint/2010/main" val="267703427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81886"/>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17238"/>
          </a:xfrm>
        </p:spPr>
        <p:txBody>
          <a:bodyPr>
            <a:normAutofit fontScale="92500"/>
          </a:bodyPr>
          <a:lstStyle/>
          <a:p>
            <a:pPr>
              <a:buNone/>
            </a:pPr>
            <a:r>
              <a:rPr lang="ru-RU" sz="2400" dirty="0"/>
              <a:t>	должна содержать показатели, позволяющие определить соответствие закупаемых товара, работы, услуги установленным заказчиком требованиям:</a:t>
            </a:r>
          </a:p>
          <a:p>
            <a:pPr>
              <a:buNone/>
            </a:pPr>
            <a:r>
              <a:rPr lang="ru-RU" sz="2400" dirty="0"/>
              <a:t>	1. максимальные и (или) минимальные значения показателей</a:t>
            </a:r>
          </a:p>
          <a:p>
            <a:pPr>
              <a:buNone/>
            </a:pPr>
            <a:r>
              <a:rPr lang="ru-RU" sz="2400" dirty="0"/>
              <a:t>	2. значения показателей, которые не могут изменяться</a:t>
            </a:r>
          </a:p>
          <a:p>
            <a:pPr>
              <a:buNone/>
            </a:pPr>
            <a:r>
              <a:rPr lang="ru-RU" sz="2400" dirty="0"/>
              <a:t>	3. иные показатели </a:t>
            </a:r>
            <a:r>
              <a:rPr lang="ru-RU" sz="2400" i="1" dirty="0"/>
              <a:t>Письмо ФАС РФ от 01.07.2014 №АЦ/26362/14</a:t>
            </a:r>
            <a:r>
              <a:rPr lang="ru-RU" sz="2400" dirty="0"/>
              <a:t>:</a:t>
            </a:r>
          </a:p>
          <a:p>
            <a:pPr>
              <a:buNone/>
            </a:pPr>
            <a:r>
              <a:rPr lang="ru-RU" sz="2400" dirty="0"/>
              <a:t>	- показатели, для которых указаны варианты значений;</a:t>
            </a:r>
          </a:p>
          <a:p>
            <a:pPr>
              <a:buNone/>
            </a:pPr>
            <a:r>
              <a:rPr lang="ru-RU" sz="2400" dirty="0"/>
              <a:t>	- показатели, значения которых не могут изменяться;</a:t>
            </a:r>
          </a:p>
          <a:p>
            <a:pPr>
              <a:buNone/>
            </a:pPr>
            <a:r>
              <a:rPr lang="ru-RU" sz="2400" dirty="0"/>
              <a:t>	- показатели, для которых установлены диапазоны значений.</a:t>
            </a:r>
          </a:p>
          <a:p>
            <a:pPr>
              <a:buNone/>
            </a:pPr>
            <a:endParaRPr lang="ru-RU" sz="2400" dirty="0"/>
          </a:p>
          <a:p>
            <a:pPr>
              <a:buNone/>
            </a:pPr>
            <a:br>
              <a:rPr lang="ru-RU" sz="2400" dirty="0"/>
            </a:br>
            <a:endParaRPr lang="ru-RU" sz="2400" dirty="0"/>
          </a:p>
          <a:p>
            <a:endParaRPr lang="ru-RU" sz="2200" dirty="0"/>
          </a:p>
        </p:txBody>
      </p:sp>
    </p:spTree>
    <p:extLst>
      <p:ext uri="{BB962C8B-B14F-4D97-AF65-F5344CB8AC3E}">
        <p14:creationId xmlns:p14="http://schemas.microsoft.com/office/powerpoint/2010/main" val="141258705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14290"/>
            <a:ext cx="8229600" cy="714380"/>
          </a:xfrm>
        </p:spPr>
        <p:txBody>
          <a:bodyPr>
            <a:noAutofit/>
          </a:bodyPr>
          <a:lstStyle/>
          <a:p>
            <a:r>
              <a:rPr lang="ru-RU" sz="2200" dirty="0"/>
              <a:t>Группа 4 – Требования к объекту закупки. Квалификация при описании объекта закупки</a:t>
            </a:r>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17238"/>
          </a:xfrm>
        </p:spPr>
        <p:txBody>
          <a:bodyPr>
            <a:normAutofit fontScale="77500" lnSpcReduction="20000"/>
          </a:bodyPr>
          <a:lstStyle/>
          <a:p>
            <a:pPr>
              <a:buNone/>
            </a:pPr>
            <a:r>
              <a:rPr lang="ru-RU" sz="2400" dirty="0"/>
              <a:t>	Запрет на квалификацию:</a:t>
            </a:r>
          </a:p>
          <a:p>
            <a:pPr>
              <a:buNone/>
            </a:pPr>
            <a:r>
              <a:rPr lang="ru-RU" sz="2400" dirty="0"/>
              <a:t>	1. в том числе </a:t>
            </a:r>
            <a:r>
              <a:rPr lang="ru-RU" sz="2400" i="1" u="sng" dirty="0"/>
              <a:t>в форме требований</a:t>
            </a:r>
            <a:r>
              <a:rPr lang="ru-RU" sz="2400" dirty="0"/>
              <a:t> к качеству, техническим характеристикам товара, работы или услуги,</a:t>
            </a:r>
          </a:p>
          <a:p>
            <a:pPr>
              <a:buNone/>
            </a:pPr>
            <a:r>
              <a:rPr lang="ru-RU" sz="2400" dirty="0"/>
              <a:t>	2. </a:t>
            </a:r>
            <a:r>
              <a:rPr lang="ru-RU" sz="2400" i="1" u="sng" dirty="0"/>
              <a:t>требований к функциональным характеристикам </a:t>
            </a:r>
            <a:r>
              <a:rPr lang="ru-RU" sz="2400" dirty="0"/>
              <a:t>(потребительским свойствам) товара)</a:t>
            </a:r>
          </a:p>
          <a:p>
            <a:pPr>
              <a:buNone/>
            </a:pPr>
            <a:r>
              <a:rPr lang="ru-RU" sz="2400" dirty="0"/>
              <a:t>	3. </a:t>
            </a:r>
            <a:r>
              <a:rPr lang="ru-RU" sz="2400" i="1" u="sng" dirty="0"/>
              <a:t>требований к производителю товара</a:t>
            </a:r>
            <a:r>
              <a:rPr lang="ru-RU" sz="2400" dirty="0"/>
              <a:t>, к участнику закупки (в том числе </a:t>
            </a:r>
            <a:r>
              <a:rPr lang="ru-RU" sz="2400" i="1" u="sng" dirty="0"/>
              <a:t>требования к квалификации участника закупки</a:t>
            </a:r>
            <a:r>
              <a:rPr lang="ru-RU" sz="2400" dirty="0"/>
              <a:t>, включая наличие опыта работы), </a:t>
            </a:r>
          </a:p>
          <a:p>
            <a:pPr>
              <a:buNone/>
            </a:pPr>
            <a:r>
              <a:rPr lang="ru-RU" sz="2400" dirty="0"/>
              <a:t>	4. </a:t>
            </a:r>
            <a:r>
              <a:rPr lang="ru-RU" sz="2400" i="1" u="sng" dirty="0"/>
              <a:t>требования к деловой репутации участника </a:t>
            </a:r>
            <a:r>
              <a:rPr lang="ru-RU" sz="2400" dirty="0"/>
              <a:t>закупки, требования к </a:t>
            </a:r>
            <a:r>
              <a:rPr lang="ru-RU" sz="2400" i="1" u="sng" dirty="0"/>
              <a:t>наличию у него</a:t>
            </a:r>
            <a:r>
              <a:rPr lang="ru-RU" sz="2400" dirty="0"/>
              <a:t> производственных мощностей, технологического оборудования, трудовых, финансовых и других ресурсов, необходимых для производства товара, поставка которого является предметом контракта, для выполнения работы или оказания услуги, являющихся предметом контракта, за исключением случаев, если возможность установления таких требований к участнику закупки предусмотрена настоящим Законом.</a:t>
            </a:r>
          </a:p>
          <a:p>
            <a:pPr>
              <a:buNone/>
            </a:pPr>
            <a:endParaRPr lang="ru-RU" sz="2400" dirty="0"/>
          </a:p>
          <a:p>
            <a:pPr>
              <a:buNone/>
            </a:pPr>
            <a:br>
              <a:rPr lang="ru-RU" sz="2400" dirty="0"/>
            </a:br>
            <a:endParaRPr lang="ru-RU" sz="2400" dirty="0"/>
          </a:p>
          <a:p>
            <a:endParaRPr lang="ru-RU" sz="2200" dirty="0"/>
          </a:p>
        </p:txBody>
      </p:sp>
    </p:spTree>
    <p:extLst>
      <p:ext uri="{BB962C8B-B14F-4D97-AF65-F5344CB8AC3E}">
        <p14:creationId xmlns:p14="http://schemas.microsoft.com/office/powerpoint/2010/main" val="359140317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Содержимое 6"/>
          <p:cNvSpPr>
            <a:spLocks noGrp="1"/>
          </p:cNvSpPr>
          <p:nvPr>
            <p:ph sz="quarter" idx="1"/>
          </p:nvPr>
        </p:nvSpPr>
        <p:spPr/>
        <p:txBody>
          <a:bodyPr>
            <a:normAutofit fontScale="70000" lnSpcReduction="20000"/>
          </a:bodyPr>
          <a:lstStyle/>
          <a:p>
            <a:pPr>
              <a:buNone/>
            </a:pPr>
            <a:r>
              <a:rPr lang="ru-RU" sz="2400" dirty="0"/>
              <a:t>	 Заказчиком в разделе "Подготовка территории строительства" и в разделе "Основные объекты строительства" Технического задания документации об Аукционе установлено в том числе: "Трелевка древесины на расстояние до 300 м </a:t>
            </a:r>
            <a:r>
              <a:rPr lang="ru-RU" sz="2400" b="1" i="1" dirty="0"/>
              <a:t>тракторами мощностью 79 кВт (108 л.с.)</a:t>
            </a:r>
            <a:r>
              <a:rPr lang="ru-RU" sz="2400" dirty="0"/>
              <a:t>; Корчевка пней в грунтах естественного залегания корчевателями-собирателями на тр</a:t>
            </a:r>
            <a:r>
              <a:rPr lang="ru-RU" sz="2400" b="1" i="1" dirty="0"/>
              <a:t>акторе мощностью 79 кВт (108 л.с.)</a:t>
            </a:r>
            <a:r>
              <a:rPr lang="ru-RU" sz="2400" dirty="0"/>
              <a:t>; Обивка земли с выкорчеванных пней корчевателями-собирателями на </a:t>
            </a:r>
            <a:r>
              <a:rPr lang="ru-RU" sz="2400" b="1" i="1" dirty="0"/>
              <a:t>тракторе мощностью 79 кВт (108 л.с.)</a:t>
            </a:r>
            <a:r>
              <a:rPr lang="ru-RU" sz="2400" dirty="0"/>
              <a:t>; Засыпка ям подкоренных бульдозерами мощностью 79 кВт (108 л.с.); Разработка грунта с погрузкой на автомобили-самосвалы экскаваторами с </a:t>
            </a:r>
            <a:r>
              <a:rPr lang="ru-RU" sz="2400" b="1" i="1" dirty="0"/>
              <a:t>ковшом вместимостью 0,5 (0,5 - 0,63) м3</a:t>
            </a:r>
            <a:r>
              <a:rPr lang="ru-RU" sz="2400" dirty="0"/>
              <a:t>".</a:t>
            </a:r>
          </a:p>
          <a:p>
            <a:pPr>
              <a:buNone/>
            </a:pPr>
            <a:r>
              <a:rPr lang="ru-RU" sz="2400" dirty="0"/>
              <a:t>	Комиссия приходит к выводу, что Заказчиком в документации об Аукционе установлены требования к наличию у участников закупки производственных мощностей.</a:t>
            </a:r>
          </a:p>
          <a:p>
            <a:pPr>
              <a:buNone/>
            </a:pPr>
            <a:r>
              <a:rPr lang="ru-RU" sz="2400" dirty="0"/>
              <a:t>	</a:t>
            </a:r>
          </a:p>
          <a:p>
            <a:pPr>
              <a:buNone/>
            </a:pPr>
            <a:r>
              <a:rPr lang="ru-RU" sz="2400" dirty="0"/>
              <a:t>	</a:t>
            </a:r>
            <a:r>
              <a:rPr lang="ru-RU" sz="2000" i="1" dirty="0"/>
              <a:t> </a:t>
            </a:r>
            <a:r>
              <a:rPr lang="ru-RU" sz="2600" i="1" dirty="0"/>
              <a:t>Решение ФАС России от 04.02.2016 по делу N КГОЗ-020/16</a:t>
            </a:r>
            <a:endParaRPr lang="ru-RU" sz="2600" dirty="0"/>
          </a:p>
          <a:p>
            <a:pPr>
              <a:buNone/>
            </a:pPr>
            <a:br>
              <a:rPr lang="ru-RU" sz="2400" dirty="0"/>
            </a:br>
            <a:endParaRPr lang="ru-RU" sz="2400" dirty="0"/>
          </a:p>
          <a:p>
            <a:endParaRPr lang="ru-RU" sz="22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9" name="Заголовок 1"/>
          <p:cNvSpPr>
            <a:spLocks noGrp="1"/>
          </p:cNvSpPr>
          <p:nvPr>
            <p:ph type="title"/>
          </p:nvPr>
        </p:nvSpPr>
        <p:spPr/>
        <p:txBody>
          <a:bodyPr>
            <a:noAutofit/>
          </a:bodyPr>
          <a:lstStyle/>
          <a:p>
            <a:r>
              <a:rPr lang="ru-RU" sz="2200" dirty="0"/>
              <a:t>Группа 4 – Требования к объекту закупки. Квалификация при описании объекта закупки</a:t>
            </a:r>
          </a:p>
        </p:txBody>
      </p:sp>
    </p:spTree>
    <p:extLst>
      <p:ext uri="{BB962C8B-B14F-4D97-AF65-F5344CB8AC3E}">
        <p14:creationId xmlns:p14="http://schemas.microsoft.com/office/powerpoint/2010/main" val="255280431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Содержимое 6"/>
          <p:cNvSpPr>
            <a:spLocks noGrp="1"/>
          </p:cNvSpPr>
          <p:nvPr>
            <p:ph sz="quarter" idx="1"/>
          </p:nvPr>
        </p:nvSpPr>
        <p:spPr/>
        <p:txBody>
          <a:bodyPr>
            <a:normAutofit fontScale="62500" lnSpcReduction="20000"/>
          </a:bodyPr>
          <a:lstStyle/>
          <a:p>
            <a:pPr>
              <a:buNone/>
            </a:pPr>
            <a:r>
              <a:rPr lang="ru-RU" sz="2400" dirty="0"/>
              <a:t>	Пунктом 2.1. Технического задания приложения N 4 проекта государственного контракта документации об Аукционе установлено следующее: "Услуга по техническому обслуживанию и ремонту автомобилей </a:t>
            </a:r>
            <a:r>
              <a:rPr lang="ru-RU" sz="2400" i="1" u="sng" dirty="0"/>
              <a:t>предоставляется Исполнителем с использованием </a:t>
            </a:r>
            <a:r>
              <a:rPr lang="ru-RU" sz="2400" b="1" i="1" u="sng" dirty="0"/>
              <a:t>собственного</a:t>
            </a:r>
            <a:r>
              <a:rPr lang="ru-RU" sz="2400" i="1" u="sng" dirty="0"/>
              <a:t> диагностического оборудования</a:t>
            </a:r>
            <a:r>
              <a:rPr lang="ru-RU" sz="2400" dirty="0"/>
              <a:t>, материалов и запасных частей, рекомендованных заводом производителей данной марки автомобилей".</a:t>
            </a:r>
          </a:p>
          <a:p>
            <a:pPr>
              <a:buNone/>
            </a:pPr>
            <a:r>
              <a:rPr lang="ru-RU" sz="2400" dirty="0"/>
              <a:t>	На заседании Комиссии представитель Заявителя пояснил, что требование к наличию у исполнителя собственного диагностического оборудования, материалов и запасных частей является необъективным и ограничивает количество участников закупки.</a:t>
            </a:r>
          </a:p>
          <a:p>
            <a:pPr>
              <a:buNone/>
            </a:pPr>
            <a:r>
              <a:rPr lang="ru-RU" sz="2400" dirty="0"/>
              <a:t>	Вместе с тем, представитель Заказчика на заседании Комиссии пояснил, что исполнитель при оказании услуг вправе привлекать соисполнителей, а также использовать арендованное оборудование.</a:t>
            </a:r>
          </a:p>
          <a:p>
            <a:pPr>
              <a:buNone/>
            </a:pPr>
            <a:r>
              <a:rPr lang="ru-RU" sz="2400" dirty="0"/>
              <a:t>	Изучив документацию об Аукционе, Комиссия приходит к выводу о том, что Заказчиком в документации об Аукционе неправомерно установлено требование к наличию у исполнителя собственного оборудования, материалов и запасных частей, рекомендованных заводом производителем данной марки автомобилей.</a:t>
            </a:r>
          </a:p>
          <a:p>
            <a:pPr>
              <a:buNone/>
            </a:pPr>
            <a:r>
              <a:rPr lang="ru-RU" sz="2400" dirty="0"/>
              <a:t>	</a:t>
            </a:r>
          </a:p>
          <a:p>
            <a:pPr>
              <a:buNone/>
            </a:pPr>
            <a:r>
              <a:rPr lang="ru-RU" sz="2400" dirty="0"/>
              <a:t>	</a:t>
            </a:r>
            <a:r>
              <a:rPr lang="ru-RU" sz="2000" i="1" dirty="0"/>
              <a:t> </a:t>
            </a:r>
            <a:r>
              <a:rPr lang="ru-RU" sz="3200" i="1" dirty="0"/>
              <a:t>Решение ФАС России от 02.12.2015 по делу N К-1661/15</a:t>
            </a:r>
            <a:endParaRPr lang="ru-RU" sz="2400" dirty="0"/>
          </a:p>
          <a:p>
            <a:endParaRPr lang="ru-RU" sz="22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9" name="Заголовок 1"/>
          <p:cNvSpPr>
            <a:spLocks noGrp="1"/>
          </p:cNvSpPr>
          <p:nvPr>
            <p:ph type="title"/>
          </p:nvPr>
        </p:nvSpPr>
        <p:spPr/>
        <p:txBody>
          <a:bodyPr>
            <a:noAutofit/>
          </a:bodyPr>
          <a:lstStyle/>
          <a:p>
            <a:r>
              <a:rPr lang="ru-RU" sz="2200" dirty="0"/>
              <a:t>Группа 4 – Требования к объекту закупки. Квалификация при описании объекта закупки</a:t>
            </a:r>
          </a:p>
        </p:txBody>
      </p:sp>
    </p:spTree>
    <p:extLst>
      <p:ext uri="{BB962C8B-B14F-4D97-AF65-F5344CB8AC3E}">
        <p14:creationId xmlns:p14="http://schemas.microsoft.com/office/powerpoint/2010/main" val="171450725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229600" cy="642942"/>
          </a:xfrm>
        </p:spPr>
        <p:txBody>
          <a:bodyPr>
            <a:noAutofit/>
          </a:bodyPr>
          <a:lstStyle/>
          <a:p>
            <a:r>
              <a:rPr lang="ru-RU" sz="2200" dirty="0"/>
              <a:t>Группа 4 – Требования к объекту закупки. Объединение в один лот разных товаров, работ, услуг</a:t>
            </a:r>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17238"/>
          </a:xfrm>
        </p:spPr>
        <p:txBody>
          <a:bodyPr>
            <a:normAutofit fontScale="77500" lnSpcReduction="20000"/>
          </a:bodyPr>
          <a:lstStyle/>
          <a:p>
            <a:r>
              <a:rPr lang="ru-RU" dirty="0"/>
              <a:t>Как правило при формировании аукционной документации заказчики формируют крупные как по номенклатуре, так и по количеству поставляемой продукции, лоты.</a:t>
            </a:r>
          </a:p>
          <a:p>
            <a:r>
              <a:rPr lang="ru-RU" dirty="0"/>
              <a:t>Вместе с тем, при рассмотрении аналогичных вопросов ФАС России установлено, что многие поставщики детского питания не могут поставить весь требуемый согласно техническому заданию ассортимент. При этом многие поставщики имеют возможность поставить часть требуемого ассортимента.</a:t>
            </a:r>
          </a:p>
          <a:p>
            <a:r>
              <a:rPr lang="ru-RU" dirty="0"/>
              <a:t>Таким образом, укрупнение лота влечет за собой ограничение конкуренции при проведении торгов ввиду сокращения числа хозяйствующих субъектов, которые могли принять участие в аукционе, и приводит к неэффективному расходованию бюджетных средств.</a:t>
            </a:r>
            <a:endParaRPr lang="ru-RU" dirty="0">
              <a:latin typeface="Arial"/>
              <a:ea typeface="Times New Roman"/>
            </a:endParaRPr>
          </a:p>
          <a:p>
            <a:pPr>
              <a:buNone/>
            </a:pPr>
            <a:endParaRPr lang="ru-RU" dirty="0">
              <a:latin typeface="Arial"/>
              <a:ea typeface="Times New Roman"/>
            </a:endParaRPr>
          </a:p>
          <a:p>
            <a:pPr marL="84138" indent="25400">
              <a:buNone/>
            </a:pPr>
            <a:r>
              <a:rPr lang="ru-RU" i="1" dirty="0"/>
              <a:t>"Методические рекомендации для субъектов Российской Федерации по организации закупок продуктов детского питания" утв. ФАС РФ 24.11.2014 г.</a:t>
            </a:r>
            <a:endParaRPr lang="ru-RU" i="1" dirty="0">
              <a:latin typeface="Arial"/>
              <a:ea typeface="Times New Roman"/>
            </a:endParaRPr>
          </a:p>
          <a:p>
            <a:pPr>
              <a:buFontTx/>
              <a:buChar char="-"/>
            </a:pPr>
            <a:endParaRPr lang="ru-RU" dirty="0">
              <a:latin typeface="Arial"/>
              <a:ea typeface="Times New Roman"/>
            </a:endParaRPr>
          </a:p>
          <a:p>
            <a:endParaRPr lang="ru-RU" dirty="0"/>
          </a:p>
        </p:txBody>
      </p:sp>
    </p:spTree>
    <p:extLst>
      <p:ext uri="{BB962C8B-B14F-4D97-AF65-F5344CB8AC3E}">
        <p14:creationId xmlns:p14="http://schemas.microsoft.com/office/powerpoint/2010/main" val="283867026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81886"/>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17238"/>
          </a:xfrm>
        </p:spPr>
        <p:txBody>
          <a:bodyPr>
            <a:normAutofit fontScale="77500" lnSpcReduction="20000"/>
          </a:bodyPr>
          <a:lstStyle/>
          <a:p>
            <a:pPr>
              <a:buNone/>
            </a:pPr>
            <a:r>
              <a:rPr lang="ru-RU" dirty="0"/>
              <a:t>	Дискриминационные технические требования к персональным компьютерам и ноутбукам </a:t>
            </a:r>
            <a:r>
              <a:rPr lang="ru-RU" dirty="0" err="1"/>
              <a:t>c</a:t>
            </a:r>
            <a:r>
              <a:rPr lang="ru-RU" dirty="0"/>
              <a:t> указанием товарного знака одного разработчика микропроцессоров (без сопровождения словами «или эквивалент» и указания параметров эквивалентности) могут привести к нарушению положений следующих норм: части 3 статьи 34 Закона № 94-ФЗ, если указание на товарный знак не сопровождается словами «или эквивалент» или не указаны параметры эквивалентности; части 3.1 статьи 34 Закона № 94-ФЗ, если аукционная документация содержит требования к товарам, которые ведут к ограничению числа участников размещения заказа; части 1 статьи 17 Закона №135-ФЗ, если формулировки, используемые в аукционной документации, ограничивают число участников торгов и, тем самым, ведут к ограничению конкуренции.</a:t>
            </a:r>
            <a:endParaRPr lang="ru-RU" dirty="0">
              <a:latin typeface="Arial"/>
              <a:ea typeface="Times New Roman"/>
            </a:endParaRPr>
          </a:p>
          <a:p>
            <a:pPr marL="84138" indent="25400">
              <a:buNone/>
            </a:pPr>
            <a:endParaRPr lang="ru-RU" i="1" dirty="0"/>
          </a:p>
          <a:p>
            <a:pPr marL="84138" indent="25400">
              <a:buNone/>
            </a:pPr>
            <a:r>
              <a:rPr lang="ru-RU" i="1" dirty="0"/>
              <a:t>"Рекомендации по осуществлению государственных закупок персональных компьютеров в РФ" утв. ФАС РФ 18.07.2011</a:t>
            </a:r>
            <a:endParaRPr lang="ru-RU" i="1" dirty="0">
              <a:latin typeface="Arial"/>
              <a:ea typeface="Times New Roman"/>
            </a:endParaRPr>
          </a:p>
          <a:p>
            <a:pPr>
              <a:buFontTx/>
              <a:buChar char="-"/>
            </a:pPr>
            <a:endParaRPr lang="ru-RU" dirty="0">
              <a:latin typeface="Arial"/>
              <a:ea typeface="Times New Roman"/>
            </a:endParaRPr>
          </a:p>
          <a:p>
            <a:endParaRPr lang="ru-RU" dirty="0"/>
          </a:p>
        </p:txBody>
      </p:sp>
    </p:spTree>
    <p:extLst>
      <p:ext uri="{BB962C8B-B14F-4D97-AF65-F5344CB8AC3E}">
        <p14:creationId xmlns:p14="http://schemas.microsoft.com/office/powerpoint/2010/main" val="360360505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81886"/>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17238"/>
          </a:xfrm>
        </p:spPr>
        <p:txBody>
          <a:bodyPr>
            <a:normAutofit/>
          </a:bodyPr>
          <a:lstStyle/>
          <a:p>
            <a:r>
              <a:rPr lang="ru-RU" sz="2000" dirty="0"/>
              <a:t>1. Избыточные характеристики (разложены на атомы).</a:t>
            </a:r>
          </a:p>
          <a:p>
            <a:pPr>
              <a:buNone/>
            </a:pPr>
            <a:r>
              <a:rPr lang="ru-RU" dirty="0"/>
              <a:t>	</a:t>
            </a:r>
          </a:p>
        </p:txBody>
      </p:sp>
      <p:graphicFrame>
        <p:nvGraphicFramePr>
          <p:cNvPr id="6" name="Таблица 5"/>
          <p:cNvGraphicFramePr>
            <a:graphicFrameLocks noGrp="1"/>
          </p:cNvGraphicFramePr>
          <p:nvPr/>
        </p:nvGraphicFramePr>
        <p:xfrm>
          <a:off x="571472" y="1857364"/>
          <a:ext cx="8286808" cy="4337345"/>
        </p:xfrm>
        <a:graphic>
          <a:graphicData uri="http://schemas.openxmlformats.org/drawingml/2006/table">
            <a:tbl>
              <a:tblPr firstRow="1" bandRow="1">
                <a:tableStyleId>{5940675A-B579-460E-94D1-54222C63F5DA}</a:tableStyleId>
              </a:tblPr>
              <a:tblGrid>
                <a:gridCol w="1650900">
                  <a:extLst>
                    <a:ext uri="{9D8B030D-6E8A-4147-A177-3AD203B41FA5}">
                      <a16:colId xmlns:a16="http://schemas.microsoft.com/office/drawing/2014/main" val="20000"/>
                    </a:ext>
                  </a:extLst>
                </a:gridCol>
                <a:gridCol w="6635908">
                  <a:extLst>
                    <a:ext uri="{9D8B030D-6E8A-4147-A177-3AD203B41FA5}">
                      <a16:colId xmlns:a16="http://schemas.microsoft.com/office/drawing/2014/main" val="20001"/>
                    </a:ext>
                  </a:extLst>
                </a:gridCol>
              </a:tblGrid>
              <a:tr h="588305">
                <a:tc>
                  <a:txBody>
                    <a:bodyPr/>
                    <a:lstStyle/>
                    <a:p>
                      <a:pPr algn="ctr"/>
                      <a:r>
                        <a:rPr lang="ru-RU" sz="1400" dirty="0"/>
                        <a:t>Наименование товара</a:t>
                      </a:r>
                    </a:p>
                  </a:txBody>
                  <a:tcPr/>
                </a:tc>
                <a:tc>
                  <a:txBody>
                    <a:bodyPr/>
                    <a:lstStyle/>
                    <a:p>
                      <a:pPr algn="ctr"/>
                      <a:r>
                        <a:rPr lang="ru-RU" sz="1400" dirty="0"/>
                        <a:t>Требования к товару, показатели</a:t>
                      </a:r>
                    </a:p>
                  </a:txBody>
                  <a:tcPr/>
                </a:tc>
                <a:extLst>
                  <a:ext uri="{0D108BD9-81ED-4DB2-BD59-A6C34878D82A}">
                    <a16:rowId xmlns:a16="http://schemas.microsoft.com/office/drawing/2014/main" val="10000"/>
                  </a:ext>
                </a:extLst>
              </a:tr>
              <a:tr h="3626537">
                <a:tc>
                  <a:txBody>
                    <a:bodyPr/>
                    <a:lstStyle/>
                    <a:p>
                      <a:r>
                        <a:rPr lang="ru-RU" sz="1400" dirty="0"/>
                        <a:t>Кабель силовой</a:t>
                      </a:r>
                    </a:p>
                  </a:txBody>
                  <a:tcPr/>
                </a:tc>
                <a:tc>
                  <a:txBody>
                    <a:bodyPr/>
                    <a:lstStyle/>
                    <a:p>
                      <a:pPr algn="just"/>
                      <a:r>
                        <a:rPr lang="ru-RU" sz="1200" dirty="0"/>
                        <a:t>Материал жилы: отожженная медь без покрытия или отожженная медь с металлическим покрытием. Номинальное переменное напряжение между основными токопроводящими жилами кабеля: не менее 0,66 кВ. Номинальное переменное напряжение между каждой из основных токопроводящих жил и землей: не менее 0,38 кВ. Номинальная толщина изоляции: не менее 0,6 мм. Кабели выдерживают в течение 10 мин. воздействие переменного напряжения частотой 50 Гц: не менее 3 кВ. Кабели должны выдерживать в течение 10 мин. воздействие постоянного напряжения: не менее 7,2 кВ. Прочность изоляции при разрыве до старения: не менее 10,0 Н/мм. Относительное удлинение изоляции при разрыве до старения: не менее 150%. Прочность изоляции при разрыве после старения: не менее 10,0 Н/мм. Отклонение значения прочности изоляции при растяжении после старения: не более +/-25%. Относительное удлинение изоляции при разрыве после старения: не менее 125%. Отклонение значения относительного удлинения изоляции при разрыве после старения: не более +/-25%. Прочность при разрыве наружной оболочки до старения: не менее 10,0 Н/мм. Относительное удлинение наружной оболочки при разрыве до старения: не менее 150%. Прочность при разрыве наружной оболочки после старения: не менее 10,0 Н/мм. Отклонение значения прочности наружной оболочки при растяжении после старения: не более +/-25%. Относительное удлинение наружной оболочки при разрыве после старения: не менее 125%. Отклонение значения относительного удлинения наружной оболочки при разрыве после старения: не более +/-25%»</a:t>
                      </a: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83364550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97384"/>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17238"/>
          </a:xfrm>
        </p:spPr>
        <p:txBody>
          <a:bodyPr>
            <a:normAutofit fontScale="47500" lnSpcReduction="20000"/>
          </a:bodyPr>
          <a:lstStyle/>
          <a:p>
            <a:r>
              <a:rPr lang="ru-RU" dirty="0"/>
              <a:t>1. Избыточные характеристики.</a:t>
            </a:r>
          </a:p>
          <a:p>
            <a:pPr>
              <a:buNone/>
            </a:pPr>
            <a:r>
              <a:rPr lang="ru-RU" dirty="0"/>
              <a:t>	N 57 Бетон. Содержание пород и минералов, отнесенных к вредным примесям в заполнителях: -халцедон -кремень -сера, сульфиды, кроме пирита (марказит, пирротин и др.) и сульфаты (гипс, ангидрит и др.) в пересчете на SO3</a:t>
            </a:r>
          </a:p>
          <a:p>
            <a:pPr marL="273050" indent="0">
              <a:buNone/>
            </a:pPr>
            <a:r>
              <a:rPr lang="ru-RU" dirty="0"/>
              <a:t>-магнетит -апатит -пирит в пересчете на SO3 -слоистые силикаты (слюды, гидрослюды, хлориты и др., являющиеся породообразующими минералами) -</a:t>
            </a:r>
            <a:r>
              <a:rPr lang="ru-RU" dirty="0" err="1"/>
              <a:t>гидрооксиды</a:t>
            </a:r>
            <a:r>
              <a:rPr lang="ru-RU" dirty="0"/>
              <a:t> железа (гетит и др.) -нефелин</a:t>
            </a:r>
          </a:p>
          <a:p>
            <a:pPr marL="273050" indent="0">
              <a:buNone/>
            </a:pPr>
            <a:r>
              <a:rPr lang="ru-RU" dirty="0"/>
              <a:t>не более 50 </a:t>
            </a:r>
            <a:r>
              <a:rPr lang="ru-RU" dirty="0" err="1"/>
              <a:t>ммоль</a:t>
            </a:r>
            <a:r>
              <a:rPr lang="ru-RU" dirty="0"/>
              <a:t>/л; не более 50 </a:t>
            </a:r>
            <a:r>
              <a:rPr lang="ru-RU" dirty="0" err="1"/>
              <a:t>ммоль</a:t>
            </a:r>
            <a:r>
              <a:rPr lang="ru-RU" dirty="0"/>
              <a:t>/л; не более 1,5% по массе для крупного заполнителя и 1,0% по массе - для мелкого заполнителя</a:t>
            </a:r>
          </a:p>
          <a:p>
            <a:pPr marL="273050" indent="0">
              <a:buNone/>
            </a:pPr>
            <a:r>
              <a:rPr lang="ru-RU" dirty="0"/>
              <a:t>не более 10% объема не более 10% объема не более 4% по массе не более 15% по объему для крупного заполнителя и 2% по массе - для мелкого заполнителя; не более 10% объема</a:t>
            </a:r>
          </a:p>
          <a:p>
            <a:pPr marL="273050" indent="0">
              <a:buNone/>
            </a:pPr>
            <a:r>
              <a:rPr lang="ru-RU" dirty="0"/>
              <a:t>не более 10% объема</a:t>
            </a:r>
          </a:p>
          <a:p>
            <a:pPr marL="273050" indent="0">
              <a:buNone/>
            </a:pPr>
            <a:r>
              <a:rPr lang="ru-RU" dirty="0"/>
              <a:t>-опал -галоиды (</a:t>
            </a:r>
            <a:r>
              <a:rPr lang="ru-RU" dirty="0" err="1"/>
              <a:t>галит</a:t>
            </a:r>
            <a:r>
              <a:rPr lang="ru-RU" dirty="0"/>
              <a:t>, сильвин и др.), включающие </a:t>
            </a:r>
            <a:r>
              <a:rPr lang="ru-RU" dirty="0" err="1"/>
              <a:t>водорастворимые</a:t>
            </a:r>
            <a:r>
              <a:rPr lang="ru-RU" dirty="0"/>
              <a:t> хлориды, в пересчете на ион хлора</a:t>
            </a:r>
          </a:p>
          <a:p>
            <a:pPr marL="273050" indent="0">
              <a:buNone/>
            </a:pPr>
            <a:r>
              <a:rPr lang="ru-RU" dirty="0"/>
              <a:t>-свободное волокно асбеста -фосфорит -уголь</a:t>
            </a:r>
          </a:p>
          <a:p>
            <a:pPr marL="273050" indent="0">
              <a:buNone/>
            </a:pPr>
            <a:r>
              <a:rPr lang="ru-RU" dirty="0"/>
              <a:t>не более 50 </a:t>
            </a:r>
            <a:r>
              <a:rPr lang="ru-RU" dirty="0" err="1"/>
              <a:t>ммоль</a:t>
            </a:r>
            <a:r>
              <a:rPr lang="ru-RU" dirty="0"/>
              <a:t>/л не более 0,1% по массе для крупного заполнителя и 0,15% по массе - для мелкого заполнителя</a:t>
            </a:r>
          </a:p>
          <a:p>
            <a:pPr marL="273050" indent="0">
              <a:buNone/>
            </a:pPr>
            <a:r>
              <a:rPr lang="ru-RU" dirty="0"/>
              <a:t>не более 0,25% по массе не более 10% объема не более 1% по массе",</a:t>
            </a:r>
          </a:p>
          <a:p>
            <a:pPr marL="273050" indent="0">
              <a:buNone/>
            </a:pPr>
            <a:r>
              <a:rPr lang="ru-RU" dirty="0"/>
              <a:t>"N 78 Горячекатаная арматурная сталь периодического профиля класса А-III. массовая доля углерода &gt;= 0,20%, массовая доля фосфора не должна быть более 0,045%".</a:t>
            </a:r>
          </a:p>
          <a:p>
            <a:pPr>
              <a:buNone/>
            </a:pPr>
            <a:endParaRPr lang="ru-RU" dirty="0"/>
          </a:p>
          <a:p>
            <a:pPr>
              <a:buNone/>
            </a:pPr>
            <a:r>
              <a:rPr lang="ru-RU" dirty="0"/>
              <a:t>	</a:t>
            </a:r>
            <a:r>
              <a:rPr lang="ru-RU" i="1" dirty="0"/>
              <a:t> Решение ФАС России от 30.12.2015 по делу N 223ФЗ-451/15 </a:t>
            </a:r>
          </a:p>
        </p:txBody>
      </p:sp>
    </p:spTree>
    <p:extLst>
      <p:ext uri="{BB962C8B-B14F-4D97-AF65-F5344CB8AC3E}">
        <p14:creationId xmlns:p14="http://schemas.microsoft.com/office/powerpoint/2010/main" val="244947141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97384"/>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17238"/>
          </a:xfrm>
        </p:spPr>
        <p:txBody>
          <a:bodyPr>
            <a:normAutofit fontScale="92500" lnSpcReduction="20000"/>
          </a:bodyPr>
          <a:lstStyle/>
          <a:p>
            <a:r>
              <a:rPr lang="ru-RU" dirty="0"/>
              <a:t>1. Избыточные характеристики.</a:t>
            </a:r>
          </a:p>
          <a:p>
            <a:pPr>
              <a:buNone/>
            </a:pPr>
            <a:r>
              <a:rPr lang="ru-RU" dirty="0"/>
              <a:t>	Учитывая, что Закон о контрактной системе </a:t>
            </a:r>
            <a:r>
              <a:rPr lang="ru-RU" i="1" u="sng" dirty="0"/>
              <a:t>не обязывает участника закупки иметь в наличии товар</a:t>
            </a:r>
            <a:r>
              <a:rPr lang="ru-RU" dirty="0"/>
              <a:t>, подлежащий описанию в соответствии с требованиями документации, вышеприведенные примеры подробного изложения в документации об аукционе требований к описанию участниками закупок товаров, используемых при оказании услуг, веществ и компонентов, из которых они состоят, ограничивают возможность участников закупок предоставить надлежащее предложение в составе заявок на участие в аукционе.</a:t>
            </a:r>
          </a:p>
          <a:p>
            <a:pPr>
              <a:buNone/>
            </a:pPr>
            <a:r>
              <a:rPr lang="ru-RU" dirty="0"/>
              <a:t>	</a:t>
            </a:r>
            <a:r>
              <a:rPr lang="ru-RU" i="1" dirty="0"/>
              <a:t>Решение ФАС России от 06.07.2015 по делу N К-802/15, Решение ФАС России от 30.12.2015 по делу N 223ФЗ-451/15 </a:t>
            </a:r>
          </a:p>
        </p:txBody>
      </p:sp>
    </p:spTree>
    <p:extLst>
      <p:ext uri="{BB962C8B-B14F-4D97-AF65-F5344CB8AC3E}">
        <p14:creationId xmlns:p14="http://schemas.microsoft.com/office/powerpoint/2010/main" val="124913450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97384"/>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86412"/>
          </a:xfrm>
        </p:spPr>
        <p:txBody>
          <a:bodyPr>
            <a:noAutofit/>
          </a:bodyPr>
          <a:lstStyle/>
          <a:p>
            <a:r>
              <a:rPr lang="ru-RU" sz="1800" dirty="0"/>
              <a:t>2. Противоречивые требования (расширительные показатели).</a:t>
            </a:r>
          </a:p>
          <a:p>
            <a:pPr algn="r"/>
            <a:r>
              <a:rPr lang="ru-RU" sz="1200" dirty="0"/>
              <a:t>Таблица 3. ГОСТ 15150-69</a:t>
            </a:r>
          </a:p>
          <a:p>
            <a:pPr>
              <a:buNone/>
            </a:pPr>
            <a:r>
              <a:rPr lang="ru-RU" dirty="0"/>
              <a:t>	</a:t>
            </a:r>
          </a:p>
          <a:p>
            <a:pPr>
              <a:buNone/>
            </a:pPr>
            <a:endParaRPr lang="ru-RU" i="1" dirty="0"/>
          </a:p>
          <a:p>
            <a:pPr>
              <a:buNone/>
            </a:pPr>
            <a:endParaRPr lang="ru-RU" i="1" dirty="0"/>
          </a:p>
          <a:p>
            <a:pPr>
              <a:buNone/>
            </a:pPr>
            <a:endParaRPr lang="ru-RU" i="1" dirty="0"/>
          </a:p>
          <a:p>
            <a:pPr>
              <a:buNone/>
            </a:pPr>
            <a:r>
              <a:rPr lang="ru-RU" i="1" dirty="0"/>
              <a:t>	</a:t>
            </a:r>
            <a:r>
              <a:rPr lang="ru-RU" sz="1800" dirty="0"/>
              <a:t>Требования Заказчика:</a:t>
            </a:r>
          </a:p>
          <a:p>
            <a:pPr>
              <a:buNone/>
            </a:pPr>
            <a:endParaRPr lang="ru-RU" sz="1800" dirty="0"/>
          </a:p>
          <a:p>
            <a:pPr>
              <a:buNone/>
            </a:pPr>
            <a:endParaRPr lang="ru-RU" sz="1800" dirty="0"/>
          </a:p>
          <a:p>
            <a:pPr>
              <a:buNone/>
            </a:pPr>
            <a:endParaRPr lang="ru-RU" sz="1800" dirty="0"/>
          </a:p>
          <a:p>
            <a:pPr>
              <a:buNone/>
            </a:pPr>
            <a:endParaRPr lang="ru-RU" sz="1800" dirty="0"/>
          </a:p>
          <a:p>
            <a:pPr>
              <a:buNone/>
            </a:pPr>
            <a:endParaRPr lang="ru-RU" sz="1800" dirty="0"/>
          </a:p>
          <a:p>
            <a:pPr>
              <a:buNone/>
            </a:pPr>
            <a:endParaRPr lang="ru-RU" sz="1800" dirty="0"/>
          </a:p>
          <a:p>
            <a:pPr>
              <a:buNone/>
            </a:pPr>
            <a:r>
              <a:rPr lang="ru-RU" sz="1800" dirty="0"/>
              <a:t>	</a:t>
            </a:r>
          </a:p>
          <a:p>
            <a:pPr>
              <a:buNone/>
            </a:pPr>
            <a:r>
              <a:rPr lang="ru-RU" sz="1400" dirty="0"/>
              <a:t>	</a:t>
            </a:r>
          </a:p>
        </p:txBody>
      </p:sp>
      <p:graphicFrame>
        <p:nvGraphicFramePr>
          <p:cNvPr id="6" name="Таблица 5"/>
          <p:cNvGraphicFramePr>
            <a:graphicFrameLocks noGrp="1"/>
          </p:cNvGraphicFramePr>
          <p:nvPr/>
        </p:nvGraphicFramePr>
        <p:xfrm>
          <a:off x="785786" y="2000240"/>
          <a:ext cx="7707326" cy="1571635"/>
        </p:xfrm>
        <a:graphic>
          <a:graphicData uri="http://schemas.openxmlformats.org/drawingml/2006/table">
            <a:tbl>
              <a:tblPr/>
              <a:tblGrid>
                <a:gridCol w="1063591">
                  <a:extLst>
                    <a:ext uri="{9D8B030D-6E8A-4147-A177-3AD203B41FA5}">
                      <a16:colId xmlns:a16="http://schemas.microsoft.com/office/drawing/2014/main" val="20000"/>
                    </a:ext>
                  </a:extLst>
                </a:gridCol>
                <a:gridCol w="1980494">
                  <a:extLst>
                    <a:ext uri="{9D8B030D-6E8A-4147-A177-3AD203B41FA5}">
                      <a16:colId xmlns:a16="http://schemas.microsoft.com/office/drawing/2014/main" val="20001"/>
                    </a:ext>
                  </a:extLst>
                </a:gridCol>
                <a:gridCol w="1231519">
                  <a:extLst>
                    <a:ext uri="{9D8B030D-6E8A-4147-A177-3AD203B41FA5}">
                      <a16:colId xmlns:a16="http://schemas.microsoft.com/office/drawing/2014/main" val="20002"/>
                    </a:ext>
                  </a:extLst>
                </a:gridCol>
                <a:gridCol w="1164570">
                  <a:extLst>
                    <a:ext uri="{9D8B030D-6E8A-4147-A177-3AD203B41FA5}">
                      <a16:colId xmlns:a16="http://schemas.microsoft.com/office/drawing/2014/main" val="20003"/>
                    </a:ext>
                  </a:extLst>
                </a:gridCol>
                <a:gridCol w="1154652">
                  <a:extLst>
                    <a:ext uri="{9D8B030D-6E8A-4147-A177-3AD203B41FA5}">
                      <a16:colId xmlns:a16="http://schemas.microsoft.com/office/drawing/2014/main" val="20004"/>
                    </a:ext>
                  </a:extLst>
                </a:gridCol>
                <a:gridCol w="1112500">
                  <a:extLst>
                    <a:ext uri="{9D8B030D-6E8A-4147-A177-3AD203B41FA5}">
                      <a16:colId xmlns:a16="http://schemas.microsoft.com/office/drawing/2014/main" val="20005"/>
                    </a:ext>
                  </a:extLst>
                </a:gridCol>
              </a:tblGrid>
              <a:tr h="314327">
                <a:tc rowSpan="3">
                  <a:txBody>
                    <a:bodyPr/>
                    <a:lstStyle/>
                    <a:p>
                      <a:pPr algn="ctr">
                        <a:lnSpc>
                          <a:spcPct val="115000"/>
                        </a:lnSpc>
                        <a:spcAft>
                          <a:spcPts val="1000"/>
                        </a:spcAft>
                      </a:pPr>
                      <a:r>
                        <a:rPr lang="ru-RU" sz="1400" dirty="0">
                          <a:latin typeface="Times New Roman"/>
                          <a:ea typeface="Times New Roman"/>
                          <a:cs typeface="Times New Roman"/>
                        </a:rPr>
                        <a:t>Исполнение изделий</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ct val="115000"/>
                        </a:lnSpc>
                        <a:spcAft>
                          <a:spcPts val="1000"/>
                        </a:spcAft>
                      </a:pPr>
                      <a:r>
                        <a:rPr lang="ru-RU" sz="1400" dirty="0">
                          <a:latin typeface="Times New Roman"/>
                          <a:ea typeface="Times New Roman"/>
                          <a:cs typeface="Times New Roman"/>
                        </a:rPr>
                        <a:t>Категория изделий</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ct val="115000"/>
                        </a:lnSpc>
                        <a:spcAft>
                          <a:spcPts val="1000"/>
                        </a:spcAft>
                      </a:pPr>
                      <a:r>
                        <a:rPr lang="ru-RU" sz="1400" dirty="0">
                          <a:latin typeface="Times New Roman"/>
                          <a:ea typeface="Times New Roman"/>
                          <a:cs typeface="Times New Roman"/>
                        </a:rPr>
                        <a:t>Значение температуры воздуха при эксплуатации, °С</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0"/>
                  </a:ext>
                </a:extLst>
              </a:tr>
              <a:tr h="314327">
                <a:tc vMerge="1">
                  <a:txBody>
                    <a:bodyPr/>
                    <a:lstStyle/>
                    <a:p>
                      <a:endParaRPr lang="ru-RU"/>
                    </a:p>
                  </a:txBody>
                  <a:tcPr/>
                </a:tc>
                <a:tc vMerge="1">
                  <a:txBody>
                    <a:bodyPr/>
                    <a:lstStyle/>
                    <a:p>
                      <a:endParaRPr lang="ru-RU"/>
                    </a:p>
                  </a:txBody>
                  <a:tcPr/>
                </a:tc>
                <a:tc gridSpan="2">
                  <a:txBody>
                    <a:bodyPr/>
                    <a:lstStyle/>
                    <a:p>
                      <a:pPr algn="ctr">
                        <a:lnSpc>
                          <a:spcPct val="115000"/>
                        </a:lnSpc>
                        <a:spcAft>
                          <a:spcPts val="1000"/>
                        </a:spcAft>
                      </a:pPr>
                      <a:r>
                        <a:rPr lang="ru-RU" sz="1400">
                          <a:latin typeface="Times New Roman"/>
                          <a:ea typeface="Times New Roman"/>
                          <a:cs typeface="Times New Roman"/>
                        </a:rPr>
                        <a:t>Рабочее</a:t>
                      </a:r>
                      <a:endParaRPr lang="ru-RU"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gridSpan="2">
                  <a:txBody>
                    <a:bodyPr/>
                    <a:lstStyle/>
                    <a:p>
                      <a:pPr algn="ctr">
                        <a:lnSpc>
                          <a:spcPct val="115000"/>
                        </a:lnSpc>
                        <a:spcAft>
                          <a:spcPts val="1000"/>
                        </a:spcAft>
                      </a:pPr>
                      <a:r>
                        <a:rPr lang="ru-RU" sz="1400" dirty="0">
                          <a:latin typeface="Times New Roman"/>
                          <a:ea typeface="Times New Roman"/>
                          <a:cs typeface="Times New Roman"/>
                        </a:rPr>
                        <a:t>Предельное рабочее</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extLst>
                  <a:ext uri="{0D108BD9-81ED-4DB2-BD59-A6C34878D82A}">
                    <a16:rowId xmlns:a16="http://schemas.microsoft.com/office/drawing/2014/main" val="10001"/>
                  </a:ext>
                </a:extLst>
              </a:tr>
              <a:tr h="314327">
                <a:tc vMerge="1">
                  <a:txBody>
                    <a:bodyPr/>
                    <a:lstStyle/>
                    <a:p>
                      <a:endParaRPr lang="ru-RU"/>
                    </a:p>
                  </a:txBody>
                  <a:tcPr/>
                </a:tc>
                <a:tc vMerge="1">
                  <a:txBody>
                    <a:bodyPr/>
                    <a:lstStyle/>
                    <a:p>
                      <a:endParaRPr lang="ru-RU"/>
                    </a:p>
                  </a:txBody>
                  <a:tcPr/>
                </a:tc>
                <a:tc>
                  <a:txBody>
                    <a:bodyPr/>
                    <a:lstStyle/>
                    <a:p>
                      <a:pPr algn="ctr">
                        <a:lnSpc>
                          <a:spcPct val="115000"/>
                        </a:lnSpc>
                        <a:spcAft>
                          <a:spcPts val="1000"/>
                        </a:spcAft>
                      </a:pPr>
                      <a:r>
                        <a:rPr lang="ru-RU" sz="1400" dirty="0">
                          <a:latin typeface="Times New Roman"/>
                          <a:ea typeface="Times New Roman"/>
                          <a:cs typeface="Times New Roman"/>
                        </a:rPr>
                        <a:t>верхнее</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a:latin typeface="Times New Roman"/>
                          <a:ea typeface="Times New Roman"/>
                          <a:cs typeface="Times New Roman"/>
                        </a:rPr>
                        <a:t>нижнее</a:t>
                      </a:r>
                      <a:endParaRPr lang="ru-RU"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a:latin typeface="Times New Roman"/>
                          <a:ea typeface="Times New Roman"/>
                          <a:cs typeface="Times New Roman"/>
                        </a:rPr>
                        <a:t>верхнее</a:t>
                      </a:r>
                      <a:endParaRPr lang="ru-RU"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a:latin typeface="Times New Roman"/>
                          <a:ea typeface="Times New Roman"/>
                          <a:cs typeface="Times New Roman"/>
                        </a:rPr>
                        <a:t>нижнее</a:t>
                      </a:r>
                      <a:endParaRPr lang="ru-RU"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14327">
                <a:tc>
                  <a:txBody>
                    <a:bodyPr/>
                    <a:lstStyle/>
                    <a:p>
                      <a:pPr>
                        <a:lnSpc>
                          <a:spcPct val="115000"/>
                        </a:lnSpc>
                        <a:spcAft>
                          <a:spcPts val="1000"/>
                        </a:spcAft>
                      </a:pPr>
                      <a:r>
                        <a:rPr lang="ru-RU" sz="1400" dirty="0">
                          <a:latin typeface="Times New Roman"/>
                          <a:ea typeface="Times New Roman"/>
                          <a:cs typeface="Times New Roman"/>
                        </a:rPr>
                        <a:t>У, ТУ</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400" dirty="0">
                          <a:latin typeface="Times New Roman"/>
                          <a:ea typeface="Times New Roman"/>
                          <a:cs typeface="Times New Roman"/>
                        </a:rPr>
                        <a:t>1; 1.1; 2; 2.1; 3 </a:t>
                      </a:r>
                      <a:r>
                        <a:rPr lang="ru-RU" sz="1400" b="1" i="1" u="sng" dirty="0">
                          <a:latin typeface="Times New Roman"/>
                          <a:ea typeface="Times New Roman"/>
                          <a:cs typeface="Times New Roman"/>
                        </a:rPr>
                        <a:t>У1</a:t>
                      </a:r>
                      <a:endParaRPr lang="ru-RU" sz="1400" b="1" i="1" u="sng"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b="1" dirty="0">
                          <a:latin typeface="Times New Roman"/>
                          <a:ea typeface="Times New Roman"/>
                          <a:cs typeface="Times New Roman"/>
                        </a:rPr>
                        <a:t>+40</a:t>
                      </a:r>
                      <a:endParaRPr lang="ru-RU" sz="14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b="1" dirty="0">
                          <a:latin typeface="Times New Roman"/>
                          <a:ea typeface="Times New Roman"/>
                          <a:cs typeface="Times New Roman"/>
                        </a:rPr>
                        <a:t>-45*</a:t>
                      </a:r>
                      <a:endParaRPr lang="ru-RU" sz="14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a:latin typeface="Times New Roman"/>
                          <a:ea typeface="Times New Roman"/>
                          <a:cs typeface="Times New Roman"/>
                        </a:rPr>
                        <a:t>+45</a:t>
                      </a:r>
                      <a:endParaRPr lang="ru-RU"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a:latin typeface="Times New Roman"/>
                          <a:ea typeface="Times New Roman"/>
                          <a:cs typeface="Times New Roman"/>
                        </a:rPr>
                        <a:t>-50*</a:t>
                      </a:r>
                      <a:endParaRPr lang="ru-RU"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14327">
                <a:tc>
                  <a:txBody>
                    <a:bodyPr/>
                    <a:lstStyle/>
                    <a:p>
                      <a:pPr>
                        <a:lnSpc>
                          <a:spcPct val="115000"/>
                        </a:lnSpc>
                        <a:spcAft>
                          <a:spcPts val="1000"/>
                        </a:spcAft>
                      </a:pPr>
                      <a:r>
                        <a:rPr lang="ru-RU" sz="1400" dirty="0">
                          <a:latin typeface="Times New Roman"/>
                          <a:ea typeface="Times New Roman"/>
                          <a:cs typeface="Times New Roman"/>
                        </a:rPr>
                        <a:t>УХЛ</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ru-RU" sz="1400" dirty="0">
                          <a:latin typeface="Times New Roman"/>
                          <a:ea typeface="Times New Roman"/>
                          <a:cs typeface="Times New Roman"/>
                        </a:rPr>
                        <a:t>1; 1.1; 2; 2.1; 3 </a:t>
                      </a:r>
                      <a:r>
                        <a:rPr lang="ru-RU" sz="1400" b="1" i="1" u="sng" dirty="0">
                          <a:latin typeface="Times New Roman"/>
                          <a:ea typeface="Times New Roman"/>
                          <a:cs typeface="Times New Roman"/>
                        </a:rPr>
                        <a:t>УХЛ1</a:t>
                      </a:r>
                      <a:endParaRPr lang="ru-RU" sz="1400" b="1" i="1" u="sng"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b="1">
                          <a:latin typeface="Times New Roman"/>
                          <a:ea typeface="Times New Roman"/>
                          <a:cs typeface="Times New Roman"/>
                        </a:rPr>
                        <a:t>+40</a:t>
                      </a:r>
                      <a:endParaRPr lang="ru-RU" sz="1400" b="1">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b="1" dirty="0">
                          <a:latin typeface="Times New Roman"/>
                          <a:ea typeface="Times New Roman"/>
                          <a:cs typeface="Times New Roman"/>
                        </a:rPr>
                        <a:t>-60</a:t>
                      </a:r>
                      <a:endParaRPr lang="ru-RU" sz="14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dirty="0">
                          <a:latin typeface="Times New Roman"/>
                          <a:ea typeface="Times New Roman"/>
                          <a:cs typeface="Times New Roman"/>
                        </a:rPr>
                        <a:t>+45</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ru-RU" sz="1400" dirty="0">
                          <a:latin typeface="Times New Roman"/>
                          <a:ea typeface="Times New Roman"/>
                          <a:cs typeface="Times New Roman"/>
                        </a:rPr>
                        <a:t>-70</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graphicFrame>
        <p:nvGraphicFramePr>
          <p:cNvPr id="8" name="Таблица 7"/>
          <p:cNvGraphicFramePr>
            <a:graphicFrameLocks noGrp="1"/>
          </p:cNvGraphicFramePr>
          <p:nvPr>
            <p:extLst/>
          </p:nvPr>
        </p:nvGraphicFramePr>
        <p:xfrm>
          <a:off x="785786" y="4357694"/>
          <a:ext cx="7858179" cy="1595448"/>
        </p:xfrm>
        <a:graphic>
          <a:graphicData uri="http://schemas.openxmlformats.org/drawingml/2006/table">
            <a:tbl>
              <a:tblPr/>
              <a:tblGrid>
                <a:gridCol w="2349460">
                  <a:extLst>
                    <a:ext uri="{9D8B030D-6E8A-4147-A177-3AD203B41FA5}">
                      <a16:colId xmlns:a16="http://schemas.microsoft.com/office/drawing/2014/main" val="20000"/>
                    </a:ext>
                  </a:extLst>
                </a:gridCol>
                <a:gridCol w="2172563">
                  <a:extLst>
                    <a:ext uri="{9D8B030D-6E8A-4147-A177-3AD203B41FA5}">
                      <a16:colId xmlns:a16="http://schemas.microsoft.com/office/drawing/2014/main" val="20001"/>
                    </a:ext>
                  </a:extLst>
                </a:gridCol>
                <a:gridCol w="2121711">
                  <a:extLst>
                    <a:ext uri="{9D8B030D-6E8A-4147-A177-3AD203B41FA5}">
                      <a16:colId xmlns:a16="http://schemas.microsoft.com/office/drawing/2014/main" val="20002"/>
                    </a:ext>
                  </a:extLst>
                </a:gridCol>
                <a:gridCol w="1214445">
                  <a:extLst>
                    <a:ext uri="{9D8B030D-6E8A-4147-A177-3AD203B41FA5}">
                      <a16:colId xmlns:a16="http://schemas.microsoft.com/office/drawing/2014/main" val="20003"/>
                    </a:ext>
                  </a:extLst>
                </a:gridCol>
              </a:tblGrid>
              <a:tr h="500066">
                <a:tc>
                  <a:txBody>
                    <a:bodyPr/>
                    <a:lstStyle/>
                    <a:p>
                      <a:pPr algn="ctr">
                        <a:lnSpc>
                          <a:spcPct val="115000"/>
                        </a:lnSpc>
                        <a:spcAft>
                          <a:spcPts val="0"/>
                        </a:spcAft>
                      </a:pPr>
                      <a:r>
                        <a:rPr lang="ru-RU" sz="1400" dirty="0">
                          <a:latin typeface="Times New Roman"/>
                          <a:ea typeface="Times New Roman"/>
                          <a:cs typeface="Times New Roman"/>
                        </a:rPr>
                        <a:t>Наименование показателя</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400" dirty="0">
                          <a:latin typeface="Times New Roman"/>
                          <a:ea typeface="Times New Roman"/>
                          <a:cs typeface="Times New Roman"/>
                        </a:rPr>
                        <a:t>Минимальное значение показателей</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400" dirty="0">
                          <a:latin typeface="Times New Roman"/>
                          <a:ea typeface="Times New Roman"/>
                          <a:cs typeface="Times New Roman"/>
                        </a:rPr>
                        <a:t>Максимальное значение показателей</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ctr">
                        <a:lnSpc>
                          <a:spcPct val="115000"/>
                        </a:lnSpc>
                        <a:spcAft>
                          <a:spcPts val="0"/>
                        </a:spcAft>
                      </a:pPr>
                      <a:r>
                        <a:rPr lang="ru-RU" sz="1400" dirty="0">
                          <a:latin typeface="Times New Roman"/>
                          <a:ea typeface="Times New Roman"/>
                          <a:cs typeface="Times New Roman"/>
                        </a:rPr>
                        <a:t>Единица измерения</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762005">
                <a:tc>
                  <a:txBody>
                    <a:bodyPr/>
                    <a:lstStyle/>
                    <a:p>
                      <a:pPr algn="just">
                        <a:lnSpc>
                          <a:spcPct val="115000"/>
                        </a:lnSpc>
                        <a:spcAft>
                          <a:spcPts val="0"/>
                        </a:spcAft>
                      </a:pPr>
                      <a:r>
                        <a:rPr lang="ru-RU" sz="1400" dirty="0">
                          <a:latin typeface="Times New Roman"/>
                          <a:ea typeface="Times New Roman"/>
                          <a:cs typeface="Times New Roman"/>
                        </a:rPr>
                        <a:t>Рабочее значение температуры воздуха при эксплуатации в диапазоне</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b="1" dirty="0">
                          <a:latin typeface="Times New Roman"/>
                          <a:ea typeface="Times New Roman"/>
                          <a:cs typeface="Times New Roman"/>
                        </a:rPr>
                        <a:t>ниже -30</a:t>
                      </a:r>
                      <a:endParaRPr lang="ru-RU" sz="14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b="1" dirty="0">
                          <a:latin typeface="Times New Roman"/>
                          <a:ea typeface="Times New Roman"/>
                          <a:cs typeface="Times New Roman"/>
                        </a:rPr>
                        <a:t>свыше +30</a:t>
                      </a:r>
                      <a:endParaRPr lang="ru-RU" sz="14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baseline="30000">
                          <a:latin typeface="Times New Roman"/>
                          <a:ea typeface="Times New Roman"/>
                          <a:cs typeface="Times New Roman"/>
                        </a:rPr>
                        <a:t>0</a:t>
                      </a:r>
                      <a:r>
                        <a:rPr lang="en-US" sz="1400">
                          <a:latin typeface="Times New Roman"/>
                          <a:ea typeface="Times New Roman"/>
                          <a:cs typeface="Times New Roman"/>
                        </a:rPr>
                        <a:t>C</a:t>
                      </a:r>
                      <a:endParaRPr lang="ru-RU"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33377">
                <a:tc>
                  <a:txBody>
                    <a:bodyPr/>
                    <a:lstStyle/>
                    <a:p>
                      <a:pPr algn="just">
                        <a:lnSpc>
                          <a:spcPct val="115000"/>
                        </a:lnSpc>
                        <a:spcAft>
                          <a:spcPts val="0"/>
                        </a:spcAft>
                      </a:pPr>
                      <a:r>
                        <a:rPr lang="ru-RU" sz="1400" dirty="0">
                          <a:latin typeface="Times New Roman"/>
                          <a:ea typeface="Times New Roman"/>
                          <a:cs typeface="Times New Roman"/>
                        </a:rPr>
                        <a:t>Климатическое исполнение</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a:latin typeface="Times New Roman"/>
                          <a:ea typeface="Times New Roman"/>
                          <a:cs typeface="Times New Roman"/>
                        </a:rPr>
                        <a:t>У1</a:t>
                      </a:r>
                      <a:endParaRPr lang="ru-RU" sz="1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400" dirty="0">
                          <a:latin typeface="Times New Roman"/>
                          <a:ea typeface="Times New Roman"/>
                          <a:cs typeface="Times New Roman"/>
                        </a:rPr>
                        <a:t>УХЛ1</a:t>
                      </a:r>
                      <a:endParaRPr lang="ru-RU"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ru-RU" sz="1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017284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ru-RU" sz="2800" dirty="0"/>
              <a:t>Группа 1 – Требования к условиям исполнения. Сроки исполнения обязательств </a:t>
            </a:r>
          </a:p>
        </p:txBody>
      </p:sp>
      <p:sp>
        <p:nvSpPr>
          <p:cNvPr id="3" name="Содержимое 2"/>
          <p:cNvSpPr>
            <a:spLocks noGrp="1"/>
          </p:cNvSpPr>
          <p:nvPr>
            <p:ph sz="quarter" idx="1"/>
          </p:nvPr>
        </p:nvSpPr>
        <p:spPr/>
        <p:txBody>
          <a:bodyPr>
            <a:normAutofit fontScale="77500" lnSpcReduction="20000"/>
          </a:bodyPr>
          <a:lstStyle/>
          <a:p>
            <a:pPr marL="0" indent="179388">
              <a:buNone/>
            </a:pPr>
            <a:r>
              <a:rPr lang="ru-RU" sz="1800" dirty="0"/>
              <a:t>"3.3 Подрядчик представляет Государственному заказчику </a:t>
            </a:r>
            <a:r>
              <a:rPr lang="ru-RU" sz="1800" i="1" u="sng" dirty="0"/>
              <a:t>на согласование детальный Календарный план выполнения Работ</a:t>
            </a:r>
            <a:r>
              <a:rPr lang="ru-RU" sz="1800" dirty="0"/>
              <a:t>, который Стороны подписывают в момент подписания Контракта и который после подписания его Сторонами становится неотъемлемой частью Контракта (Приложение N 3 к Контракту). Промежуточные сроки выполнения Работ по Контракту являются существенным условием Контракта и определяются Календарным планом выполнения Работ".</a:t>
            </a:r>
          </a:p>
          <a:p>
            <a:pPr marL="0" indent="179388">
              <a:buNone/>
            </a:pPr>
            <a:r>
              <a:rPr lang="ru-RU" sz="1800" dirty="0"/>
              <a:t>Кроме того, в пункте 13.8 проекта государственного контракта Конкурсной документации установлено:</a:t>
            </a:r>
          </a:p>
          <a:p>
            <a:pPr marL="0" indent="179388">
              <a:buNone/>
            </a:pPr>
            <a:r>
              <a:rPr lang="ru-RU" sz="1800" dirty="0"/>
              <a:t>"13.8 Настоящий Контракт составлен в 2 (двух) экземплярах, имеющих одинаковую юридическую силу, и включает в себя перечисленные ниже приложения, которые являются неотъемлемой частью настоящего Контракта:</a:t>
            </a:r>
          </a:p>
          <a:p>
            <a:pPr marL="0" indent="179388">
              <a:buNone/>
            </a:pPr>
            <a:r>
              <a:rPr lang="ru-RU" sz="1800" dirty="0"/>
              <a:t>13.2.2. Приложение N 2 - Расчет цены Контракта.</a:t>
            </a:r>
          </a:p>
          <a:p>
            <a:pPr marL="0" indent="179388">
              <a:buNone/>
            </a:pPr>
            <a:r>
              <a:rPr lang="ru-RU" sz="1800" dirty="0"/>
              <a:t>13.2.3. Приложение N 3 - Календарный план выполнения Работ".</a:t>
            </a:r>
          </a:p>
          <a:p>
            <a:pPr marL="0" indent="179388">
              <a:buNone/>
            </a:pPr>
            <a:r>
              <a:rPr lang="ru-RU" sz="1800" dirty="0"/>
              <a:t>При этом, на заседании Комиссии установлено, что Приложение N 3 не размещено Заказчиком, Уполномоченным органом на Официальном сайте.</a:t>
            </a:r>
          </a:p>
          <a:p>
            <a:pPr marL="0" indent="179388">
              <a:buNone/>
            </a:pPr>
            <a:r>
              <a:rPr lang="ru-RU" sz="1800" dirty="0"/>
              <a:t>Таким образом, при заключении государственного контракта установлена необходимость составления дополнительных документов, которые отсутствуют в составе Конкурсной документации на Официальном сайте.</a:t>
            </a:r>
          </a:p>
          <a:p>
            <a:pPr marL="0" indent="179388">
              <a:buNone/>
            </a:pPr>
            <a:r>
              <a:rPr lang="ru-RU" sz="1800" dirty="0"/>
              <a:t>В соответствии с ч. 1 ст. 54 Закона о контрактной системе по результатам конкурса контракт заключается на условиях, указанных в заявке на участие в конкурсе, поданной участником конкурса, с которым заключается контракт, и в конкурсной документации.</a:t>
            </a:r>
          </a:p>
          <a:p>
            <a:pPr marL="0" indent="179388">
              <a:buNone/>
            </a:pPr>
            <a:r>
              <a:rPr lang="ru-RU" sz="1600" i="1" dirty="0"/>
              <a:t>Решение ФАС России от 30.11.2015 по делу N К-1642/15 </a:t>
            </a:r>
            <a:endParaRPr lang="ru-RU" sz="1700" dirty="0"/>
          </a:p>
        </p:txBody>
      </p:sp>
    </p:spTree>
    <p:extLst>
      <p:ext uri="{BB962C8B-B14F-4D97-AF65-F5344CB8AC3E}">
        <p14:creationId xmlns:p14="http://schemas.microsoft.com/office/powerpoint/2010/main" val="400677318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97384"/>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86412"/>
          </a:xfrm>
        </p:spPr>
        <p:txBody>
          <a:bodyPr>
            <a:normAutofit fontScale="85000" lnSpcReduction="20000"/>
          </a:bodyPr>
          <a:lstStyle/>
          <a:p>
            <a:r>
              <a:rPr lang="ru-RU" sz="2400" dirty="0"/>
              <a:t>2. Противоречивые требования (расширительные показатели).</a:t>
            </a:r>
          </a:p>
          <a:p>
            <a:pPr marL="273050" indent="0">
              <a:buNone/>
            </a:pPr>
            <a:r>
              <a:rPr lang="ru-RU" sz="2400" dirty="0"/>
              <a:t> Заказчиком в Приложении N 1 к Техническому заданию документации об Аукционе установлены требования к щебню для строительных работ о </a:t>
            </a:r>
            <a:r>
              <a:rPr lang="ru-RU" sz="2400" b="1" dirty="0"/>
              <a:t>соответствии показателей щебня с фракцией 20 - 40 мм положениям </a:t>
            </a:r>
            <a:r>
              <a:rPr lang="ru-RU" sz="2400" b="1" dirty="0" err="1"/>
              <a:t>ГОСТа</a:t>
            </a:r>
            <a:r>
              <a:rPr lang="ru-RU" sz="2400" b="1" dirty="0"/>
              <a:t> 8267-93.</a:t>
            </a:r>
          </a:p>
          <a:p>
            <a:pPr marL="273050" indent="0">
              <a:buNone/>
            </a:pPr>
            <a:r>
              <a:rPr lang="ru-RU" sz="2400" dirty="0"/>
              <a:t>Вместе с тем, в </a:t>
            </a:r>
            <a:r>
              <a:rPr lang="ru-RU" sz="2400" b="1" dirty="0" err="1"/>
              <a:t>ГОСТе</a:t>
            </a:r>
            <a:r>
              <a:rPr lang="ru-RU" sz="2400" b="1" dirty="0"/>
              <a:t> 8267-93 щебень фракции 20 - 40 мм отсутствует.</a:t>
            </a:r>
          </a:p>
          <a:p>
            <a:pPr marL="273050" indent="0">
              <a:buNone/>
            </a:pPr>
            <a:r>
              <a:rPr lang="ru-RU" sz="2400" dirty="0"/>
              <a:t>Учитывая вышеизложенное, Комиссия приходит к выводу, что Заказчиком в документации об Аукционе установлены требования к щебню противоречащие ГОСТ.</a:t>
            </a:r>
          </a:p>
          <a:p>
            <a:pPr marL="273050" indent="0">
              <a:buNone/>
            </a:pPr>
            <a:r>
              <a:rPr lang="ru-RU" sz="2400" dirty="0"/>
              <a:t>Таким образом, установление противоречивых требований к показателям камеры и установление требований к щебню противоречащие ГОСТ, не соответствует пункту 1 части 1 статьи 33 Закона о контрактной системе и нарушает пункт 1 части 1 статьи 64 Закона о контрактной системе.</a:t>
            </a:r>
          </a:p>
          <a:p>
            <a:pPr marL="273050" indent="0">
              <a:buNone/>
            </a:pPr>
            <a:r>
              <a:rPr lang="ru-RU" sz="2400" dirty="0"/>
              <a:t>	</a:t>
            </a:r>
          </a:p>
          <a:p>
            <a:pPr marL="273050" indent="0">
              <a:buNone/>
            </a:pPr>
            <a:r>
              <a:rPr lang="ru-RU" i="1" dirty="0"/>
              <a:t>Решение ФАС России по делу № ВП – 36/15 от 28.08.2015 г.</a:t>
            </a:r>
            <a:r>
              <a:rPr lang="ru-RU" sz="1800" dirty="0"/>
              <a:t>	</a:t>
            </a:r>
          </a:p>
          <a:p>
            <a:pPr>
              <a:buNone/>
            </a:pPr>
            <a:r>
              <a:rPr lang="ru-RU" sz="1400" dirty="0"/>
              <a:t>	</a:t>
            </a:r>
          </a:p>
        </p:txBody>
      </p:sp>
    </p:spTree>
    <p:extLst>
      <p:ext uri="{BB962C8B-B14F-4D97-AF65-F5344CB8AC3E}">
        <p14:creationId xmlns:p14="http://schemas.microsoft.com/office/powerpoint/2010/main" val="107844473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97384"/>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86412"/>
          </a:xfrm>
        </p:spPr>
        <p:txBody>
          <a:bodyPr>
            <a:noAutofit/>
          </a:bodyPr>
          <a:lstStyle/>
          <a:p>
            <a:r>
              <a:rPr lang="ru-RU" sz="2400" dirty="0"/>
              <a:t>2. Противоречивые требования (расширительные показатели).</a:t>
            </a:r>
          </a:p>
          <a:p>
            <a:pPr>
              <a:buNone/>
            </a:pPr>
            <a:r>
              <a:rPr lang="ru-RU" sz="2400" dirty="0"/>
              <a:t>	Комиссия приходит к выводу, что Заказчиком в документации об Аукционе установлены противоречивые требования к листам гипсокартонным ГКЛ 12,5 мм.</a:t>
            </a:r>
          </a:p>
          <a:p>
            <a:pPr>
              <a:buNone/>
            </a:pPr>
            <a:r>
              <a:rPr lang="ru-RU" sz="2400" dirty="0"/>
              <a:t>	Таким образом, вышеизложенные действия Заказчика нарушают пункт 1 части 1 статьи 64 Закона о контрактной системе.</a:t>
            </a:r>
          </a:p>
          <a:p>
            <a:pPr>
              <a:buNone/>
            </a:pPr>
            <a:r>
              <a:rPr lang="ru-RU" sz="2400" dirty="0"/>
              <a:t>	</a:t>
            </a:r>
          </a:p>
          <a:p>
            <a:pPr>
              <a:buNone/>
            </a:pPr>
            <a:r>
              <a:rPr lang="ru-RU" i="1" dirty="0"/>
              <a:t>	Решение ФАС России по делу № ВП – 36/15 от 28.08.2015 г.</a:t>
            </a:r>
          </a:p>
          <a:p>
            <a:pPr>
              <a:buNone/>
            </a:pPr>
            <a:endParaRPr lang="ru-RU" i="1" dirty="0"/>
          </a:p>
          <a:p>
            <a:pPr>
              <a:buNone/>
            </a:pPr>
            <a:endParaRPr lang="ru-RU" i="1" dirty="0"/>
          </a:p>
          <a:p>
            <a:pPr>
              <a:buNone/>
            </a:pPr>
            <a:r>
              <a:rPr lang="ru-RU" i="1" dirty="0"/>
              <a:t>	</a:t>
            </a:r>
            <a:endParaRPr lang="ru-RU" sz="1800" dirty="0"/>
          </a:p>
          <a:p>
            <a:pPr>
              <a:buNone/>
            </a:pPr>
            <a:r>
              <a:rPr lang="ru-RU" sz="1800" dirty="0"/>
              <a:t>	</a:t>
            </a:r>
          </a:p>
          <a:p>
            <a:pPr>
              <a:buNone/>
            </a:pPr>
            <a:r>
              <a:rPr lang="ru-RU" sz="1400" dirty="0"/>
              <a:t>	</a:t>
            </a:r>
          </a:p>
        </p:txBody>
      </p:sp>
    </p:spTree>
    <p:extLst>
      <p:ext uri="{BB962C8B-B14F-4D97-AF65-F5344CB8AC3E}">
        <p14:creationId xmlns:p14="http://schemas.microsoft.com/office/powerpoint/2010/main" val="74860722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81886"/>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401080" cy="4143404"/>
          </a:xfrm>
        </p:spPr>
        <p:txBody>
          <a:bodyPr>
            <a:noAutofit/>
          </a:bodyPr>
          <a:lstStyle/>
          <a:p>
            <a:r>
              <a:rPr lang="ru-RU" sz="2400" dirty="0"/>
              <a:t>3. Нестандартные показатели (значения) ГОСТ</a:t>
            </a:r>
          </a:p>
          <a:p>
            <a:pPr algn="r"/>
            <a:endParaRPr lang="ru-RU" sz="1400" dirty="0"/>
          </a:p>
          <a:p>
            <a:pPr algn="r">
              <a:buNone/>
            </a:pPr>
            <a:r>
              <a:rPr lang="ru-RU" sz="1400" dirty="0"/>
              <a:t>Таблица 1. ГОСТ 3262-75</a:t>
            </a:r>
          </a:p>
          <a:p>
            <a:pPr algn="r"/>
            <a:endParaRPr lang="ru-RU" sz="1400" dirty="0"/>
          </a:p>
          <a:p>
            <a:pPr algn="r"/>
            <a:endParaRPr lang="ru-RU" sz="1400" dirty="0"/>
          </a:p>
          <a:p>
            <a:pPr algn="r"/>
            <a:endParaRPr lang="ru-RU" sz="1400" dirty="0"/>
          </a:p>
          <a:p>
            <a:pPr algn="r"/>
            <a:endParaRPr lang="ru-RU" sz="1400" dirty="0"/>
          </a:p>
          <a:p>
            <a:pPr algn="r"/>
            <a:endParaRPr lang="ru-RU" sz="1400" dirty="0"/>
          </a:p>
          <a:p>
            <a:pPr algn="r"/>
            <a:endParaRPr lang="ru-RU" sz="1400" dirty="0"/>
          </a:p>
          <a:p>
            <a:pPr algn="r"/>
            <a:endParaRPr lang="ru-RU" sz="1400" dirty="0"/>
          </a:p>
          <a:p>
            <a:pPr algn="r"/>
            <a:endParaRPr lang="ru-RU" sz="1400" dirty="0"/>
          </a:p>
          <a:p>
            <a:r>
              <a:rPr lang="ru-RU" sz="1800" dirty="0"/>
              <a:t>Требования Заказчика:</a:t>
            </a:r>
          </a:p>
          <a:p>
            <a:pPr algn="just"/>
            <a:r>
              <a:rPr lang="ru-RU" sz="1800" dirty="0"/>
              <a:t>труба с наружным диаметром «</a:t>
            </a:r>
            <a:r>
              <a:rPr lang="ru-RU" sz="1800" b="1" dirty="0"/>
              <a:t>менее 35 мм</a:t>
            </a:r>
            <a:r>
              <a:rPr lang="ru-RU" sz="1800" dirty="0"/>
              <a:t>». Т.е., Заказчик устанавливая такие требования  применяет значения показателей не установленных ГОСТом.</a:t>
            </a:r>
          </a:p>
          <a:p>
            <a:pPr algn="just">
              <a:buNone/>
            </a:pPr>
            <a:endParaRPr lang="ru-RU" sz="1800" i="1" dirty="0"/>
          </a:p>
          <a:p>
            <a:pPr algn="just">
              <a:buNone/>
            </a:pPr>
            <a:r>
              <a:rPr lang="ru-RU" sz="1800" i="1" dirty="0"/>
              <a:t>Решение УФАС по Санкт-Петербургу  по делу № 44-1525/14</a:t>
            </a:r>
            <a:endParaRPr lang="ru-RU" sz="1400" i="1" dirty="0"/>
          </a:p>
          <a:p>
            <a:pPr>
              <a:buNone/>
            </a:pPr>
            <a:r>
              <a:rPr lang="ru-RU" sz="2400" dirty="0"/>
              <a:t>	</a:t>
            </a:r>
          </a:p>
          <a:p>
            <a:pPr>
              <a:buNone/>
            </a:pPr>
            <a:r>
              <a:rPr lang="ru-RU" sz="2400" dirty="0"/>
              <a:t>	  </a:t>
            </a:r>
            <a:endParaRPr lang="ru-RU" sz="1800" dirty="0"/>
          </a:p>
          <a:p>
            <a:pPr>
              <a:buNone/>
            </a:pPr>
            <a:r>
              <a:rPr lang="ru-RU" sz="1400" dirty="0"/>
              <a:t>	</a:t>
            </a:r>
          </a:p>
        </p:txBody>
      </p:sp>
      <p:graphicFrame>
        <p:nvGraphicFramePr>
          <p:cNvPr id="6" name="Таблица 5"/>
          <p:cNvGraphicFramePr>
            <a:graphicFrameLocks noGrp="1"/>
          </p:cNvGraphicFramePr>
          <p:nvPr>
            <p:extLst/>
          </p:nvPr>
        </p:nvGraphicFramePr>
        <p:xfrm>
          <a:off x="857224" y="2384033"/>
          <a:ext cx="7858179" cy="1962912"/>
        </p:xfrm>
        <a:graphic>
          <a:graphicData uri="http://schemas.openxmlformats.org/drawingml/2006/table">
            <a:tbl>
              <a:tblPr>
                <a:tableStyleId>{5940675A-B579-460E-94D1-54222C63F5DA}</a:tableStyleId>
              </a:tblPr>
              <a:tblGrid>
                <a:gridCol w="1480481">
                  <a:extLst>
                    <a:ext uri="{9D8B030D-6E8A-4147-A177-3AD203B41FA5}">
                      <a16:colId xmlns:a16="http://schemas.microsoft.com/office/drawing/2014/main" val="20000"/>
                    </a:ext>
                  </a:extLst>
                </a:gridCol>
                <a:gridCol w="1713082">
                  <a:extLst>
                    <a:ext uri="{9D8B030D-6E8A-4147-A177-3AD203B41FA5}">
                      <a16:colId xmlns:a16="http://schemas.microsoft.com/office/drawing/2014/main" val="20001"/>
                    </a:ext>
                  </a:extLst>
                </a:gridCol>
                <a:gridCol w="1235593">
                  <a:extLst>
                    <a:ext uri="{9D8B030D-6E8A-4147-A177-3AD203B41FA5}">
                      <a16:colId xmlns:a16="http://schemas.microsoft.com/office/drawing/2014/main" val="20002"/>
                    </a:ext>
                  </a:extLst>
                </a:gridCol>
                <a:gridCol w="1500198">
                  <a:extLst>
                    <a:ext uri="{9D8B030D-6E8A-4147-A177-3AD203B41FA5}">
                      <a16:colId xmlns:a16="http://schemas.microsoft.com/office/drawing/2014/main" val="20003"/>
                    </a:ext>
                  </a:extLst>
                </a:gridCol>
                <a:gridCol w="1928825">
                  <a:extLst>
                    <a:ext uri="{9D8B030D-6E8A-4147-A177-3AD203B41FA5}">
                      <a16:colId xmlns:a16="http://schemas.microsoft.com/office/drawing/2014/main" val="20004"/>
                    </a:ext>
                  </a:extLst>
                </a:gridCol>
              </a:tblGrid>
              <a:tr h="120191">
                <a:tc rowSpan="2">
                  <a:txBody>
                    <a:bodyPr/>
                    <a:lstStyle/>
                    <a:p>
                      <a:pPr>
                        <a:lnSpc>
                          <a:spcPct val="115000"/>
                        </a:lnSpc>
                        <a:spcAft>
                          <a:spcPts val="0"/>
                        </a:spcAft>
                      </a:pPr>
                      <a:r>
                        <a:rPr lang="ru-RU" sz="1600" dirty="0"/>
                        <a:t>Условный проход</a:t>
                      </a:r>
                      <a:endParaRPr lang="ru-RU" sz="1600" dirty="0">
                        <a:latin typeface="Calibri"/>
                        <a:ea typeface="Calibri"/>
                        <a:cs typeface="Times New Roman"/>
                      </a:endParaRPr>
                    </a:p>
                  </a:txBody>
                  <a:tcPr marL="17780" marR="17780" marT="0" marB="0" anchor="ctr"/>
                </a:tc>
                <a:tc rowSpan="2">
                  <a:txBody>
                    <a:bodyPr/>
                    <a:lstStyle/>
                    <a:p>
                      <a:pPr>
                        <a:lnSpc>
                          <a:spcPct val="115000"/>
                        </a:lnSpc>
                        <a:spcAft>
                          <a:spcPts val="0"/>
                        </a:spcAft>
                      </a:pPr>
                      <a:r>
                        <a:rPr lang="ru-RU" sz="1600" dirty="0"/>
                        <a:t>Наружный диаметр</a:t>
                      </a:r>
                      <a:endParaRPr lang="ru-RU" sz="1600" dirty="0">
                        <a:latin typeface="Calibri"/>
                        <a:ea typeface="Calibri"/>
                        <a:cs typeface="Times New Roman"/>
                      </a:endParaRPr>
                    </a:p>
                  </a:txBody>
                  <a:tcPr marL="17780" marR="17780" marT="0" marB="0" anchor="ctr"/>
                </a:tc>
                <a:tc gridSpan="3">
                  <a:txBody>
                    <a:bodyPr/>
                    <a:lstStyle/>
                    <a:p>
                      <a:pPr algn="ctr">
                        <a:lnSpc>
                          <a:spcPct val="115000"/>
                        </a:lnSpc>
                        <a:spcAft>
                          <a:spcPts val="0"/>
                        </a:spcAft>
                      </a:pPr>
                      <a:r>
                        <a:rPr lang="ru-RU" sz="1600" dirty="0"/>
                        <a:t>Толщина стенки труб</a:t>
                      </a:r>
                      <a:endParaRPr lang="ru-RU" sz="1600" dirty="0">
                        <a:latin typeface="Calibri"/>
                        <a:ea typeface="Calibri"/>
                        <a:cs typeface="Times New Roman"/>
                      </a:endParaRPr>
                    </a:p>
                  </a:txBody>
                  <a:tcPr marL="17780" marR="17780" marT="0" marB="0" anchor="ct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0"/>
                  </a:ext>
                </a:extLst>
              </a:tr>
              <a:tr h="248478">
                <a:tc vMerge="1">
                  <a:txBody>
                    <a:bodyPr/>
                    <a:lstStyle/>
                    <a:p>
                      <a:endParaRPr lang="ru-RU"/>
                    </a:p>
                  </a:txBody>
                  <a:tcPr/>
                </a:tc>
                <a:tc vMerge="1">
                  <a:txBody>
                    <a:bodyPr/>
                    <a:lstStyle/>
                    <a:p>
                      <a:endParaRPr lang="ru-RU"/>
                    </a:p>
                  </a:txBody>
                  <a:tcPr/>
                </a:tc>
                <a:tc>
                  <a:txBody>
                    <a:bodyPr/>
                    <a:lstStyle/>
                    <a:p>
                      <a:pPr algn="ctr">
                        <a:lnSpc>
                          <a:spcPct val="115000"/>
                        </a:lnSpc>
                        <a:spcAft>
                          <a:spcPts val="0"/>
                        </a:spcAft>
                      </a:pPr>
                      <a:r>
                        <a:rPr lang="ru-RU" sz="1600" dirty="0"/>
                        <a:t>легких</a:t>
                      </a:r>
                      <a:endParaRPr lang="ru-RU" sz="1600" dirty="0">
                        <a:latin typeface="Calibri"/>
                        <a:ea typeface="Calibri"/>
                        <a:cs typeface="Times New Roman"/>
                      </a:endParaRPr>
                    </a:p>
                  </a:txBody>
                  <a:tcPr marL="17780" marR="17780" marT="0" marB="0" anchor="ctr"/>
                </a:tc>
                <a:tc>
                  <a:txBody>
                    <a:bodyPr/>
                    <a:lstStyle/>
                    <a:p>
                      <a:pPr algn="ctr">
                        <a:lnSpc>
                          <a:spcPct val="115000"/>
                        </a:lnSpc>
                        <a:spcAft>
                          <a:spcPts val="0"/>
                        </a:spcAft>
                      </a:pPr>
                      <a:r>
                        <a:rPr lang="ru-RU" sz="1600" dirty="0"/>
                        <a:t>обыкновенных</a:t>
                      </a:r>
                      <a:endParaRPr lang="ru-RU" sz="1600" dirty="0">
                        <a:latin typeface="Calibri"/>
                        <a:ea typeface="Calibri"/>
                        <a:cs typeface="Times New Roman"/>
                      </a:endParaRPr>
                    </a:p>
                  </a:txBody>
                  <a:tcPr marL="17780" marR="17780" marT="0" marB="0" anchor="ctr"/>
                </a:tc>
                <a:tc>
                  <a:txBody>
                    <a:bodyPr/>
                    <a:lstStyle/>
                    <a:p>
                      <a:pPr algn="ctr">
                        <a:lnSpc>
                          <a:spcPct val="115000"/>
                        </a:lnSpc>
                        <a:spcAft>
                          <a:spcPts val="0"/>
                        </a:spcAft>
                      </a:pPr>
                      <a:r>
                        <a:rPr lang="ru-RU" sz="1600" dirty="0"/>
                        <a:t>усиленных</a:t>
                      </a:r>
                      <a:endParaRPr lang="ru-RU" sz="1600" dirty="0">
                        <a:latin typeface="Calibri"/>
                        <a:ea typeface="Calibri"/>
                        <a:cs typeface="Times New Roman"/>
                      </a:endParaRPr>
                    </a:p>
                  </a:txBody>
                  <a:tcPr marL="17780" marR="17780" marT="0" marB="0" anchor="ctr"/>
                </a:tc>
                <a:extLst>
                  <a:ext uri="{0D108BD9-81ED-4DB2-BD59-A6C34878D82A}">
                    <a16:rowId xmlns:a16="http://schemas.microsoft.com/office/drawing/2014/main" val="10001"/>
                  </a:ext>
                </a:extLst>
              </a:tr>
              <a:tr h="248478">
                <a:tc>
                  <a:txBody>
                    <a:bodyPr/>
                    <a:lstStyle/>
                    <a:p>
                      <a:pPr indent="450215" algn="ctr">
                        <a:lnSpc>
                          <a:spcPct val="115000"/>
                        </a:lnSpc>
                        <a:spcAft>
                          <a:spcPts val="0"/>
                        </a:spcAft>
                      </a:pPr>
                      <a:r>
                        <a:rPr lang="ru-RU" sz="1600"/>
                        <a:t>20</a:t>
                      </a:r>
                      <a:endParaRPr lang="ru-RU" sz="1600">
                        <a:latin typeface="Calibri"/>
                        <a:ea typeface="Calibri"/>
                        <a:cs typeface="Times New Roman"/>
                      </a:endParaRPr>
                    </a:p>
                  </a:txBody>
                  <a:tcPr marL="17780" marR="17780" marT="0" marB="0"/>
                </a:tc>
                <a:tc>
                  <a:txBody>
                    <a:bodyPr/>
                    <a:lstStyle/>
                    <a:p>
                      <a:pPr indent="450215" algn="ctr">
                        <a:lnSpc>
                          <a:spcPct val="115000"/>
                        </a:lnSpc>
                        <a:spcAft>
                          <a:spcPts val="0"/>
                        </a:spcAft>
                      </a:pPr>
                      <a:r>
                        <a:rPr lang="ru-RU" sz="1600" b="1" dirty="0"/>
                        <a:t>26,8</a:t>
                      </a:r>
                      <a:endParaRPr lang="ru-RU" sz="1600" b="1" dirty="0">
                        <a:latin typeface="Calibri"/>
                        <a:ea typeface="Calibri"/>
                        <a:cs typeface="Times New Roman"/>
                      </a:endParaRPr>
                    </a:p>
                  </a:txBody>
                  <a:tcPr marL="17780" marR="17780" marT="0" marB="0"/>
                </a:tc>
                <a:tc>
                  <a:txBody>
                    <a:bodyPr/>
                    <a:lstStyle/>
                    <a:p>
                      <a:pPr indent="450215" algn="ctr">
                        <a:lnSpc>
                          <a:spcPct val="115000"/>
                        </a:lnSpc>
                        <a:spcAft>
                          <a:spcPts val="0"/>
                        </a:spcAft>
                      </a:pPr>
                      <a:r>
                        <a:rPr lang="ru-RU" sz="1600"/>
                        <a:t>2,5</a:t>
                      </a:r>
                      <a:endParaRPr lang="ru-RU" sz="1600">
                        <a:latin typeface="Calibri"/>
                        <a:ea typeface="Calibri"/>
                        <a:cs typeface="Times New Roman"/>
                      </a:endParaRPr>
                    </a:p>
                  </a:txBody>
                  <a:tcPr marL="17780" marR="17780" marT="0" marB="0"/>
                </a:tc>
                <a:tc>
                  <a:txBody>
                    <a:bodyPr/>
                    <a:lstStyle/>
                    <a:p>
                      <a:pPr indent="450215" algn="ctr">
                        <a:lnSpc>
                          <a:spcPct val="115000"/>
                        </a:lnSpc>
                        <a:spcAft>
                          <a:spcPts val="0"/>
                        </a:spcAft>
                      </a:pPr>
                      <a:r>
                        <a:rPr lang="ru-RU" sz="1600" dirty="0"/>
                        <a:t>2,8</a:t>
                      </a:r>
                      <a:endParaRPr lang="ru-RU" sz="1600" dirty="0">
                        <a:latin typeface="Calibri"/>
                        <a:ea typeface="Calibri"/>
                        <a:cs typeface="Times New Roman"/>
                      </a:endParaRPr>
                    </a:p>
                  </a:txBody>
                  <a:tcPr marL="17780" marR="17780" marT="0" marB="0"/>
                </a:tc>
                <a:tc>
                  <a:txBody>
                    <a:bodyPr/>
                    <a:lstStyle/>
                    <a:p>
                      <a:pPr indent="450215" algn="ctr">
                        <a:lnSpc>
                          <a:spcPct val="115000"/>
                        </a:lnSpc>
                        <a:spcAft>
                          <a:spcPts val="0"/>
                        </a:spcAft>
                      </a:pPr>
                      <a:r>
                        <a:rPr lang="ru-RU" sz="1600" dirty="0"/>
                        <a:t>3,2</a:t>
                      </a:r>
                      <a:endParaRPr lang="ru-RU" sz="1600" dirty="0">
                        <a:latin typeface="Calibri"/>
                        <a:ea typeface="Calibri"/>
                        <a:cs typeface="Times New Roman"/>
                      </a:endParaRPr>
                    </a:p>
                  </a:txBody>
                  <a:tcPr marL="17780" marR="17780" marT="0" marB="0"/>
                </a:tc>
                <a:extLst>
                  <a:ext uri="{0D108BD9-81ED-4DB2-BD59-A6C34878D82A}">
                    <a16:rowId xmlns:a16="http://schemas.microsoft.com/office/drawing/2014/main" val="10002"/>
                  </a:ext>
                </a:extLst>
              </a:tr>
              <a:tr h="248478">
                <a:tc>
                  <a:txBody>
                    <a:bodyPr/>
                    <a:lstStyle/>
                    <a:p>
                      <a:pPr indent="450215" algn="ctr">
                        <a:lnSpc>
                          <a:spcPct val="115000"/>
                        </a:lnSpc>
                        <a:spcAft>
                          <a:spcPts val="0"/>
                        </a:spcAft>
                      </a:pPr>
                      <a:r>
                        <a:rPr lang="ru-RU" sz="1600"/>
                        <a:t>25</a:t>
                      </a:r>
                      <a:endParaRPr lang="ru-RU" sz="1600">
                        <a:latin typeface="Calibri"/>
                        <a:ea typeface="Calibri"/>
                        <a:cs typeface="Times New Roman"/>
                      </a:endParaRPr>
                    </a:p>
                  </a:txBody>
                  <a:tcPr marL="17780" marR="17780" marT="0" marB="0"/>
                </a:tc>
                <a:tc>
                  <a:txBody>
                    <a:bodyPr/>
                    <a:lstStyle/>
                    <a:p>
                      <a:pPr indent="450215" algn="ctr">
                        <a:lnSpc>
                          <a:spcPct val="115000"/>
                        </a:lnSpc>
                        <a:spcAft>
                          <a:spcPts val="0"/>
                        </a:spcAft>
                      </a:pPr>
                      <a:r>
                        <a:rPr lang="ru-RU" sz="1600" b="1" dirty="0"/>
                        <a:t>33,5</a:t>
                      </a:r>
                      <a:endParaRPr lang="ru-RU" sz="1600" b="1" dirty="0">
                        <a:latin typeface="Calibri"/>
                        <a:ea typeface="Calibri"/>
                        <a:cs typeface="Times New Roman"/>
                      </a:endParaRPr>
                    </a:p>
                  </a:txBody>
                  <a:tcPr marL="17780" marR="17780" marT="0" marB="0"/>
                </a:tc>
                <a:tc>
                  <a:txBody>
                    <a:bodyPr/>
                    <a:lstStyle/>
                    <a:p>
                      <a:pPr indent="450215" algn="ctr">
                        <a:lnSpc>
                          <a:spcPct val="115000"/>
                        </a:lnSpc>
                        <a:spcAft>
                          <a:spcPts val="0"/>
                        </a:spcAft>
                      </a:pPr>
                      <a:r>
                        <a:rPr lang="ru-RU" sz="1600"/>
                        <a:t>2,8</a:t>
                      </a:r>
                      <a:endParaRPr lang="ru-RU" sz="1600">
                        <a:latin typeface="Calibri"/>
                        <a:ea typeface="Calibri"/>
                        <a:cs typeface="Times New Roman"/>
                      </a:endParaRPr>
                    </a:p>
                  </a:txBody>
                  <a:tcPr marL="17780" marR="17780" marT="0" marB="0"/>
                </a:tc>
                <a:tc>
                  <a:txBody>
                    <a:bodyPr/>
                    <a:lstStyle/>
                    <a:p>
                      <a:pPr indent="450215" algn="ctr">
                        <a:lnSpc>
                          <a:spcPct val="115000"/>
                        </a:lnSpc>
                        <a:spcAft>
                          <a:spcPts val="0"/>
                        </a:spcAft>
                      </a:pPr>
                      <a:r>
                        <a:rPr lang="ru-RU" sz="1600" dirty="0"/>
                        <a:t>3,2</a:t>
                      </a:r>
                      <a:endParaRPr lang="ru-RU" sz="1600" dirty="0">
                        <a:latin typeface="Calibri"/>
                        <a:ea typeface="Calibri"/>
                        <a:cs typeface="Times New Roman"/>
                      </a:endParaRPr>
                    </a:p>
                  </a:txBody>
                  <a:tcPr marL="17780" marR="17780" marT="0" marB="0"/>
                </a:tc>
                <a:tc>
                  <a:txBody>
                    <a:bodyPr/>
                    <a:lstStyle/>
                    <a:p>
                      <a:pPr indent="450215" algn="ctr">
                        <a:lnSpc>
                          <a:spcPct val="115000"/>
                        </a:lnSpc>
                        <a:spcAft>
                          <a:spcPts val="0"/>
                        </a:spcAft>
                      </a:pPr>
                      <a:r>
                        <a:rPr lang="ru-RU" sz="1600" dirty="0"/>
                        <a:t>4,0</a:t>
                      </a:r>
                      <a:endParaRPr lang="ru-RU" sz="1600" dirty="0">
                        <a:latin typeface="Calibri"/>
                        <a:ea typeface="Calibri"/>
                        <a:cs typeface="Times New Roman"/>
                      </a:endParaRPr>
                    </a:p>
                  </a:txBody>
                  <a:tcPr marL="17780" marR="17780" marT="0" marB="0"/>
                </a:tc>
                <a:extLst>
                  <a:ext uri="{0D108BD9-81ED-4DB2-BD59-A6C34878D82A}">
                    <a16:rowId xmlns:a16="http://schemas.microsoft.com/office/drawing/2014/main" val="10003"/>
                  </a:ext>
                </a:extLst>
              </a:tr>
              <a:tr h="248478">
                <a:tc>
                  <a:txBody>
                    <a:bodyPr/>
                    <a:lstStyle/>
                    <a:p>
                      <a:pPr indent="450215" algn="ctr">
                        <a:lnSpc>
                          <a:spcPct val="115000"/>
                        </a:lnSpc>
                        <a:spcAft>
                          <a:spcPts val="0"/>
                        </a:spcAft>
                      </a:pPr>
                      <a:r>
                        <a:rPr lang="ru-RU" sz="1600"/>
                        <a:t>32</a:t>
                      </a:r>
                      <a:endParaRPr lang="ru-RU" sz="1600">
                        <a:latin typeface="Calibri"/>
                        <a:ea typeface="Calibri"/>
                        <a:cs typeface="Times New Roman"/>
                      </a:endParaRPr>
                    </a:p>
                  </a:txBody>
                  <a:tcPr marL="17780" marR="17780" marT="0" marB="0"/>
                </a:tc>
                <a:tc>
                  <a:txBody>
                    <a:bodyPr/>
                    <a:lstStyle/>
                    <a:p>
                      <a:pPr indent="450215" algn="ctr">
                        <a:lnSpc>
                          <a:spcPct val="115000"/>
                        </a:lnSpc>
                        <a:spcAft>
                          <a:spcPts val="0"/>
                        </a:spcAft>
                      </a:pPr>
                      <a:r>
                        <a:rPr lang="ru-RU" sz="1600" b="1" dirty="0"/>
                        <a:t>42,3</a:t>
                      </a:r>
                      <a:endParaRPr lang="ru-RU" sz="1600" b="1" dirty="0">
                        <a:latin typeface="Calibri"/>
                        <a:ea typeface="Calibri"/>
                        <a:cs typeface="Times New Roman"/>
                      </a:endParaRPr>
                    </a:p>
                  </a:txBody>
                  <a:tcPr marL="17780" marR="17780" marT="0" marB="0"/>
                </a:tc>
                <a:tc>
                  <a:txBody>
                    <a:bodyPr/>
                    <a:lstStyle/>
                    <a:p>
                      <a:pPr indent="450215" algn="ctr">
                        <a:lnSpc>
                          <a:spcPct val="115000"/>
                        </a:lnSpc>
                        <a:spcAft>
                          <a:spcPts val="0"/>
                        </a:spcAft>
                      </a:pPr>
                      <a:r>
                        <a:rPr lang="ru-RU" sz="1600"/>
                        <a:t>2,8</a:t>
                      </a:r>
                      <a:endParaRPr lang="ru-RU" sz="1600">
                        <a:latin typeface="Calibri"/>
                        <a:ea typeface="Calibri"/>
                        <a:cs typeface="Times New Roman"/>
                      </a:endParaRPr>
                    </a:p>
                  </a:txBody>
                  <a:tcPr marL="17780" marR="17780" marT="0" marB="0"/>
                </a:tc>
                <a:tc>
                  <a:txBody>
                    <a:bodyPr/>
                    <a:lstStyle/>
                    <a:p>
                      <a:pPr indent="450215" algn="ctr">
                        <a:lnSpc>
                          <a:spcPct val="115000"/>
                        </a:lnSpc>
                        <a:spcAft>
                          <a:spcPts val="0"/>
                        </a:spcAft>
                      </a:pPr>
                      <a:r>
                        <a:rPr lang="ru-RU" sz="1600"/>
                        <a:t>3,2</a:t>
                      </a:r>
                      <a:endParaRPr lang="ru-RU" sz="1600">
                        <a:latin typeface="Calibri"/>
                        <a:ea typeface="Calibri"/>
                        <a:cs typeface="Times New Roman"/>
                      </a:endParaRPr>
                    </a:p>
                  </a:txBody>
                  <a:tcPr marL="17780" marR="17780" marT="0" marB="0"/>
                </a:tc>
                <a:tc>
                  <a:txBody>
                    <a:bodyPr/>
                    <a:lstStyle/>
                    <a:p>
                      <a:pPr indent="450215" algn="ctr">
                        <a:lnSpc>
                          <a:spcPct val="115000"/>
                        </a:lnSpc>
                        <a:spcAft>
                          <a:spcPts val="0"/>
                        </a:spcAft>
                      </a:pPr>
                      <a:r>
                        <a:rPr lang="ru-RU" sz="1600" dirty="0"/>
                        <a:t>4,0</a:t>
                      </a:r>
                      <a:endParaRPr lang="ru-RU" sz="1600" dirty="0">
                        <a:latin typeface="Calibri"/>
                        <a:ea typeface="Calibri"/>
                        <a:cs typeface="Times New Roman"/>
                      </a:endParaRPr>
                    </a:p>
                  </a:txBody>
                  <a:tcPr marL="17780" marR="17780" marT="0" marB="0"/>
                </a:tc>
                <a:extLst>
                  <a:ext uri="{0D108BD9-81ED-4DB2-BD59-A6C34878D82A}">
                    <a16:rowId xmlns:a16="http://schemas.microsoft.com/office/drawing/2014/main" val="10004"/>
                  </a:ext>
                </a:extLst>
              </a:tr>
              <a:tr h="248478">
                <a:tc>
                  <a:txBody>
                    <a:bodyPr/>
                    <a:lstStyle/>
                    <a:p>
                      <a:pPr indent="450215" algn="ctr">
                        <a:lnSpc>
                          <a:spcPct val="115000"/>
                        </a:lnSpc>
                        <a:spcAft>
                          <a:spcPts val="0"/>
                        </a:spcAft>
                      </a:pPr>
                      <a:r>
                        <a:rPr lang="ru-RU" sz="1600"/>
                        <a:t>40</a:t>
                      </a:r>
                      <a:endParaRPr lang="ru-RU" sz="1600">
                        <a:latin typeface="Calibri"/>
                        <a:ea typeface="Calibri"/>
                        <a:cs typeface="Times New Roman"/>
                      </a:endParaRPr>
                    </a:p>
                  </a:txBody>
                  <a:tcPr marL="17780" marR="17780" marT="0" marB="0"/>
                </a:tc>
                <a:tc>
                  <a:txBody>
                    <a:bodyPr/>
                    <a:lstStyle/>
                    <a:p>
                      <a:pPr indent="450215" algn="ctr">
                        <a:lnSpc>
                          <a:spcPct val="115000"/>
                        </a:lnSpc>
                        <a:spcAft>
                          <a:spcPts val="0"/>
                        </a:spcAft>
                      </a:pPr>
                      <a:r>
                        <a:rPr lang="ru-RU" sz="1600" b="1" dirty="0"/>
                        <a:t>48,0</a:t>
                      </a:r>
                      <a:endParaRPr lang="ru-RU" sz="1600" b="1" dirty="0">
                        <a:latin typeface="Calibri"/>
                        <a:ea typeface="Calibri"/>
                        <a:cs typeface="Times New Roman"/>
                      </a:endParaRPr>
                    </a:p>
                  </a:txBody>
                  <a:tcPr marL="17780" marR="17780" marT="0" marB="0"/>
                </a:tc>
                <a:tc>
                  <a:txBody>
                    <a:bodyPr/>
                    <a:lstStyle/>
                    <a:p>
                      <a:pPr indent="450215" algn="ctr">
                        <a:lnSpc>
                          <a:spcPct val="115000"/>
                        </a:lnSpc>
                        <a:spcAft>
                          <a:spcPts val="0"/>
                        </a:spcAft>
                      </a:pPr>
                      <a:r>
                        <a:rPr lang="ru-RU" sz="1600"/>
                        <a:t>3,0</a:t>
                      </a:r>
                      <a:endParaRPr lang="ru-RU" sz="1600">
                        <a:latin typeface="Calibri"/>
                        <a:ea typeface="Calibri"/>
                        <a:cs typeface="Times New Roman"/>
                      </a:endParaRPr>
                    </a:p>
                  </a:txBody>
                  <a:tcPr marL="17780" marR="17780" marT="0" marB="0"/>
                </a:tc>
                <a:tc>
                  <a:txBody>
                    <a:bodyPr/>
                    <a:lstStyle/>
                    <a:p>
                      <a:pPr indent="450215" algn="ctr">
                        <a:lnSpc>
                          <a:spcPct val="115000"/>
                        </a:lnSpc>
                        <a:spcAft>
                          <a:spcPts val="0"/>
                        </a:spcAft>
                      </a:pPr>
                      <a:r>
                        <a:rPr lang="ru-RU" sz="1600"/>
                        <a:t>3,5</a:t>
                      </a:r>
                      <a:endParaRPr lang="ru-RU" sz="1600">
                        <a:latin typeface="Calibri"/>
                        <a:ea typeface="Calibri"/>
                        <a:cs typeface="Times New Roman"/>
                      </a:endParaRPr>
                    </a:p>
                  </a:txBody>
                  <a:tcPr marL="17780" marR="17780" marT="0" marB="0"/>
                </a:tc>
                <a:tc>
                  <a:txBody>
                    <a:bodyPr/>
                    <a:lstStyle/>
                    <a:p>
                      <a:pPr indent="450215" algn="ctr">
                        <a:lnSpc>
                          <a:spcPct val="115000"/>
                        </a:lnSpc>
                        <a:spcAft>
                          <a:spcPts val="0"/>
                        </a:spcAft>
                      </a:pPr>
                      <a:r>
                        <a:rPr lang="ru-RU" sz="1600" dirty="0"/>
                        <a:t>4,0</a:t>
                      </a:r>
                      <a:endParaRPr lang="ru-RU" sz="1600" dirty="0">
                        <a:latin typeface="Calibri"/>
                        <a:ea typeface="Calibri"/>
                        <a:cs typeface="Times New Roman"/>
                      </a:endParaRPr>
                    </a:p>
                  </a:txBody>
                  <a:tcPr marL="17780" marR="17780" marT="0" marB="0"/>
                </a:tc>
                <a:extLst>
                  <a:ext uri="{0D108BD9-81ED-4DB2-BD59-A6C34878D82A}">
                    <a16:rowId xmlns:a16="http://schemas.microsoft.com/office/drawing/2014/main" val="10005"/>
                  </a:ext>
                </a:extLst>
              </a:tr>
              <a:tr h="248478">
                <a:tc>
                  <a:txBody>
                    <a:bodyPr/>
                    <a:lstStyle/>
                    <a:p>
                      <a:pPr indent="450215" algn="ctr">
                        <a:lnSpc>
                          <a:spcPct val="115000"/>
                        </a:lnSpc>
                        <a:spcAft>
                          <a:spcPts val="0"/>
                        </a:spcAft>
                      </a:pPr>
                      <a:r>
                        <a:rPr lang="ru-RU" sz="1600"/>
                        <a:t>50</a:t>
                      </a:r>
                      <a:endParaRPr lang="ru-RU" sz="1600">
                        <a:latin typeface="Calibri"/>
                        <a:ea typeface="Calibri"/>
                        <a:cs typeface="Times New Roman"/>
                      </a:endParaRPr>
                    </a:p>
                  </a:txBody>
                  <a:tcPr marL="17780" marR="17780" marT="0" marB="0"/>
                </a:tc>
                <a:tc>
                  <a:txBody>
                    <a:bodyPr/>
                    <a:lstStyle/>
                    <a:p>
                      <a:pPr indent="450215" algn="ctr">
                        <a:lnSpc>
                          <a:spcPct val="115000"/>
                        </a:lnSpc>
                        <a:spcAft>
                          <a:spcPts val="0"/>
                        </a:spcAft>
                      </a:pPr>
                      <a:r>
                        <a:rPr lang="ru-RU" sz="1600" b="1" dirty="0"/>
                        <a:t>60,0</a:t>
                      </a:r>
                      <a:endParaRPr lang="ru-RU" sz="1600" b="1" dirty="0">
                        <a:latin typeface="Calibri"/>
                        <a:ea typeface="Calibri"/>
                        <a:cs typeface="Times New Roman"/>
                      </a:endParaRPr>
                    </a:p>
                  </a:txBody>
                  <a:tcPr marL="17780" marR="17780" marT="0" marB="0"/>
                </a:tc>
                <a:tc>
                  <a:txBody>
                    <a:bodyPr/>
                    <a:lstStyle/>
                    <a:p>
                      <a:pPr indent="450215" algn="ctr">
                        <a:lnSpc>
                          <a:spcPct val="115000"/>
                        </a:lnSpc>
                        <a:spcAft>
                          <a:spcPts val="0"/>
                        </a:spcAft>
                      </a:pPr>
                      <a:r>
                        <a:rPr lang="ru-RU" sz="1600"/>
                        <a:t>3,0</a:t>
                      </a:r>
                      <a:endParaRPr lang="ru-RU" sz="1600">
                        <a:latin typeface="Calibri"/>
                        <a:ea typeface="Calibri"/>
                        <a:cs typeface="Times New Roman"/>
                      </a:endParaRPr>
                    </a:p>
                  </a:txBody>
                  <a:tcPr marL="17780" marR="17780" marT="0" marB="0"/>
                </a:tc>
                <a:tc>
                  <a:txBody>
                    <a:bodyPr/>
                    <a:lstStyle/>
                    <a:p>
                      <a:pPr indent="450215" algn="ctr">
                        <a:lnSpc>
                          <a:spcPct val="115000"/>
                        </a:lnSpc>
                        <a:spcAft>
                          <a:spcPts val="0"/>
                        </a:spcAft>
                      </a:pPr>
                      <a:r>
                        <a:rPr lang="ru-RU" sz="1600"/>
                        <a:t>3,5</a:t>
                      </a:r>
                      <a:endParaRPr lang="ru-RU" sz="1600">
                        <a:latin typeface="Calibri"/>
                        <a:ea typeface="Calibri"/>
                        <a:cs typeface="Times New Roman"/>
                      </a:endParaRPr>
                    </a:p>
                  </a:txBody>
                  <a:tcPr marL="17780" marR="17780" marT="0" marB="0"/>
                </a:tc>
                <a:tc>
                  <a:txBody>
                    <a:bodyPr/>
                    <a:lstStyle/>
                    <a:p>
                      <a:pPr indent="450215" algn="ctr">
                        <a:lnSpc>
                          <a:spcPct val="115000"/>
                        </a:lnSpc>
                        <a:spcAft>
                          <a:spcPts val="0"/>
                        </a:spcAft>
                      </a:pPr>
                      <a:r>
                        <a:rPr lang="ru-RU" sz="1600" dirty="0"/>
                        <a:t>4,5</a:t>
                      </a:r>
                      <a:endParaRPr lang="ru-RU" sz="1600" dirty="0">
                        <a:latin typeface="Calibri"/>
                        <a:ea typeface="Calibri"/>
                        <a:cs typeface="Times New Roman"/>
                      </a:endParaRPr>
                    </a:p>
                  </a:txBody>
                  <a:tcPr marL="17780" marR="17780" marT="0" marB="0"/>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20102589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97384"/>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401080" cy="4143404"/>
          </a:xfrm>
        </p:spPr>
        <p:txBody>
          <a:bodyPr>
            <a:noAutofit/>
          </a:bodyPr>
          <a:lstStyle/>
          <a:p>
            <a:r>
              <a:rPr lang="ru-RU" sz="1800" dirty="0"/>
              <a:t>3. Нестандартные показатели (значения) ГОСТ</a:t>
            </a:r>
          </a:p>
          <a:p>
            <a:pPr algn="r"/>
            <a:endParaRPr lang="ru-RU" sz="1800" dirty="0"/>
          </a:p>
          <a:p>
            <a:r>
              <a:rPr lang="ru-RU" sz="2200" dirty="0"/>
              <a:t>Требования Заказчика:</a:t>
            </a:r>
          </a:p>
          <a:p>
            <a:pPr algn="just">
              <a:buNone/>
            </a:pPr>
            <a:r>
              <a:rPr lang="ru-RU" sz="2200" dirty="0"/>
              <a:t>	Заказчиком установлены следующие требования к значениям показателей: «Масса – </a:t>
            </a:r>
            <a:r>
              <a:rPr lang="ru-RU" sz="2200" b="1" dirty="0"/>
              <a:t>менее 15,20412 кг</a:t>
            </a:r>
            <a:r>
              <a:rPr lang="ru-RU" sz="2200" dirty="0"/>
              <a:t>», т.е. с точностью до десятитысячных, хотя соответствующим государственным стандартом данное значение </a:t>
            </a:r>
            <a:r>
              <a:rPr lang="ru-RU" sz="2200" b="1" dirty="0"/>
              <a:t>указано до сотых долей.</a:t>
            </a:r>
            <a:r>
              <a:rPr lang="ru-RU" sz="1800" dirty="0"/>
              <a:t>	</a:t>
            </a:r>
          </a:p>
          <a:p>
            <a:pPr>
              <a:buNone/>
            </a:pPr>
            <a:r>
              <a:rPr lang="ru-RU" sz="2400" dirty="0"/>
              <a:t>	</a:t>
            </a:r>
            <a:endParaRPr lang="ru-RU" sz="1800" dirty="0"/>
          </a:p>
          <a:p>
            <a:pPr>
              <a:buNone/>
            </a:pPr>
            <a:r>
              <a:rPr lang="ru-RU" sz="1400" dirty="0"/>
              <a:t>	</a:t>
            </a:r>
          </a:p>
        </p:txBody>
      </p:sp>
    </p:spTree>
    <p:extLst>
      <p:ext uri="{BB962C8B-B14F-4D97-AF65-F5344CB8AC3E}">
        <p14:creationId xmlns:p14="http://schemas.microsoft.com/office/powerpoint/2010/main" val="387488414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97384"/>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17238"/>
          </a:xfrm>
        </p:spPr>
        <p:txBody>
          <a:bodyPr>
            <a:normAutofit lnSpcReduction="10000"/>
          </a:bodyPr>
          <a:lstStyle/>
          <a:p>
            <a:pPr>
              <a:buNone/>
            </a:pPr>
            <a:r>
              <a:rPr lang="ru-RU" dirty="0"/>
              <a:t>4. Одновременное описание всех предусмотренных </a:t>
            </a:r>
            <a:r>
              <a:rPr lang="ru-RU" dirty="0" err="1"/>
              <a:t>ГОСТом</a:t>
            </a:r>
            <a:r>
              <a:rPr lang="ru-RU" dirty="0"/>
              <a:t> сортов, видов, категорий и т.п.</a:t>
            </a:r>
          </a:p>
          <a:p>
            <a:pPr>
              <a:buNone/>
            </a:pPr>
            <a:endParaRPr lang="ru-RU" dirty="0"/>
          </a:p>
          <a:p>
            <a:pPr>
              <a:buNone/>
            </a:pPr>
            <a:r>
              <a:rPr lang="ru-RU" dirty="0"/>
              <a:t>	ГОСТ 572 -60</a:t>
            </a:r>
          </a:p>
          <a:p>
            <a:pPr>
              <a:buNone/>
            </a:pPr>
            <a:r>
              <a:rPr lang="ru-RU" dirty="0"/>
              <a:t>	В зависимости от качества крупу пшено шлифованное подразделяют на следующие сорта: высший, первый, второй, третий.</a:t>
            </a:r>
          </a:p>
          <a:p>
            <a:pPr>
              <a:buNone/>
            </a:pPr>
            <a:endParaRPr lang="ru-RU" dirty="0"/>
          </a:p>
          <a:p>
            <a:pPr>
              <a:buNone/>
            </a:pPr>
            <a:r>
              <a:rPr lang="ru-RU" dirty="0"/>
              <a:t>	Требования Заказчика: расписаны требования ко всем трем сортам.</a:t>
            </a:r>
          </a:p>
        </p:txBody>
      </p:sp>
    </p:spTree>
    <p:extLst>
      <p:ext uri="{BB962C8B-B14F-4D97-AF65-F5344CB8AC3E}">
        <p14:creationId xmlns:p14="http://schemas.microsoft.com/office/powerpoint/2010/main" val="307000776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97384"/>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17238"/>
          </a:xfrm>
        </p:spPr>
        <p:txBody>
          <a:bodyPr>
            <a:normAutofit/>
          </a:bodyPr>
          <a:lstStyle/>
          <a:p>
            <a:pPr>
              <a:buNone/>
            </a:pPr>
            <a:r>
              <a:rPr lang="ru-RU" sz="1520" dirty="0"/>
              <a:t>5. Требование о соответствии товара </a:t>
            </a:r>
            <a:r>
              <a:rPr lang="ru-RU" sz="1520" dirty="0" err="1"/>
              <a:t>ГОСТам</a:t>
            </a:r>
            <a:endParaRPr lang="ru-RU" sz="1520" dirty="0"/>
          </a:p>
          <a:p>
            <a:pPr>
              <a:buNone/>
            </a:pPr>
            <a:r>
              <a:rPr lang="ru-RU" sz="1520" dirty="0"/>
              <a:t>Требования Заказчика:</a:t>
            </a:r>
          </a:p>
          <a:p>
            <a:r>
              <a:rPr lang="ru-RU" sz="1520" dirty="0"/>
              <a:t>В Техническом задании документации об Аукционе установлено: применяемые материалы должны соответствовать требованиям следующих нормативных актов: </a:t>
            </a:r>
          </a:p>
          <a:p>
            <a:r>
              <a:rPr lang="ru-RU" sz="1520" dirty="0"/>
              <a:t>ГОСТ 14870-77; ГОСТ 23955-80; ГОСТ 9980.2-86; ГОСТ 4220-75; ГОСТ 14870-77; ГОСТ 24629-81; ГОСТ 28498-90; ГОСТ 25336-82; ГОСТ 9980.3-86; ГОСТ 9980.4-86; ГОСТ 19433-88; ГОСТ 14192-77; ГОСТ 9980.5-86; ТУ 6-05-1413-76; ГОСТ 6825-91 (МЭК 81-84); ГОСТ 8799;  ГОСТ 16809; ГОСТ 356-80; ГОСТ 6589-74; ГОСТ 14192-77; ГОСТ 1928-79; ГОСТ 12.1.004-85; ГОСТ 12816-80; ГОСТ 10214-78; ГОСТ 2706.1-74; ГОСТ 1235-67; ГОСТ 14254 (МЭК529); ГОСТ 12820-80; ГОСТ 14192; ГОСТ 9980.5-86; ГОСТ 23955-80; ГОСТ 617-72; ГОСТ 4028-63; ГОСТ 19433; ГОСТ 356-80; ГОСТ 2706.13-74; ГОСТ 14870-77; ГОСТ 24670-81; ГОСТ 16272-79; ГОСТ 25129-82; ГОСТ 14192-77; ГОСТ 9980.5-86; ГОСТ 17308-88; ГОСТ 10396-84; ГОСТ 1928-79; ГОСТ 9.403-80; ГОСТ 15150-69; ГОСТ 3476; ГОСТ 23469.3-79; ГОСТ 12815-80; ГОСТ 1050; ГОСТ 9980.3-86; ГОСТ 3134-78; ГОСТ 16338-85; ГОСТ 22483-77; ГОСТ 2706.7-74; ГОСТ 22483; ГОСТ Р 51104-97; ГОСТ 3900-85; ГОСТ 6357; ГОСТ50827-95 (МЭК  670-89); ГОСТ 9980.4-86; ГОСТ 10446-80; ГОСТ 9410-78; ГОСТ 9980.4-86; ГОСТ 25129-82; ГОСТ 18599-83; ГОСТ 17537-72; ТУ 075 06004-122-99; ГОСТ 21345-2005; ГОСТ 7372-79; ГОСТ 23732-79; ГОСТ 9410-78; ГОСТ 9131—75; ГОСТ 23891-80; ГОСТ 1050-88; ГОСТ 10679; ГОСТ 19433-88; ГОСТ 12820-80; ГОСТ 53769-2010; ГОСТ 2706.3-74; ГОСТ 1510; ГОСТ 12.3.005-75; ТУ 3742-00145630744-2003; ГОСТ 19433-88; ГОСТ 26460; ГОСТ 19433-88; ГОСТ 14959-79; ГОСТ 22986; ГОСТ 9410-78; ГОСТ 14918-80; ГОСТ 380-94 и т.д.</a:t>
            </a:r>
          </a:p>
        </p:txBody>
      </p:sp>
    </p:spTree>
    <p:extLst>
      <p:ext uri="{BB962C8B-B14F-4D97-AF65-F5344CB8AC3E}">
        <p14:creationId xmlns:p14="http://schemas.microsoft.com/office/powerpoint/2010/main" val="277931406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97384"/>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17238"/>
          </a:xfrm>
        </p:spPr>
        <p:txBody>
          <a:bodyPr>
            <a:noAutofit/>
          </a:bodyPr>
          <a:lstStyle/>
          <a:p>
            <a:pPr>
              <a:buNone/>
            </a:pPr>
            <a:r>
              <a:rPr lang="ru-RU" sz="2000" dirty="0"/>
              <a:t>5. Требование о соответствии товара </a:t>
            </a:r>
            <a:r>
              <a:rPr lang="ru-RU" sz="2000" dirty="0" err="1"/>
              <a:t>ГОСТам</a:t>
            </a:r>
            <a:endParaRPr lang="ru-RU" sz="2000" dirty="0"/>
          </a:p>
          <a:p>
            <a:pPr>
              <a:buNone/>
            </a:pPr>
            <a:endParaRPr lang="ru-RU" sz="2000" dirty="0"/>
          </a:p>
          <a:p>
            <a:pPr>
              <a:buNone/>
            </a:pPr>
            <a:r>
              <a:rPr lang="ru-RU" sz="2000" dirty="0"/>
              <a:t>	Учитывая изложенное, Комиссия приходит к выводу, что инструкция, содержащаяся в документации об Аукционе, </a:t>
            </a:r>
            <a:r>
              <a:rPr lang="ru-RU" sz="2000" b="1" u="sng" dirty="0"/>
              <a:t>не позволяет сопоставить какими именно требованиями </a:t>
            </a:r>
            <a:r>
              <a:rPr lang="ru-RU" sz="2000" dirty="0"/>
              <a:t>технических регламентов, стандартов и иных документов, предусмотренных законодательством Российской Федерации о техническом регулировании, участникам закупки следует руководствоваться при указании в своих заявках соответствующих значений показателей товара. </a:t>
            </a:r>
          </a:p>
          <a:p>
            <a:pPr>
              <a:buNone/>
            </a:pPr>
            <a:endParaRPr lang="ru-RU" sz="2000" dirty="0"/>
          </a:p>
          <a:p>
            <a:pPr>
              <a:buNone/>
            </a:pPr>
            <a:r>
              <a:rPr lang="ru-RU" sz="2000" i="1" dirty="0"/>
              <a:t>	Решение ФАС России по делу К–1072/15 от 03.09.2015 года.</a:t>
            </a:r>
          </a:p>
          <a:p>
            <a:pPr>
              <a:buNone/>
            </a:pPr>
            <a:endParaRPr lang="ru-RU" sz="2000" dirty="0"/>
          </a:p>
        </p:txBody>
      </p:sp>
    </p:spTree>
    <p:extLst>
      <p:ext uri="{BB962C8B-B14F-4D97-AF65-F5344CB8AC3E}">
        <p14:creationId xmlns:p14="http://schemas.microsoft.com/office/powerpoint/2010/main" val="413573448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81886"/>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177871"/>
            <a:ext cx="8229600" cy="5396665"/>
          </a:xfrm>
        </p:spPr>
        <p:txBody>
          <a:bodyPr>
            <a:normAutofit fontScale="55000" lnSpcReduction="20000"/>
          </a:bodyPr>
          <a:lstStyle/>
          <a:p>
            <a:pPr>
              <a:buNone/>
            </a:pPr>
            <a:endParaRPr lang="ru-RU" sz="2200" dirty="0"/>
          </a:p>
          <a:p>
            <a:pPr>
              <a:buNone/>
            </a:pPr>
            <a:r>
              <a:rPr lang="ru-RU" sz="2200" dirty="0"/>
              <a:t>	6. Корреляция (взаимная связь, соотношение) всех показателей предусмотренных Заказчиком</a:t>
            </a:r>
          </a:p>
          <a:p>
            <a:pPr>
              <a:buNone/>
            </a:pPr>
            <a:r>
              <a:rPr lang="ru-RU" sz="2200" dirty="0"/>
              <a:t>	Требования Заказчика:</a:t>
            </a:r>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a:p>
            <a:pPr>
              <a:buNone/>
            </a:pPr>
            <a:r>
              <a:rPr lang="ru-RU" sz="2200" dirty="0"/>
              <a:t>	</a:t>
            </a:r>
          </a:p>
          <a:p>
            <a:pPr>
              <a:buNone/>
            </a:pPr>
            <a:r>
              <a:rPr lang="ru-RU" sz="2200" dirty="0"/>
              <a:t>	Т.е., если использовать предельные значения, то получиться следующие:</a:t>
            </a:r>
          </a:p>
          <a:p>
            <a:pPr>
              <a:buNone/>
            </a:pPr>
            <a:r>
              <a:rPr lang="ru-RU" sz="2200" dirty="0"/>
              <a:t>	Общая высота стола 750 мм – толщина столешницы 33 мм = высота ножки </a:t>
            </a:r>
            <a:r>
              <a:rPr lang="ru-RU" sz="2200" b="1" i="1" dirty="0"/>
              <a:t>717 мм, что не равно значению в 720 мм</a:t>
            </a:r>
            <a:r>
              <a:rPr lang="ru-RU" sz="2200" dirty="0"/>
              <a:t>.</a:t>
            </a:r>
            <a:r>
              <a:rPr lang="ru-RU" dirty="0"/>
              <a:t>	</a:t>
            </a:r>
          </a:p>
          <a:p>
            <a:pPr>
              <a:buNone/>
            </a:pPr>
            <a:r>
              <a:rPr lang="ru-RU" dirty="0"/>
              <a:t>	</a:t>
            </a:r>
            <a:r>
              <a:rPr lang="ru-RU" i="1" dirty="0"/>
              <a:t>Решение</a:t>
            </a:r>
            <a:r>
              <a:rPr lang="ru-RU" sz="2800" i="1" dirty="0"/>
              <a:t> УФАС по Санкт-Петербургу</a:t>
            </a:r>
            <a:r>
              <a:rPr lang="ru-RU" i="1" dirty="0"/>
              <a:t> </a:t>
            </a:r>
            <a:r>
              <a:rPr lang="ru-RU" sz="2800" i="1" dirty="0"/>
              <a:t>44-2724/15</a:t>
            </a:r>
            <a:endParaRPr lang="ru-RU" i="1" dirty="0"/>
          </a:p>
        </p:txBody>
      </p:sp>
      <p:graphicFrame>
        <p:nvGraphicFramePr>
          <p:cNvPr id="6" name="Таблица 5"/>
          <p:cNvGraphicFramePr>
            <a:graphicFrameLocks noGrp="1"/>
          </p:cNvGraphicFramePr>
          <p:nvPr/>
        </p:nvGraphicFramePr>
        <p:xfrm>
          <a:off x="571472" y="2209446"/>
          <a:ext cx="8143932" cy="2712561"/>
        </p:xfrm>
        <a:graphic>
          <a:graphicData uri="http://schemas.openxmlformats.org/drawingml/2006/table">
            <a:tbl>
              <a:tblPr firstRow="1" bandRow="1">
                <a:tableStyleId>{5940675A-B579-460E-94D1-54222C63F5DA}</a:tableStyleId>
              </a:tblPr>
              <a:tblGrid>
                <a:gridCol w="1928826">
                  <a:extLst>
                    <a:ext uri="{9D8B030D-6E8A-4147-A177-3AD203B41FA5}">
                      <a16:colId xmlns:a16="http://schemas.microsoft.com/office/drawing/2014/main" val="20000"/>
                    </a:ext>
                  </a:extLst>
                </a:gridCol>
                <a:gridCol w="2894279">
                  <a:extLst>
                    <a:ext uri="{9D8B030D-6E8A-4147-A177-3AD203B41FA5}">
                      <a16:colId xmlns:a16="http://schemas.microsoft.com/office/drawing/2014/main" val="20001"/>
                    </a:ext>
                  </a:extLst>
                </a:gridCol>
                <a:gridCol w="3320827">
                  <a:extLst>
                    <a:ext uri="{9D8B030D-6E8A-4147-A177-3AD203B41FA5}">
                      <a16:colId xmlns:a16="http://schemas.microsoft.com/office/drawing/2014/main" val="20002"/>
                    </a:ext>
                  </a:extLst>
                </a:gridCol>
              </a:tblGrid>
              <a:tr h="555133">
                <a:tc>
                  <a:txBody>
                    <a:bodyPr/>
                    <a:lstStyle/>
                    <a:p>
                      <a:r>
                        <a:rPr lang="ru-RU" sz="1600" dirty="0"/>
                        <a:t>Наименование</a:t>
                      </a:r>
                      <a:r>
                        <a:rPr lang="ru-RU" sz="1600" baseline="0" dirty="0"/>
                        <a:t> товара</a:t>
                      </a:r>
                      <a:endParaRPr lang="ru-RU" sz="1600" dirty="0"/>
                    </a:p>
                  </a:txBody>
                  <a:tcPr/>
                </a:tc>
                <a:tc>
                  <a:txBody>
                    <a:bodyPr/>
                    <a:lstStyle/>
                    <a:p>
                      <a:r>
                        <a:rPr lang="ru-RU" sz="1600" dirty="0"/>
                        <a:t>Показатели</a:t>
                      </a:r>
                    </a:p>
                  </a:txBody>
                  <a:tcPr/>
                </a:tc>
                <a:tc>
                  <a:txBody>
                    <a:bodyPr/>
                    <a:lstStyle/>
                    <a:p>
                      <a:r>
                        <a:rPr lang="ru-RU" sz="1600" dirty="0"/>
                        <a:t>Значения</a:t>
                      </a:r>
                    </a:p>
                  </a:txBody>
                  <a:tcPr/>
                </a:tc>
                <a:extLst>
                  <a:ext uri="{0D108BD9-81ED-4DB2-BD59-A6C34878D82A}">
                    <a16:rowId xmlns:a16="http://schemas.microsoft.com/office/drawing/2014/main" val="10000"/>
                  </a:ext>
                </a:extLst>
              </a:tr>
              <a:tr h="1027272">
                <a:tc rowSpan="3">
                  <a:txBody>
                    <a:bodyPr/>
                    <a:lstStyle/>
                    <a:p>
                      <a:r>
                        <a:rPr lang="ru-RU" sz="1600" dirty="0"/>
                        <a:t>Стол</a:t>
                      </a:r>
                    </a:p>
                  </a:txBody>
                  <a:tcPr/>
                </a:tc>
                <a:tc>
                  <a:txBody>
                    <a:bodyPr/>
                    <a:lstStyle/>
                    <a:p>
                      <a:pPr>
                        <a:lnSpc>
                          <a:spcPct val="150000"/>
                        </a:lnSpc>
                        <a:spcBef>
                          <a:spcPts val="1200"/>
                        </a:spcBef>
                        <a:spcAft>
                          <a:spcPts val="0"/>
                        </a:spcAft>
                      </a:pPr>
                      <a:r>
                        <a:rPr lang="ru-RU" sz="1600" dirty="0"/>
                        <a:t>Габариты стола,</a:t>
                      </a:r>
                      <a:r>
                        <a:rPr lang="ru-RU" sz="1600" baseline="0" dirty="0"/>
                        <a:t> </a:t>
                      </a:r>
                      <a:r>
                        <a:rPr lang="ru-RU" sz="1600" dirty="0"/>
                        <a:t>(</a:t>
                      </a:r>
                      <a:r>
                        <a:rPr lang="ru-RU" sz="1600" dirty="0" err="1"/>
                        <a:t>ШхВ</a:t>
                      </a:r>
                      <a:r>
                        <a:rPr lang="ru-RU" sz="1600" dirty="0"/>
                        <a:t>)</a:t>
                      </a:r>
                    </a:p>
                  </a:txBody>
                  <a:tcPr marL="68580" marR="68580" marT="0" marB="0"/>
                </a:tc>
                <a:tc>
                  <a:txBody>
                    <a:bodyPr/>
                    <a:lstStyle/>
                    <a:p>
                      <a:pPr algn="just">
                        <a:lnSpc>
                          <a:spcPct val="150000"/>
                        </a:lnSpc>
                        <a:spcBef>
                          <a:spcPts val="1200"/>
                        </a:spcBef>
                        <a:spcAft>
                          <a:spcPts val="0"/>
                        </a:spcAft>
                      </a:pPr>
                      <a:r>
                        <a:rPr lang="ru-RU" sz="1600" dirty="0"/>
                        <a:t>не более 700 мм и не менее 695 мм </a:t>
                      </a:r>
                      <a:r>
                        <a:rPr lang="ru-RU" sz="1600" dirty="0" err="1"/>
                        <a:t>х</a:t>
                      </a:r>
                      <a:r>
                        <a:rPr lang="ru-RU" sz="1600" dirty="0"/>
                        <a:t> не более </a:t>
                      </a:r>
                      <a:r>
                        <a:rPr lang="ru-RU" sz="1600" b="1" dirty="0"/>
                        <a:t>750 мм </a:t>
                      </a:r>
                      <a:r>
                        <a:rPr lang="ru-RU" sz="1600" dirty="0"/>
                        <a:t>и не менее </a:t>
                      </a:r>
                      <a:r>
                        <a:rPr lang="ru-RU" sz="1600" b="1" dirty="0"/>
                        <a:t>740 мм</a:t>
                      </a:r>
                    </a:p>
                  </a:txBody>
                  <a:tcPr marL="68580" marR="68580" marT="0" marB="0"/>
                </a:tc>
                <a:extLst>
                  <a:ext uri="{0D108BD9-81ED-4DB2-BD59-A6C34878D82A}">
                    <a16:rowId xmlns:a16="http://schemas.microsoft.com/office/drawing/2014/main" val="10001"/>
                  </a:ext>
                </a:extLst>
              </a:tr>
              <a:tr h="670401">
                <a:tc vMerge="1">
                  <a:txBody>
                    <a:bodyPr/>
                    <a:lstStyle/>
                    <a:p>
                      <a:endParaRPr lang="ru-RU" dirty="0"/>
                    </a:p>
                  </a:txBody>
                  <a:tcPr/>
                </a:tc>
                <a:tc>
                  <a:txBody>
                    <a:bodyPr/>
                    <a:lstStyle/>
                    <a:p>
                      <a:pPr marL="0" algn="just" rtl="0" eaLnBrk="1" latinLnBrk="0" hangingPunct="1">
                        <a:lnSpc>
                          <a:spcPct val="150000"/>
                        </a:lnSpc>
                        <a:spcBef>
                          <a:spcPts val="1200"/>
                        </a:spcBef>
                        <a:spcAft>
                          <a:spcPts val="0"/>
                        </a:spcAft>
                      </a:pPr>
                      <a:r>
                        <a:rPr kumimoji="0" lang="ru-RU" sz="1600" kern="1200" dirty="0">
                          <a:solidFill>
                            <a:schemeClr val="tx1"/>
                          </a:solidFill>
                          <a:latin typeface="+mn-lt"/>
                          <a:ea typeface="+mn-ea"/>
                          <a:cs typeface="+mn-cs"/>
                        </a:rPr>
                        <a:t>Толщина столешницы стола</a:t>
                      </a:r>
                    </a:p>
                  </a:txBody>
                  <a:tcPr marL="68580" marR="68580" marT="0" marB="0"/>
                </a:tc>
                <a:tc>
                  <a:txBody>
                    <a:bodyPr/>
                    <a:lstStyle/>
                    <a:p>
                      <a:pPr marL="0" algn="just" rtl="0" eaLnBrk="1" latinLnBrk="0" hangingPunct="1">
                        <a:lnSpc>
                          <a:spcPct val="150000"/>
                        </a:lnSpc>
                        <a:spcBef>
                          <a:spcPts val="1200"/>
                        </a:spcBef>
                        <a:spcAft>
                          <a:spcPts val="0"/>
                        </a:spcAft>
                      </a:pPr>
                      <a:r>
                        <a:rPr kumimoji="0" lang="ru-RU" sz="1600" kern="1200" dirty="0">
                          <a:solidFill>
                            <a:schemeClr val="tx1"/>
                          </a:solidFill>
                          <a:latin typeface="+mn-lt"/>
                          <a:ea typeface="+mn-ea"/>
                          <a:cs typeface="+mn-cs"/>
                        </a:rPr>
                        <a:t>должна быть не более </a:t>
                      </a:r>
                      <a:r>
                        <a:rPr kumimoji="0" lang="ru-RU" sz="1600" b="1" kern="1200" dirty="0">
                          <a:solidFill>
                            <a:schemeClr val="tx1"/>
                          </a:solidFill>
                          <a:latin typeface="+mn-lt"/>
                          <a:ea typeface="+mn-ea"/>
                          <a:cs typeface="+mn-cs"/>
                        </a:rPr>
                        <a:t>33 мм</a:t>
                      </a:r>
                    </a:p>
                  </a:txBody>
                  <a:tcPr marL="68580" marR="68580" marT="0" marB="0"/>
                </a:tc>
                <a:extLst>
                  <a:ext uri="{0D108BD9-81ED-4DB2-BD59-A6C34878D82A}">
                    <a16:rowId xmlns:a16="http://schemas.microsoft.com/office/drawing/2014/main" val="10002"/>
                  </a:ext>
                </a:extLst>
              </a:tr>
              <a:tr h="324070">
                <a:tc vMerge="1">
                  <a:txBody>
                    <a:bodyPr/>
                    <a:lstStyle/>
                    <a:p>
                      <a:endParaRPr lang="ru-RU" dirty="0"/>
                    </a:p>
                  </a:txBody>
                  <a:tcPr/>
                </a:tc>
                <a:tc>
                  <a:txBody>
                    <a:bodyPr/>
                    <a:lstStyle/>
                    <a:p>
                      <a:pPr marL="0" algn="just" rtl="0" eaLnBrk="1" latinLnBrk="0" hangingPunct="1">
                        <a:lnSpc>
                          <a:spcPct val="150000"/>
                        </a:lnSpc>
                        <a:spcBef>
                          <a:spcPts val="1200"/>
                        </a:spcBef>
                        <a:spcAft>
                          <a:spcPts val="0"/>
                        </a:spcAft>
                      </a:pPr>
                      <a:r>
                        <a:rPr kumimoji="0" lang="ru-RU" sz="1600" kern="1200" dirty="0">
                          <a:solidFill>
                            <a:schemeClr val="tx1"/>
                          </a:solidFill>
                          <a:latin typeface="+mn-lt"/>
                          <a:ea typeface="+mn-ea"/>
                          <a:cs typeface="+mn-cs"/>
                        </a:rPr>
                        <a:t>Высота ножек стола</a:t>
                      </a:r>
                    </a:p>
                  </a:txBody>
                  <a:tcPr marL="68580" marR="68580" marT="0" marB="0"/>
                </a:tc>
                <a:tc>
                  <a:txBody>
                    <a:bodyPr/>
                    <a:lstStyle/>
                    <a:p>
                      <a:pPr marL="0" algn="just" rtl="0" eaLnBrk="1" latinLnBrk="0" hangingPunct="1">
                        <a:lnSpc>
                          <a:spcPct val="150000"/>
                        </a:lnSpc>
                        <a:spcBef>
                          <a:spcPts val="1200"/>
                        </a:spcBef>
                        <a:spcAft>
                          <a:spcPts val="0"/>
                        </a:spcAft>
                      </a:pPr>
                      <a:r>
                        <a:rPr kumimoji="0" lang="ru-RU" sz="1600" kern="1200" dirty="0">
                          <a:solidFill>
                            <a:schemeClr val="tx1"/>
                          </a:solidFill>
                          <a:latin typeface="+mn-lt"/>
                          <a:ea typeface="+mn-ea"/>
                          <a:cs typeface="+mn-cs"/>
                        </a:rPr>
                        <a:t>не менее</a:t>
                      </a:r>
                      <a:r>
                        <a:rPr kumimoji="0" lang="ru-RU" sz="1600" kern="1200" baseline="0" dirty="0">
                          <a:solidFill>
                            <a:schemeClr val="tx1"/>
                          </a:solidFill>
                          <a:latin typeface="+mn-lt"/>
                          <a:ea typeface="+mn-ea"/>
                          <a:cs typeface="+mn-cs"/>
                        </a:rPr>
                        <a:t> </a:t>
                      </a:r>
                      <a:r>
                        <a:rPr kumimoji="0" lang="ru-RU" sz="1600" b="1" kern="1200" baseline="0" dirty="0">
                          <a:solidFill>
                            <a:schemeClr val="tx1"/>
                          </a:solidFill>
                          <a:latin typeface="+mn-lt"/>
                          <a:ea typeface="+mn-ea"/>
                          <a:cs typeface="+mn-cs"/>
                        </a:rPr>
                        <a:t>720 мм</a:t>
                      </a:r>
                      <a:endParaRPr kumimoji="0" lang="ru-RU" sz="1600" b="1" kern="1200" dirty="0">
                        <a:solidFill>
                          <a:schemeClr val="tx1"/>
                        </a:solidFill>
                        <a:latin typeface="+mn-lt"/>
                        <a:ea typeface="+mn-ea"/>
                        <a:cs typeface="+mn-cs"/>
                      </a:endParaRPr>
                    </a:p>
                  </a:txBody>
                  <a:tcPr marL="68580" marR="68580" marT="0" marB="0"/>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5997247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66388"/>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17238"/>
          </a:xfrm>
        </p:spPr>
        <p:txBody>
          <a:bodyPr>
            <a:normAutofit/>
          </a:bodyPr>
          <a:lstStyle/>
          <a:p>
            <a:pPr>
              <a:buNone/>
            </a:pPr>
            <a:r>
              <a:rPr lang="ru-RU" sz="2200" dirty="0"/>
              <a:t>7. Ненадлежащая инструкция по заполнению первой части заявки</a:t>
            </a:r>
          </a:p>
          <a:p>
            <a:pPr>
              <a:buNone/>
            </a:pPr>
            <a:r>
              <a:rPr lang="ru-RU" sz="2200" dirty="0"/>
              <a:t>	Требования Заказчика:</a:t>
            </a:r>
          </a:p>
          <a:p>
            <a:pPr>
              <a:buNone/>
            </a:pPr>
            <a:r>
              <a:rPr lang="ru-RU" sz="2400" dirty="0"/>
              <a:t>	Примеры «интересных инструкций»:</a:t>
            </a:r>
          </a:p>
          <a:p>
            <a:pPr>
              <a:buNone/>
            </a:pPr>
            <a:r>
              <a:rPr lang="ru-RU" sz="2400" dirty="0"/>
              <a:t>	1. </a:t>
            </a:r>
            <a:r>
              <a:rPr lang="ru-RU" sz="2400" b="1" dirty="0"/>
              <a:t>толщина плиты 10; 15 или 20 мм</a:t>
            </a:r>
          </a:p>
          <a:p>
            <a:pPr marL="620713" indent="-511175">
              <a:buNone/>
            </a:pPr>
            <a:r>
              <a:rPr lang="ru-RU" sz="2400" b="1" dirty="0"/>
              <a:t>	толщина плиты 10; 20; 35 мм</a:t>
            </a:r>
          </a:p>
          <a:p>
            <a:pPr marL="357188" indent="-247650">
              <a:buNone/>
            </a:pPr>
            <a:r>
              <a:rPr lang="ru-RU" sz="2400" dirty="0"/>
              <a:t>	2. различное употребление знаков, таких как «/»; «,»; «-» и т.п. </a:t>
            </a:r>
          </a:p>
          <a:p>
            <a:pPr marL="357188" indent="-247650">
              <a:buNone/>
            </a:pPr>
            <a:r>
              <a:rPr lang="ru-RU" sz="2400" dirty="0"/>
              <a:t>	3. «включительно от», «не менее от» и т.п.</a:t>
            </a:r>
            <a:endParaRPr lang="ru-RU" sz="2200" dirty="0"/>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p:txBody>
      </p:sp>
    </p:spTree>
    <p:extLst>
      <p:ext uri="{BB962C8B-B14F-4D97-AF65-F5344CB8AC3E}">
        <p14:creationId xmlns:p14="http://schemas.microsoft.com/office/powerpoint/2010/main" val="105211983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0890"/>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17238"/>
          </a:xfrm>
        </p:spPr>
        <p:txBody>
          <a:bodyPr>
            <a:normAutofit fontScale="92500" lnSpcReduction="10000"/>
          </a:bodyPr>
          <a:lstStyle/>
          <a:p>
            <a:pPr>
              <a:buNone/>
            </a:pPr>
            <a:r>
              <a:rPr lang="ru-RU" sz="2200" dirty="0"/>
              <a:t>7. Ненадлежащая инструкция по заполнению первой части заявки</a:t>
            </a:r>
          </a:p>
          <a:p>
            <a:pPr>
              <a:buNone/>
            </a:pPr>
            <a:r>
              <a:rPr lang="ru-RU" sz="2200" dirty="0"/>
              <a:t>	Требования Заказчика:</a:t>
            </a:r>
          </a:p>
          <a:p>
            <a:pPr>
              <a:buNone/>
            </a:pPr>
            <a:r>
              <a:rPr lang="ru-RU" sz="2400" dirty="0"/>
              <a:t>	- В п. 2 ведомости основных материалов "Асфальтобетонная смесь марки II" заказчиком предъявлено требование: "Отсев дробления плотных горных пород и гравия, входящих в состав смеси, должен иметь </a:t>
            </a:r>
            <a:r>
              <a:rPr lang="ru-RU" sz="2400" i="1" u="sng" dirty="0"/>
              <a:t>наибольший размер зерен до 10 мм</a:t>
            </a:r>
            <a:r>
              <a:rPr lang="ru-RU" sz="2400" dirty="0"/>
              <a:t>".  При этом, Заказчиком не установлено правила толкования таких показателей.</a:t>
            </a:r>
          </a:p>
          <a:p>
            <a:pPr>
              <a:buNone/>
            </a:pPr>
            <a:r>
              <a:rPr lang="ru-RU" sz="2400" dirty="0"/>
              <a:t>	- Комиссия приходит к выводу, что инструкция по заполнению заявки на участие в аукционе документации об аукционе не содержит однозначных требований, позволяющих участникам закупки определить необходимость представления в составе заявки на участие в аукционе конкретных показателей и диапазонных значений по используемым товарам.</a:t>
            </a:r>
          </a:p>
          <a:p>
            <a:pPr>
              <a:buNone/>
            </a:pPr>
            <a:r>
              <a:rPr lang="ru-RU" sz="2400" dirty="0"/>
              <a:t>	</a:t>
            </a:r>
            <a:r>
              <a:rPr lang="ru-RU" sz="2400" i="1" dirty="0"/>
              <a:t>Решение ФАС России от 30.03.2015 по делу N К-253/15</a:t>
            </a:r>
            <a:endParaRPr lang="ru-RU" sz="2200" i="1" dirty="0"/>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p:txBody>
      </p:sp>
    </p:spTree>
    <p:extLst>
      <p:ext uri="{BB962C8B-B14F-4D97-AF65-F5344CB8AC3E}">
        <p14:creationId xmlns:p14="http://schemas.microsoft.com/office/powerpoint/2010/main" val="976640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ru-RU" sz="2800" dirty="0"/>
              <a:t>Группа 1 – Требования к условиям исполнения. Сроки действия контракта (договора)</a:t>
            </a:r>
          </a:p>
        </p:txBody>
      </p:sp>
      <p:sp>
        <p:nvSpPr>
          <p:cNvPr id="3" name="Содержимое 2"/>
          <p:cNvSpPr>
            <a:spLocks noGrp="1"/>
          </p:cNvSpPr>
          <p:nvPr>
            <p:ph sz="quarter" idx="1"/>
          </p:nvPr>
        </p:nvSpPr>
        <p:spPr/>
        <p:txBody>
          <a:bodyPr>
            <a:normAutofit/>
          </a:bodyPr>
          <a:lstStyle/>
          <a:p>
            <a:pPr marL="0" indent="179388">
              <a:buNone/>
            </a:pPr>
            <a:r>
              <a:rPr lang="ru-RU" sz="1800" dirty="0"/>
              <a:t>Срок действия договора — это период времени, в течение которого действуют условия договора и исполняются установленные им обязательства сторон.</a:t>
            </a:r>
          </a:p>
          <a:p>
            <a:pPr marL="0" indent="179388">
              <a:buNone/>
            </a:pPr>
            <a:endParaRPr lang="ru-RU" sz="1800" dirty="0"/>
          </a:p>
          <a:p>
            <a:r>
              <a:rPr lang="ru-RU" sz="1800" dirty="0"/>
              <a:t>Срок действия банковской гарантии должен превышать срок действия контракта не менее чем на один месяц.</a:t>
            </a:r>
          </a:p>
          <a:p>
            <a:pPr>
              <a:buNone/>
            </a:pPr>
            <a:r>
              <a:rPr lang="ru-RU" sz="1800" i="1" dirty="0"/>
              <a:t>	ч. 3 ст. 96, Федеральный закон от 05.04.2013 N 44-ФЗ "О контрактной системе в сфере закупок товаров, работ, услуг для обеспечения государственных и муниципальных нужд"</a:t>
            </a:r>
            <a:r>
              <a:rPr lang="ru-RU" sz="1700" dirty="0"/>
              <a:t>	</a:t>
            </a:r>
          </a:p>
        </p:txBody>
      </p:sp>
    </p:spTree>
    <p:extLst>
      <p:ext uri="{BB962C8B-B14F-4D97-AF65-F5344CB8AC3E}">
        <p14:creationId xmlns:p14="http://schemas.microsoft.com/office/powerpoint/2010/main" val="383946327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66388"/>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17238"/>
          </a:xfrm>
        </p:spPr>
        <p:txBody>
          <a:bodyPr>
            <a:normAutofit fontScale="92500" lnSpcReduction="20000"/>
          </a:bodyPr>
          <a:lstStyle/>
          <a:p>
            <a:pPr>
              <a:buNone/>
            </a:pPr>
            <a:r>
              <a:rPr lang="ru-RU" sz="2200" dirty="0"/>
              <a:t>7. Ненадлежащая инструкция по заполнению первой части заявки</a:t>
            </a:r>
          </a:p>
          <a:p>
            <a:pPr>
              <a:buNone/>
            </a:pPr>
            <a:r>
              <a:rPr lang="ru-RU" sz="2200" dirty="0"/>
              <a:t>	</a:t>
            </a:r>
            <a:r>
              <a:rPr lang="ru-RU" sz="2400" dirty="0"/>
              <a:t> В пунктах 20, 30, 36, 49, 53, 74 приложения N 17 к Техническому заданию Документации установлены показатели товаров: "автоматический выключатель", "лента бутиловая", "винты самонарезающие", "лента бутиловая диффузионная", "манометр" в том числе, "номинальное напряжение частотой 50 Гц 230/400 В", "продольная разрывная нагрузка &gt;= 120 Н/5 см", "поперечная разрывная нагрузка &gt;= 12 Н/5 см", "номинальный диаметр резьбы &gt;= 4 мм", "предел допускаемой основной погрешности в диапазоне шкалы от 0 до 25% &gt;= +/-0,6% диапазона показаний, в диапазоне шкалы от 25 до 75% &lt;= +/-1,5% диапазона показаний" и др.</a:t>
            </a:r>
          </a:p>
          <a:p>
            <a:pPr>
              <a:buNone/>
            </a:pPr>
            <a:r>
              <a:rPr lang="ru-RU" sz="2400" dirty="0"/>
              <a:t>	Комиссия ФАС России, изучив Документацию, установила, </a:t>
            </a:r>
            <a:r>
              <a:rPr lang="ru-RU" sz="2400" i="1" u="sng" dirty="0"/>
              <a:t>что инструкция по заполнению заявки на участие в Конкурсе не содержит правила прочтения символов "/", "&lt;=", "&gt;=".</a:t>
            </a:r>
          </a:p>
          <a:p>
            <a:pPr>
              <a:buNone/>
            </a:pPr>
            <a:r>
              <a:rPr lang="ru-RU" sz="2400" i="1" dirty="0"/>
              <a:t>	</a:t>
            </a:r>
          </a:p>
          <a:p>
            <a:pPr>
              <a:buNone/>
            </a:pPr>
            <a:r>
              <a:rPr lang="ru-RU" sz="2400" i="1" dirty="0"/>
              <a:t>	Решение ФАС России от 30.12.2015 по делу N 223ФЗ-451/15</a:t>
            </a:r>
            <a:endParaRPr lang="ru-RU" sz="2400" i="1" u="sng" dirty="0"/>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p:txBody>
      </p:sp>
    </p:spTree>
    <p:extLst>
      <p:ext uri="{BB962C8B-B14F-4D97-AF65-F5344CB8AC3E}">
        <p14:creationId xmlns:p14="http://schemas.microsoft.com/office/powerpoint/2010/main" val="74443747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66388"/>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17238"/>
          </a:xfrm>
        </p:spPr>
        <p:txBody>
          <a:bodyPr>
            <a:normAutofit fontScale="70000" lnSpcReduction="20000"/>
          </a:bodyPr>
          <a:lstStyle/>
          <a:p>
            <a:pPr>
              <a:buNone/>
            </a:pPr>
            <a:r>
              <a:rPr lang="ru-RU" sz="2600" dirty="0"/>
              <a:t>7. Ненадлежащая инструкция по заполнению первой части заявки</a:t>
            </a:r>
          </a:p>
          <a:p>
            <a:pPr>
              <a:buNone/>
            </a:pPr>
            <a:r>
              <a:rPr lang="ru-RU" sz="2200" dirty="0"/>
              <a:t>	</a:t>
            </a:r>
            <a:r>
              <a:rPr lang="ru-RU" sz="2400" dirty="0"/>
              <a:t>Заказчиком в Приложении N 1 к Техническому заданию документации об Аукционе установлены требования "Уличная IP-камера. Должен быть </a:t>
            </a:r>
            <a:r>
              <a:rPr lang="ru-RU" sz="2400" i="1" u="sng" dirty="0"/>
              <a:t>режим день/ночь с </a:t>
            </a:r>
            <a:r>
              <a:rPr lang="ru-RU" sz="2400" i="1" u="sng" dirty="0" err="1"/>
              <a:t>ИК-подсветкой</a:t>
            </a:r>
            <a:r>
              <a:rPr lang="ru-RU" sz="2400" i="1" u="sng" dirty="0"/>
              <a:t> </a:t>
            </a:r>
            <a:r>
              <a:rPr lang="ru-RU" sz="2400" dirty="0"/>
              <a:t>- Дальность чувствительности камеры в ночном режиме не более 45 м".</a:t>
            </a:r>
          </a:p>
          <a:p>
            <a:pPr>
              <a:buNone/>
            </a:pPr>
            <a:r>
              <a:rPr lang="ru-RU" sz="2400" dirty="0"/>
              <a:t>	Согласно инструкции по заполнению заявки документации об Аукционе "В случае использования знака </a:t>
            </a:r>
            <a:r>
              <a:rPr lang="ru-RU" sz="2400" i="1" u="sng" dirty="0"/>
              <a:t>"/", "\" - данные знаки означают "или"</a:t>
            </a:r>
            <a:r>
              <a:rPr lang="ru-RU" sz="2400" dirty="0"/>
              <a:t>, по данным значениям участнику необходимо сделать конкретное предложение, согласно настоящей инструкции по заполнению заявки (за исключением случаев, когда этот знак является составной частью обозначения единицы измерения или наименования, либо является математическим знаком дроби)".</a:t>
            </a:r>
          </a:p>
          <a:p>
            <a:pPr>
              <a:buNone/>
            </a:pPr>
            <a:r>
              <a:rPr lang="ru-RU" sz="2400" dirty="0"/>
              <a:t>	Вместе с тем </a:t>
            </a:r>
            <a:r>
              <a:rPr lang="ru-RU" sz="2400" u="sng" dirty="0"/>
              <a:t>представитель Заказчика</a:t>
            </a:r>
            <a:r>
              <a:rPr lang="ru-RU" sz="2400" dirty="0"/>
              <a:t> на заседании Комиссии пояснил, что </a:t>
            </a:r>
            <a:r>
              <a:rPr lang="ru-RU" sz="2400" u="sng" dirty="0"/>
              <a:t>в данном случае нет необходимости указывать конкретный показатель камеры (день или ночь), а речь идет о режимах работы камеры</a:t>
            </a:r>
            <a:r>
              <a:rPr lang="ru-RU" sz="2400" dirty="0"/>
              <a:t>.</a:t>
            </a:r>
          </a:p>
          <a:p>
            <a:pPr>
              <a:buNone/>
            </a:pPr>
            <a:r>
              <a:rPr lang="ru-RU" sz="2400" dirty="0"/>
              <a:t>	Учитывая вышеизложенное, Комиссия приходит к выводу, что Заказчиком в документации об Аукционе установлены противоречивые требования к характеристикам камеры.</a:t>
            </a:r>
          </a:p>
          <a:p>
            <a:pPr>
              <a:buNone/>
            </a:pPr>
            <a:r>
              <a:rPr lang="ru-RU" sz="2400" i="1" dirty="0"/>
              <a:t>	</a:t>
            </a:r>
          </a:p>
          <a:p>
            <a:pPr>
              <a:buNone/>
            </a:pPr>
            <a:r>
              <a:rPr lang="ru-RU" sz="2400" i="1" dirty="0"/>
              <a:t>	</a:t>
            </a:r>
            <a:r>
              <a:rPr lang="ru-RU" sz="2900" i="1" dirty="0"/>
              <a:t> Решение ФАС России от 03.12.2015 по делу N КГОЗ-481/15</a:t>
            </a:r>
            <a:endParaRPr lang="ru-RU" sz="2200" dirty="0"/>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p:txBody>
      </p:sp>
    </p:spTree>
    <p:extLst>
      <p:ext uri="{BB962C8B-B14F-4D97-AF65-F5344CB8AC3E}">
        <p14:creationId xmlns:p14="http://schemas.microsoft.com/office/powerpoint/2010/main" val="38168407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0890"/>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17238"/>
          </a:xfrm>
        </p:spPr>
        <p:txBody>
          <a:bodyPr>
            <a:normAutofit fontScale="92500" lnSpcReduction="20000"/>
          </a:bodyPr>
          <a:lstStyle/>
          <a:p>
            <a:pPr>
              <a:buNone/>
            </a:pPr>
            <a:r>
              <a:rPr lang="ru-RU" sz="2200" dirty="0"/>
              <a:t>8.  Технические ошибки при описании объекта закупки:</a:t>
            </a:r>
          </a:p>
          <a:p>
            <a:pPr>
              <a:buNone/>
            </a:pPr>
            <a:endParaRPr lang="ru-RU" sz="2200" dirty="0"/>
          </a:p>
          <a:p>
            <a:r>
              <a:rPr lang="ru-RU" sz="2400" dirty="0"/>
              <a:t>в пункте 3 описания объекта закупки Конкурсной документации допущена техническая ошибка, вместо «ГОСТ 8269.0-97» указано «ГОСТ 8269.-970».</a:t>
            </a:r>
          </a:p>
          <a:p>
            <a:endParaRPr lang="ru-RU" sz="2400" dirty="0"/>
          </a:p>
          <a:p>
            <a:r>
              <a:rPr lang="ru-RU" sz="2400" dirty="0"/>
              <a:t>указанные действия Заказчика, выразившиеся в </a:t>
            </a:r>
            <a:r>
              <a:rPr lang="ru-RU" sz="2400" dirty="0" err="1"/>
              <a:t>неустановлении</a:t>
            </a:r>
            <a:r>
              <a:rPr lang="ru-RU" sz="2400" dirty="0"/>
              <a:t> надлежащим образом в документации об аукционе требований к показателям соответствия товаров, используемых при выполнении работ, требованиям ГОСТ, не соответствуют п. 1 ч. 1 ст. 33 Закона о контрактной системе, нарушают п. 1 ч. 1 ст. 64 Закона о контрактной системе и содержат признаки состава административного правонарушения.</a:t>
            </a:r>
          </a:p>
          <a:p>
            <a:endParaRPr lang="ru-RU" sz="2400" dirty="0"/>
          </a:p>
          <a:p>
            <a:r>
              <a:rPr lang="ru-RU" sz="2200" i="1" dirty="0"/>
              <a:t>Решение ФАС России от 20 октября 2015 г. № К–1372/15</a:t>
            </a:r>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p:txBody>
      </p:sp>
    </p:spTree>
    <p:extLst>
      <p:ext uri="{BB962C8B-B14F-4D97-AF65-F5344CB8AC3E}">
        <p14:creationId xmlns:p14="http://schemas.microsoft.com/office/powerpoint/2010/main" val="204769002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0890"/>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17238"/>
          </a:xfrm>
        </p:spPr>
        <p:txBody>
          <a:bodyPr>
            <a:normAutofit fontScale="85000" lnSpcReduction="20000"/>
          </a:bodyPr>
          <a:lstStyle/>
          <a:p>
            <a:pPr>
              <a:buNone/>
            </a:pPr>
            <a:r>
              <a:rPr lang="ru-RU" sz="2200" dirty="0"/>
              <a:t>8.  Технические ошибки при описании объекта закупки:</a:t>
            </a:r>
          </a:p>
          <a:p>
            <a:pPr>
              <a:buNone/>
            </a:pPr>
            <a:r>
              <a:rPr lang="ru-RU" sz="2200" dirty="0"/>
              <a:t>	</a:t>
            </a:r>
            <a:r>
              <a:rPr lang="ru-RU" sz="2400" dirty="0"/>
              <a:t> В приложении N 2 "наименование и описание объекта закупки" документации об Аукционе установлено: "Категория размещения 1 по </a:t>
            </a:r>
            <a:r>
              <a:rPr lang="ru-RU" sz="2400" b="1" i="1" u="sng" dirty="0"/>
              <a:t>ГОСТ 15150</a:t>
            </a:r>
            <a:r>
              <a:rPr lang="ru-RU" sz="2400" dirty="0"/>
              <a:t>".</a:t>
            </a:r>
          </a:p>
          <a:p>
            <a:pPr>
              <a:buNone/>
            </a:pPr>
            <a:r>
              <a:rPr lang="ru-RU" sz="2400" dirty="0"/>
              <a:t>	На заседании Комиссии установлено, что номер ГОСТ 15150 указан не корректно, вместе с тем, действующим ГОСТ является </a:t>
            </a:r>
            <a:r>
              <a:rPr lang="ru-RU" sz="2400" b="1" i="1" u="sng" dirty="0"/>
              <a:t>ГОСТ 15150-69 </a:t>
            </a:r>
            <a:r>
              <a:rPr lang="ru-RU" sz="2400" dirty="0"/>
              <a:t>"Машины, приборы и другие технические изделия. Исполнения для различных климатических районов. Категории, условия эксплуатации, хранения и транспортирования в части воздействия климатических факторов внешней среды".</a:t>
            </a:r>
          </a:p>
          <a:p>
            <a:pPr>
              <a:buNone/>
            </a:pPr>
            <a:r>
              <a:rPr lang="ru-RU" sz="2400" dirty="0"/>
              <a:t>	Указанные действия Заказчика не соответствуют пункту 1 части 1 статьи 33 Закона о контрактной системе и нарушают пункт 1 части 1 статьи 64 Закона о контрактной системе, и содержат признаки состава административного правонарушения, предусмотренного частью 4.2 статьи 7.30 Кодекса Российской Федерации об административных правонарушениях.</a:t>
            </a:r>
          </a:p>
          <a:p>
            <a:pPr>
              <a:buNone/>
            </a:pPr>
            <a:r>
              <a:rPr lang="ru-RU" sz="2400" i="1" dirty="0"/>
              <a:t>	</a:t>
            </a:r>
            <a:br>
              <a:rPr lang="ru-RU" sz="2400" i="1" dirty="0"/>
            </a:br>
            <a:r>
              <a:rPr lang="ru-RU" sz="2400" i="1" dirty="0"/>
              <a:t>Решение ФАС России от 25.01.2016 по делу N К-83/16</a:t>
            </a:r>
            <a:endParaRPr lang="ru-RU" sz="2200" dirty="0"/>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p:txBody>
      </p:sp>
    </p:spTree>
    <p:extLst>
      <p:ext uri="{BB962C8B-B14F-4D97-AF65-F5344CB8AC3E}">
        <p14:creationId xmlns:p14="http://schemas.microsoft.com/office/powerpoint/2010/main" val="279473568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0890"/>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17238"/>
          </a:xfrm>
        </p:spPr>
        <p:txBody>
          <a:bodyPr>
            <a:normAutofit fontScale="92500"/>
          </a:bodyPr>
          <a:lstStyle/>
          <a:p>
            <a:pPr>
              <a:buNone/>
            </a:pPr>
            <a:r>
              <a:rPr lang="ru-RU" sz="2200" dirty="0"/>
              <a:t>9.  Противоречивые требования при описании объекта закупки:</a:t>
            </a:r>
          </a:p>
          <a:p>
            <a:pPr>
              <a:buNone/>
            </a:pPr>
            <a:r>
              <a:rPr lang="ru-RU" sz="2200" dirty="0"/>
              <a:t>	</a:t>
            </a:r>
            <a:r>
              <a:rPr lang="ru-RU" sz="2000" dirty="0"/>
              <a:t>В пункте 3 "Молотки </a:t>
            </a:r>
            <a:r>
              <a:rPr lang="ru-RU" sz="2000" dirty="0" err="1"/>
              <a:t>искробезопасные</a:t>
            </a:r>
            <a:r>
              <a:rPr lang="ru-RU" sz="2000" dirty="0"/>
              <a:t>" приложения N 2 "наименование и описание объекта закупки" документации об Аукционе установлено: "Молотки </a:t>
            </a:r>
            <a:r>
              <a:rPr lang="ru-RU" sz="2000" dirty="0" err="1"/>
              <a:t>искробезопасные</a:t>
            </a:r>
            <a:r>
              <a:rPr lang="ru-RU" sz="2000" dirty="0"/>
              <a:t> с деревянной ручкой, должны быть предназначены для проведения ремонтных работ на БААЗС, а также во взрывоопасных помещениях: </a:t>
            </a:r>
            <a:r>
              <a:rPr lang="ru-RU" sz="2000" b="1" dirty="0"/>
              <a:t>Вес 0,5 - 1 шт.</a:t>
            </a:r>
            <a:r>
              <a:rPr lang="ru-RU" sz="2000" dirty="0"/>
              <a:t>, </a:t>
            </a:r>
            <a:r>
              <a:rPr lang="ru-RU" sz="2000" b="1" dirty="0"/>
              <a:t>Вес, кг. не более 0,5</a:t>
            </a:r>
            <a:r>
              <a:rPr lang="ru-RU" sz="2000" dirty="0"/>
              <a:t>".</a:t>
            </a:r>
          </a:p>
          <a:p>
            <a:pPr>
              <a:buNone/>
            </a:pPr>
            <a:r>
              <a:rPr lang="ru-RU" sz="2000" dirty="0"/>
              <a:t>	Учитывая изложенное, значение показателя "Вес" по позиции "молоток вес 0,5" может быть указано менее чем 0,5.</a:t>
            </a:r>
          </a:p>
          <a:p>
            <a:pPr>
              <a:buNone/>
            </a:pPr>
            <a:r>
              <a:rPr lang="ru-RU" sz="2000" dirty="0"/>
              <a:t>	Таким образом Заказчик установил противоречивые требования к товару "молоток вес 0,5", поскольку показатель веса, указанный в наименование товара указан конкретно, вместе с тем показатель "вес" указанный в технических характеристиках товара может быть указан менее чем 0,5.</a:t>
            </a:r>
          </a:p>
          <a:p>
            <a:pPr>
              <a:buNone/>
            </a:pPr>
            <a:r>
              <a:rPr lang="ru-RU" sz="2000" dirty="0"/>
              <a:t>	Аналогичные противоречивые требования установлены в позициях "молоток вес 1", "молоток вес 2".</a:t>
            </a:r>
          </a:p>
          <a:p>
            <a:pPr>
              <a:buNone/>
            </a:pPr>
            <a:br>
              <a:rPr lang="ru-RU" sz="2000" i="1" dirty="0"/>
            </a:br>
            <a:r>
              <a:rPr lang="ru-RU" sz="2200" i="1" dirty="0"/>
              <a:t>Решение ФАС России от 28.01.2016 по делу N К-95/16 </a:t>
            </a:r>
            <a:endParaRPr lang="ru-RU" sz="2200" dirty="0"/>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p:txBody>
      </p:sp>
    </p:spTree>
    <p:extLst>
      <p:ext uri="{BB962C8B-B14F-4D97-AF65-F5344CB8AC3E}">
        <p14:creationId xmlns:p14="http://schemas.microsoft.com/office/powerpoint/2010/main" val="3331264880"/>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0890"/>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17238"/>
          </a:xfrm>
        </p:spPr>
        <p:txBody>
          <a:bodyPr>
            <a:normAutofit fontScale="62500" lnSpcReduction="20000"/>
          </a:bodyPr>
          <a:lstStyle/>
          <a:p>
            <a:pPr>
              <a:buNone/>
            </a:pPr>
            <a:r>
              <a:rPr lang="ru-RU" sz="2200" dirty="0"/>
              <a:t>10.  Ссылка при описании объекта закупки на ТУ:</a:t>
            </a:r>
          </a:p>
          <a:p>
            <a:pPr>
              <a:buNone/>
            </a:pPr>
            <a:r>
              <a:rPr lang="ru-RU" sz="2200" dirty="0"/>
              <a:t>	</a:t>
            </a:r>
            <a:r>
              <a:rPr lang="ru-RU" sz="2400" dirty="0"/>
              <a:t>По позиции "арматура - стержневая, класса А500С" Технических требований к работам, являющимся предметом договора документации об Аукционе </a:t>
            </a:r>
            <a:r>
              <a:rPr lang="ru-RU" sz="2400" u="sng" dirty="0"/>
              <a:t>установлено требование о соответствии ТУ-14-1-5254-94</a:t>
            </a:r>
            <a:r>
              <a:rPr lang="ru-RU" sz="2400" dirty="0"/>
              <a:t>.</a:t>
            </a:r>
          </a:p>
          <a:p>
            <a:pPr>
              <a:buNone/>
            </a:pPr>
            <a:r>
              <a:rPr lang="ru-RU" sz="2400" dirty="0"/>
              <a:t>	Вместе с тем, </a:t>
            </a:r>
            <a:r>
              <a:rPr lang="ru-RU" sz="2400" u="sng" dirty="0"/>
              <a:t>ТУ-14-1-5254-94 являются недействующими</a:t>
            </a:r>
            <a:r>
              <a:rPr lang="ru-RU" sz="2400" dirty="0"/>
              <a:t>, заменены на ТУ-14-1-5254-2006, которые распространяются на прокат периодического профиля с серповидными поперечными ребрами номинальным диаметром 6-6- мм и винтового профиля номинальным диаметром 16-40 мм, предназначенный для армирования железобетонных конструкций, </a:t>
            </a:r>
            <a:r>
              <a:rPr lang="ru-RU" sz="2400" u="sng" dirty="0"/>
              <a:t>и поставляются исключительной ОАО "З" в </a:t>
            </a:r>
            <a:r>
              <a:rPr lang="ru-RU" sz="2400" u="sng" dirty="0" err="1"/>
              <a:t>термомеханически</a:t>
            </a:r>
            <a:r>
              <a:rPr lang="ru-RU" sz="2400" u="sng" dirty="0"/>
              <a:t> упрочненном в потоке прокатки состоянии</a:t>
            </a:r>
            <a:r>
              <a:rPr lang="ru-RU" sz="2400" dirty="0"/>
              <a:t>.</a:t>
            </a:r>
          </a:p>
          <a:p>
            <a:pPr>
              <a:buNone/>
            </a:pPr>
            <a:r>
              <a:rPr lang="ru-RU" sz="2400" dirty="0"/>
              <a:t>	По позиции "</a:t>
            </a:r>
            <a:r>
              <a:rPr lang="ru-RU" sz="2400" dirty="0" err="1"/>
              <a:t>полы-коммерческий</a:t>
            </a:r>
            <a:r>
              <a:rPr lang="ru-RU" sz="2400" dirty="0"/>
              <a:t> ПВХ линолеум" Технических требований к работам, являющимся предметом договора документации об Аукционе установлено требование о </a:t>
            </a:r>
            <a:r>
              <a:rPr lang="ru-RU" sz="2400" u="sng" dirty="0"/>
              <a:t>соответствии ТУ 5771-006-45907714-01</a:t>
            </a:r>
            <a:r>
              <a:rPr lang="ru-RU" sz="2400" dirty="0"/>
              <a:t>.</a:t>
            </a:r>
          </a:p>
          <a:p>
            <a:pPr>
              <a:buNone/>
            </a:pPr>
            <a:r>
              <a:rPr lang="ru-RU" sz="2400" dirty="0"/>
              <a:t>	</a:t>
            </a:r>
            <a:r>
              <a:rPr lang="ru-RU" sz="2400" u="sng" dirty="0"/>
              <a:t>Согласно ТУ 5771-006-45907714-01 распространяются на покрытие "</a:t>
            </a:r>
            <a:r>
              <a:rPr lang="ru-RU" sz="2400" u="sng" dirty="0" err="1"/>
              <a:t>Спецстрол</a:t>
            </a:r>
            <a:r>
              <a:rPr lang="ru-RU" sz="2400" u="sng" dirty="0"/>
              <a:t>", изготавливаемое исключительно ООО "Л".</a:t>
            </a:r>
          </a:p>
          <a:p>
            <a:pPr>
              <a:buNone/>
            </a:pPr>
            <a:r>
              <a:rPr lang="ru-RU" sz="2400" dirty="0"/>
              <a:t>	Таким образом, действия Заказчика, установившего требования к закупаемому товару, ограничивающее количество участников закупки не соответствуют пункту 1 части 1 статьи 33 Закона о контрактной системе и нарушают пункт 1 части 1 статьи 50 Закона о контрактной системе, что содержит признаки административного правонарушения, ответственность за совершение которого предусмотрена частью 4.2 статьи 7.30 Кодекса Российской Федерации об административных правонарушениях.</a:t>
            </a:r>
          </a:p>
          <a:p>
            <a:pPr>
              <a:buNone/>
            </a:pPr>
            <a:endParaRPr lang="ru-RU" sz="2400" i="1" dirty="0"/>
          </a:p>
          <a:p>
            <a:pPr>
              <a:buNone/>
            </a:pPr>
            <a:r>
              <a:rPr lang="ru-RU" sz="2400" i="1" dirty="0"/>
              <a:t>	</a:t>
            </a:r>
            <a:r>
              <a:rPr lang="ru-RU" sz="3200" i="1" dirty="0"/>
              <a:t>Решение ФАС России от 23.09.2015 по делу N К-1182/15</a:t>
            </a:r>
            <a:endParaRPr lang="ru-RU" sz="3200" dirty="0"/>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p:txBody>
      </p:sp>
    </p:spTree>
    <p:extLst>
      <p:ext uri="{BB962C8B-B14F-4D97-AF65-F5344CB8AC3E}">
        <p14:creationId xmlns:p14="http://schemas.microsoft.com/office/powerpoint/2010/main" val="13432616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882"/>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17238"/>
          </a:xfrm>
        </p:spPr>
        <p:txBody>
          <a:bodyPr>
            <a:normAutofit lnSpcReduction="10000"/>
          </a:bodyPr>
          <a:lstStyle/>
          <a:p>
            <a:pPr>
              <a:buNone/>
            </a:pPr>
            <a:r>
              <a:rPr lang="ru-RU" sz="2200" dirty="0"/>
              <a:t>11.  Технические ошибки при утверждении документации о закупке:</a:t>
            </a:r>
          </a:p>
          <a:p>
            <a:r>
              <a:rPr lang="ru-RU" sz="2400" dirty="0"/>
              <a:t>в извещении о проведении запроса котировок ненадлежащим образом установлен срок оказания услуг. В соответствии с пунктом 5 извещения о проведении запроса котировок срок оказания услуг: </a:t>
            </a:r>
            <a:r>
              <a:rPr lang="ru-RU" sz="2400" b="1" dirty="0"/>
              <a:t>«С момента заключения по 31.12.2015»</a:t>
            </a:r>
            <a:r>
              <a:rPr lang="ru-RU" sz="2400" dirty="0"/>
              <a:t>.</a:t>
            </a:r>
          </a:p>
          <a:p>
            <a:r>
              <a:rPr lang="ru-RU" sz="2400" dirty="0"/>
              <a:t>действия Заказчика, ненадлежащим образом установившего в извещении о проведении запроса котировок срок оказания услуг, нарушает п. 1 ч. 1 ст. 73 Закона о контрактной системе, что содержит признаки состава административного правонарушения</a:t>
            </a:r>
          </a:p>
          <a:p>
            <a:endParaRPr lang="ru-RU" sz="2400" dirty="0"/>
          </a:p>
          <a:p>
            <a:r>
              <a:rPr lang="ru-RU" sz="2200" i="1" dirty="0"/>
              <a:t>Решение ФАС России от 19 октября 2015 г. № К–1370-1/15</a:t>
            </a:r>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a:p>
            <a:pPr>
              <a:buNone/>
            </a:pPr>
            <a:endParaRPr lang="ru-RU" sz="2200" dirty="0"/>
          </a:p>
        </p:txBody>
      </p:sp>
    </p:spTree>
    <p:extLst>
      <p:ext uri="{BB962C8B-B14F-4D97-AF65-F5344CB8AC3E}">
        <p14:creationId xmlns:p14="http://schemas.microsoft.com/office/powerpoint/2010/main" val="161852918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t>Группа 4 – Требования к объекту закупки. Гарантия</a:t>
            </a:r>
          </a:p>
        </p:txBody>
      </p:sp>
      <p:sp>
        <p:nvSpPr>
          <p:cNvPr id="3" name="Содержимое 2"/>
          <p:cNvSpPr>
            <a:spLocks noGrp="1"/>
          </p:cNvSpPr>
          <p:nvPr>
            <p:ph sz="quarter" idx="1"/>
          </p:nvPr>
        </p:nvSpPr>
        <p:spPr/>
        <p:txBody>
          <a:bodyPr>
            <a:normAutofit fontScale="62500" lnSpcReduction="20000"/>
          </a:bodyPr>
          <a:lstStyle/>
          <a:p>
            <a:pPr>
              <a:buNone/>
            </a:pPr>
            <a:r>
              <a:rPr lang="ru-RU" i="1" dirty="0"/>
              <a:t> 	</a:t>
            </a:r>
            <a:r>
              <a:rPr lang="ru-RU" sz="2800" dirty="0"/>
              <a:t> Требования к гарантийному сроку товара, работы, услуги и (или) объему предоставления гарантий их качества, к гарантийному обслуживанию товара, к расходам на эксплуатацию товара, к обязательности осуществления монтажа и наладки товара, к обучению лиц, осуществляющих использование и обслуживание товара, устанавливаются заказчиком при необходимости. </a:t>
            </a:r>
          </a:p>
          <a:p>
            <a:pPr>
              <a:buNone/>
            </a:pPr>
            <a:r>
              <a:rPr lang="ru-RU" sz="2800" dirty="0"/>
              <a:t>	В случае </a:t>
            </a:r>
            <a:r>
              <a:rPr lang="ru-RU" sz="2800" b="1" dirty="0"/>
              <a:t>определения поставщика машин и оборудования </a:t>
            </a:r>
            <a:r>
              <a:rPr lang="ru-RU" sz="2800" dirty="0"/>
              <a:t>заказчик </a:t>
            </a:r>
            <a:r>
              <a:rPr lang="ru-RU" sz="2800" b="1" dirty="0"/>
              <a:t>устанавливает в документации о закупке требования:</a:t>
            </a:r>
            <a:r>
              <a:rPr lang="ru-RU" sz="2800" dirty="0"/>
              <a:t> </a:t>
            </a:r>
          </a:p>
          <a:p>
            <a:pPr>
              <a:buNone/>
            </a:pPr>
            <a:r>
              <a:rPr lang="ru-RU" sz="2800" dirty="0"/>
              <a:t>	к гарантийному сроку товара и (или) объему предоставления гарантий его качества, к гарантийному обслуживанию товара, к расходам на обслуживание товара в течение гарантийного срока, а также к осуществлению монтажа и наладки товара, если это предусмотрено технической документацией на товар.</a:t>
            </a:r>
          </a:p>
          <a:p>
            <a:pPr>
              <a:buNone/>
            </a:pPr>
            <a:r>
              <a:rPr lang="ru-RU" sz="2800" dirty="0"/>
              <a:t>	 В случае </a:t>
            </a:r>
            <a:r>
              <a:rPr lang="ru-RU" sz="2800" b="1" dirty="0"/>
              <a:t>определения поставщика </a:t>
            </a:r>
            <a:r>
              <a:rPr lang="ru-RU" sz="2800" b="1" u="sng" dirty="0"/>
              <a:t>новых</a:t>
            </a:r>
            <a:r>
              <a:rPr lang="ru-RU" sz="2800" b="1" dirty="0"/>
              <a:t> машин и оборудования заказчик устанавливает в документации о закупке требования:</a:t>
            </a:r>
          </a:p>
          <a:p>
            <a:pPr>
              <a:buNone/>
            </a:pPr>
            <a:r>
              <a:rPr lang="ru-RU" sz="2800" b="1" dirty="0"/>
              <a:t>	 </a:t>
            </a:r>
            <a:r>
              <a:rPr lang="ru-RU" sz="2800" dirty="0"/>
              <a:t>к предоставлению гарантии производителя и (или) поставщика данного товара и к сроку действия такой гарантии. Предоставление такой гарантии осуществляется вместе с данным товаром.</a:t>
            </a:r>
          </a:p>
          <a:p>
            <a:pPr>
              <a:buNone/>
            </a:pPr>
            <a:endParaRPr lang="ru-RU" dirty="0"/>
          </a:p>
        </p:txBody>
      </p:sp>
    </p:spTree>
    <p:extLst>
      <p:ext uri="{BB962C8B-B14F-4D97-AF65-F5344CB8AC3E}">
        <p14:creationId xmlns:p14="http://schemas.microsoft.com/office/powerpoint/2010/main" val="136626474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97384"/>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17238"/>
          </a:xfrm>
        </p:spPr>
        <p:txBody>
          <a:bodyPr>
            <a:normAutofit fontScale="92500" lnSpcReduction="10000"/>
          </a:bodyPr>
          <a:lstStyle/>
          <a:p>
            <a:pPr marL="357188" indent="0">
              <a:buNone/>
            </a:pPr>
            <a:r>
              <a:rPr lang="ru-RU" dirty="0"/>
              <a:t>12. Требования к гарантийному сроку товара:</a:t>
            </a:r>
          </a:p>
          <a:p>
            <a:r>
              <a:rPr lang="ru-RU" dirty="0"/>
              <a:t>Отклонение заявки участника, которая не содержит информации о гарантийном сроке, будет являться неправомерным.</a:t>
            </a:r>
          </a:p>
          <a:p>
            <a:r>
              <a:rPr lang="ru-RU" dirty="0"/>
              <a:t>Суды также придерживаются мнения, что этот срок не относится к характеристикам товара, и признают правомерным отсутствие в заявках сведений о нем.</a:t>
            </a:r>
          </a:p>
          <a:p>
            <a:pPr>
              <a:buNone/>
            </a:pPr>
            <a:r>
              <a:rPr lang="ru-RU" dirty="0"/>
              <a:t>	</a:t>
            </a:r>
            <a:r>
              <a:rPr lang="ru-RU" i="1" dirty="0"/>
              <a:t>(Постановление Арбитражного суда </a:t>
            </a:r>
            <a:r>
              <a:rPr lang="ru-RU" i="1" dirty="0" err="1"/>
              <a:t>Северо-Кавказского</a:t>
            </a:r>
            <a:r>
              <a:rPr lang="ru-RU" i="1" dirty="0"/>
              <a:t> округа от 08.07.2015 N Ф08-4470/2015 по делу NА53-24970/2014)</a:t>
            </a:r>
          </a:p>
          <a:p>
            <a:pPr>
              <a:buNone/>
            </a:pPr>
            <a:r>
              <a:rPr lang="ru-RU" i="1" dirty="0"/>
              <a:t>	Письмо Минэкономразвития России от 08.07.2015 N Д28и-1989</a:t>
            </a:r>
          </a:p>
          <a:p>
            <a:pPr>
              <a:buNone/>
            </a:pPr>
            <a:endParaRPr lang="ru-RU" i="1" dirty="0"/>
          </a:p>
        </p:txBody>
      </p:sp>
    </p:spTree>
    <p:extLst>
      <p:ext uri="{BB962C8B-B14F-4D97-AF65-F5344CB8AC3E}">
        <p14:creationId xmlns:p14="http://schemas.microsoft.com/office/powerpoint/2010/main" val="352242434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97384"/>
            <a:ext cx="8229600" cy="642942"/>
          </a:xfrm>
        </p:spPr>
        <p:txBody>
          <a:bodyPr>
            <a:normAutofit/>
          </a:bodyPr>
          <a:lstStyle/>
          <a:p>
            <a:r>
              <a:rPr lang="ru-RU" sz="2800" dirty="0"/>
              <a:t>Группа 4 – Требования к объекту закупки</a:t>
            </a:r>
            <a:endParaRPr lang="ru-RU" sz="3000" dirty="0"/>
          </a:p>
        </p:txBody>
      </p:sp>
      <p:sp>
        <p:nvSpPr>
          <p:cNvPr id="5" name="Содержимое 2"/>
          <p:cNvSpPr txBox="1">
            <a:spLocks/>
          </p:cNvSpPr>
          <p:nvPr/>
        </p:nvSpPr>
        <p:spPr>
          <a:xfrm>
            <a:off x="571472" y="1285860"/>
            <a:ext cx="8229600" cy="5217238"/>
          </a:xfrm>
          <a:prstGeom prst="rect">
            <a:avLst/>
          </a:prstGeom>
        </p:spPr>
        <p:txBody>
          <a:bodyPr vert="horz">
            <a:normAutofit/>
          </a:bodyPr>
          <a:lstStyle/>
          <a:p>
            <a:pPr marL="179388"/>
            <a:endParaRPr lang="ru-RU" sz="2800" i="1" dirty="0"/>
          </a:p>
        </p:txBody>
      </p:sp>
      <p:sp>
        <p:nvSpPr>
          <p:cNvPr id="7" name="Содержимое 6"/>
          <p:cNvSpPr>
            <a:spLocks noGrp="1"/>
          </p:cNvSpPr>
          <p:nvPr>
            <p:ph idx="1"/>
          </p:nvPr>
        </p:nvSpPr>
        <p:spPr>
          <a:xfrm>
            <a:off x="457200" y="1357298"/>
            <a:ext cx="8229600" cy="5217238"/>
          </a:xfrm>
        </p:spPr>
        <p:txBody>
          <a:bodyPr>
            <a:normAutofit fontScale="70000" lnSpcReduction="20000"/>
          </a:bodyPr>
          <a:lstStyle/>
          <a:p>
            <a:pPr marL="357188" indent="0">
              <a:buNone/>
            </a:pPr>
            <a:r>
              <a:rPr lang="ru-RU" dirty="0"/>
              <a:t>12. Требования к гарантийному сроку:</a:t>
            </a:r>
          </a:p>
          <a:p>
            <a:pPr>
              <a:buNone/>
            </a:pPr>
            <a:r>
              <a:rPr lang="ru-RU" dirty="0"/>
              <a:t>	Согласно пункту 9 Технических требований Конкурсной документации "Заказчик определяет минимальный период гарантийных обязательств на качество работ Исполнителя (Гарантийный период</a:t>
            </a:r>
            <a:r>
              <a:rPr lang="ru-RU" i="1" u="sng" dirty="0"/>
              <a:t>) не менее 12 (двенадцати) месяцев с даты подписания общего акта сдачи-приемки выполненных работ</a:t>
            </a:r>
            <a:r>
              <a:rPr lang="ru-RU" dirty="0"/>
              <a:t>".</a:t>
            </a:r>
          </a:p>
          <a:p>
            <a:pPr>
              <a:buNone/>
            </a:pPr>
            <a:r>
              <a:rPr lang="ru-RU" dirty="0"/>
              <a:t>	На основании изложенного, Комиссия приходит к выводу, что Заказчиком не определены надлежащим образом требования к гарантийному сроку товара, работы, услуги, в связи с тем, что в Конкурсной документации отсутствует конкретный период гарантийных обязательств на качество работ исполнителя.</a:t>
            </a:r>
          </a:p>
          <a:p>
            <a:pPr>
              <a:buNone/>
            </a:pPr>
            <a:r>
              <a:rPr lang="ru-RU" dirty="0"/>
              <a:t>	Таким образом, действия Заказчика, не установившего в Конкурсной документации надлежащим образом гарантийный срок товара, работы, услуги, нарушают часть 4 статьи 33 Закона о контрактной системе и содержат признаки состава административного правонарушения ответственность за совершение которого предусмотрена частью 4.2 статьи 7.30 </a:t>
            </a:r>
            <a:r>
              <a:rPr lang="ru-RU" dirty="0" err="1"/>
              <a:t>КоАП</a:t>
            </a:r>
            <a:r>
              <a:rPr lang="ru-RU" dirty="0"/>
              <a:t>.</a:t>
            </a:r>
          </a:p>
          <a:p>
            <a:pPr>
              <a:buNone/>
            </a:pPr>
            <a:endParaRPr lang="ru-RU" i="1" dirty="0"/>
          </a:p>
          <a:p>
            <a:pPr>
              <a:buNone/>
            </a:pPr>
            <a:r>
              <a:rPr lang="ru-RU" i="1" dirty="0"/>
              <a:t>	Решение ФАС России от 26.05.2015 по делу N К-638/15</a:t>
            </a:r>
          </a:p>
        </p:txBody>
      </p:sp>
    </p:spTree>
    <p:extLst>
      <p:ext uri="{BB962C8B-B14F-4D97-AF65-F5344CB8AC3E}">
        <p14:creationId xmlns:p14="http://schemas.microsoft.com/office/powerpoint/2010/main" val="23462028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ru-RU" sz="2800" dirty="0"/>
              <a:t>Группа 1 – Требования к условиям исполнения. Сроки действия контракта (договора)</a:t>
            </a:r>
          </a:p>
        </p:txBody>
      </p:sp>
      <p:sp>
        <p:nvSpPr>
          <p:cNvPr id="3" name="Содержимое 2"/>
          <p:cNvSpPr>
            <a:spLocks noGrp="1"/>
          </p:cNvSpPr>
          <p:nvPr>
            <p:ph sz="quarter" idx="1"/>
          </p:nvPr>
        </p:nvSpPr>
        <p:spPr/>
        <p:txBody>
          <a:bodyPr>
            <a:normAutofit fontScale="85000" lnSpcReduction="20000"/>
          </a:bodyPr>
          <a:lstStyle/>
          <a:p>
            <a:pPr marL="0" indent="179388">
              <a:buNone/>
            </a:pPr>
            <a:r>
              <a:rPr lang="ru-RU" sz="1800" dirty="0"/>
              <a:t>В проекте государственного контракта установлен ненадлежащий срок действия банковской гарантии.</a:t>
            </a:r>
          </a:p>
          <a:p>
            <a:pPr marL="0" indent="179388">
              <a:buNone/>
            </a:pPr>
            <a:r>
              <a:rPr lang="ru-RU" sz="1800" dirty="0"/>
              <a:t>Согласно пункту 10.1.1 проекта государственного контракта Конкурсной документации установлено:</a:t>
            </a:r>
          </a:p>
          <a:p>
            <a:pPr marL="0" indent="179388">
              <a:buNone/>
            </a:pPr>
            <a:r>
              <a:rPr lang="ru-RU" sz="1800" dirty="0"/>
              <a:t>"Срок действия Гарантии должен превышать срок выполнения работ по Контракту не менее чем на один месяц".</a:t>
            </a:r>
          </a:p>
          <a:p>
            <a:pPr marL="0" indent="179388">
              <a:buNone/>
            </a:pPr>
            <a:r>
              <a:rPr lang="ru-RU" sz="1800" dirty="0"/>
              <a:t>Представители Заказчика на заседании Комиссии пояснили, что согласно ст. 425  "Действие договора" ГК РФ договор действует до исполнения сторонами своих обязательств. При этом, разделом 3 "Сроки выполнения работ" проекта государственного контракта установлены сроки выполнения обязательств:</a:t>
            </a:r>
          </a:p>
          <a:p>
            <a:pPr marL="0" indent="179388">
              <a:buNone/>
            </a:pPr>
            <a:r>
              <a:rPr lang="ru-RU" sz="1800" dirty="0"/>
              <a:t>"3.1. Начало выполнения Работ по настоящему Контракту: с момента заключения (подписания) Сторонами Контракта.</a:t>
            </a:r>
          </a:p>
          <a:p>
            <a:pPr marL="0" indent="179388">
              <a:buNone/>
            </a:pPr>
            <a:r>
              <a:rPr lang="ru-RU" sz="1800" dirty="0"/>
              <a:t>3.2. Срок выполнения Работ: 12 месяцев с момента заключения Контракта.".</a:t>
            </a:r>
          </a:p>
          <a:p>
            <a:pPr marL="0" indent="179388">
              <a:buNone/>
            </a:pPr>
            <a:r>
              <a:rPr lang="ru-RU" sz="1800" dirty="0"/>
              <a:t>Таким образом, Комиссия, изучив положения проекта государственного контракта Конкурсной документации и выслушав пояснения Заказчика, приходит к выводу о том, что обжалуемые положения проекта государственного контракта Конкурсной документации не противоречат положениям Закона о контрактной системе.</a:t>
            </a:r>
          </a:p>
          <a:p>
            <a:pPr marL="0" indent="179388">
              <a:buNone/>
            </a:pPr>
            <a:r>
              <a:rPr lang="ru-RU" sz="1800" dirty="0"/>
              <a:t>Кроме того, Заявителем не представлено доказательств и сведений, подтверждающих обоснованность заявленного довода.</a:t>
            </a:r>
          </a:p>
          <a:p>
            <a:pPr marL="0" indent="179388">
              <a:buNone/>
            </a:pPr>
            <a:r>
              <a:rPr lang="ru-RU" sz="1600" i="1" dirty="0"/>
              <a:t>Решение ФАС России от 30.11.2015 по делу N К-1642/15</a:t>
            </a:r>
            <a:endParaRPr lang="ru-RU" sz="1800" i="1" dirty="0"/>
          </a:p>
          <a:p>
            <a:pPr marL="0" indent="179388">
              <a:buNone/>
            </a:pPr>
            <a:endParaRPr lang="ru-RU" sz="1700" dirty="0"/>
          </a:p>
        </p:txBody>
      </p:sp>
    </p:spTree>
    <p:extLst>
      <p:ext uri="{BB962C8B-B14F-4D97-AF65-F5344CB8AC3E}">
        <p14:creationId xmlns:p14="http://schemas.microsoft.com/office/powerpoint/2010/main" val="317224398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ru-RU" sz="3500" dirty="0"/>
              <a:t>Спасибо за Внимание!</a:t>
            </a:r>
          </a:p>
        </p:txBody>
      </p:sp>
      <p:sp>
        <p:nvSpPr>
          <p:cNvPr id="3" name="Содержимое 2"/>
          <p:cNvSpPr>
            <a:spLocks noGrp="1"/>
          </p:cNvSpPr>
          <p:nvPr>
            <p:ph type="subTitle" idx="1"/>
          </p:nvPr>
        </p:nvSpPr>
        <p:spPr/>
        <p:txBody>
          <a:bodyPr>
            <a:normAutofit/>
          </a:bodyPr>
          <a:lstStyle/>
          <a:p>
            <a:endParaRPr lang="ru-RU"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бычная">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Обычная">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Median</Template>
  <TotalTime>524</TotalTime>
  <Words>5293</Words>
  <Application>Microsoft Office PowerPoint</Application>
  <PresentationFormat>Экран (4:3)</PresentationFormat>
  <Paragraphs>802</Paragraphs>
  <Slides>90</Slides>
  <Notes>24</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90</vt:i4>
      </vt:variant>
    </vt:vector>
  </HeadingPairs>
  <TitlesOfParts>
    <vt:vector size="97" baseType="lpstr">
      <vt:lpstr>Arial</vt:lpstr>
      <vt:lpstr>Calibri</vt:lpstr>
      <vt:lpstr>Times New Roman</vt:lpstr>
      <vt:lpstr>Tw Cen MT</vt:lpstr>
      <vt:lpstr>Wingdings</vt:lpstr>
      <vt:lpstr>Wingdings 2</vt:lpstr>
      <vt:lpstr>Обычная</vt:lpstr>
      <vt:lpstr>Правила описания объекта закупки. Порядок составления технического задания. </vt:lpstr>
      <vt:lpstr>План разработки задания</vt:lpstr>
      <vt:lpstr>Необходимые требования</vt:lpstr>
      <vt:lpstr>Группа 1 – Требования к условиям исполнения. </vt:lpstr>
      <vt:lpstr>Группа 1 – Требования к условиям исполнения. Сроки исполнения обязательств </vt:lpstr>
      <vt:lpstr>Группа 1 – Требования к условиям исполнения. Сроки исполнения обязательств </vt:lpstr>
      <vt:lpstr>Группа 1 – Требования к условиям исполнения. Сроки исполнения обязательств </vt:lpstr>
      <vt:lpstr>Группа 1 – Требования к условиям исполнения. Сроки действия контракта (договора)</vt:lpstr>
      <vt:lpstr>Группа 1 – Требования к условиям исполнения. Сроки действия контракта (договора)</vt:lpstr>
      <vt:lpstr>Группа 1 – Требования к условиям исполнения. Сроки действия контракта (договора)</vt:lpstr>
      <vt:lpstr>Группа 1 – Требования к условиям исполнения. Односторонний отказ от исполнения контракта</vt:lpstr>
      <vt:lpstr>Группа 1 – Требования к условиям исполнения. Односторонний отказ от исполнения контракта</vt:lpstr>
      <vt:lpstr>Требования к условиям исполнения. Ст. 34 44-ФЗ</vt:lpstr>
      <vt:lpstr>Требования к условиям исполнения. Авансирование</vt:lpstr>
      <vt:lpstr>Требования к условиям исполнения. Авансирование</vt:lpstr>
      <vt:lpstr>Требования к условиям исполнения. Авансирование</vt:lpstr>
      <vt:lpstr>Требования к условиям исполнения. Оплата</vt:lpstr>
      <vt:lpstr>Требования к условиям исполнения. Приемка товара</vt:lpstr>
      <vt:lpstr>Требования к условиям исполнения. Приемка товара</vt:lpstr>
      <vt:lpstr>Проектно-сметный метод</vt:lpstr>
      <vt:lpstr>Классификация ТРУ (ОКПД 2)</vt:lpstr>
      <vt:lpstr>Классификация ТРУ (ОКПД 2)</vt:lpstr>
      <vt:lpstr>Группа 2 – Требования к участникам закупки</vt:lpstr>
      <vt:lpstr>Группа 2 – Требования к участникам закупки</vt:lpstr>
      <vt:lpstr>Группа 2 – Требования к участникам закупки</vt:lpstr>
      <vt:lpstr>Группа 2 – Требования к участникам закупки</vt:lpstr>
      <vt:lpstr>Группа 2 – Требования к участникам закупки</vt:lpstr>
      <vt:lpstr>Группа 2 – Требования к участникам закупки</vt:lpstr>
      <vt:lpstr>Группа 3 – Требования к условиям проведения закупки. Способ определения поставщика</vt:lpstr>
      <vt:lpstr>Группа 3 – Требования к условиям проведения закупки. Национальный режим ст. 14</vt:lpstr>
      <vt:lpstr>Группа 3 – Требования к условиям проведения закупки. Национальный режим ст. 14</vt:lpstr>
      <vt:lpstr>Группа 3 – Требования к условиям проведения закупки. Национальный режим ст. 14</vt:lpstr>
      <vt:lpstr>Группа 3 – Требования к условиям проведения закупки.  Участие УИС и организаций инвалидов</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 01.07.16 104-ФЗ от 05.04.2016 </vt:lpstr>
      <vt:lpstr>Группа 4 – Требования к объекту закупки. 01.07.16 104-ФЗ от 05.04.2016 </vt:lpstr>
      <vt:lpstr>Группа 4 – Требования к объекту закупки. 01.07.16 104-ФЗ от 05.04.2016 </vt:lpstr>
      <vt:lpstr>Группа 4 – Требования к объекту закупки. 01.07.16 104-ФЗ от 05.04.2016 </vt:lpstr>
      <vt:lpstr>Группа 4 – Требования к объекту закупки. 01.07.16 104-ФЗ от 05.04.2016 </vt:lpstr>
      <vt:lpstr>Группа 4 – Требования к объекту закупки. 01.07.16 104-ФЗ от 05.04.2016 </vt:lpstr>
      <vt:lpstr>Группа 4 – Требования к объекту закупки. 01.07.16 104-ФЗ от 05.04.2016 </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 Квалификация при описании объекта закупки</vt:lpstr>
      <vt:lpstr>Группа 4 – Требования к объекту закупки. Квалификация при описании объекта закупки</vt:lpstr>
      <vt:lpstr>Группа 4 – Требования к объекту закупки. Квалификация при описании объекта закупки</vt:lpstr>
      <vt:lpstr>Группа 4 – Требования к объекту закупки. Объединение в один лот разных товаров, работ, услуг</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vt:lpstr>
      <vt:lpstr>Группа 4 – Требования к объекту закупки. Гарантия</vt:lpstr>
      <vt:lpstr>Группа 4 – Требования к объекту закупки</vt:lpstr>
      <vt:lpstr>Группа 4 – Требования к объекту закупки</vt:lpstr>
      <vt:lpstr>Спасибо за Внимание!</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Законодательство о контрактной системе в сфере закупок</dc:title>
  <dc:creator>Admin</dc:creator>
  <cp:lastModifiedBy>Сергей Кириленко</cp:lastModifiedBy>
  <cp:revision>53</cp:revision>
  <dcterms:created xsi:type="dcterms:W3CDTF">2016-10-01T10:06:01Z</dcterms:created>
  <dcterms:modified xsi:type="dcterms:W3CDTF">2016-10-03T22:16:46Z</dcterms:modified>
</cp:coreProperties>
</file>