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1"/>
  </p:notesMasterIdLst>
  <p:sldIdLst>
    <p:sldId id="256" r:id="rId2"/>
    <p:sldId id="307" r:id="rId3"/>
    <p:sldId id="308" r:id="rId4"/>
    <p:sldId id="374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76" r:id="rId14"/>
    <p:sldId id="375" r:id="rId15"/>
    <p:sldId id="318" r:id="rId16"/>
    <p:sldId id="319" r:id="rId17"/>
    <p:sldId id="320" r:id="rId18"/>
    <p:sldId id="377" r:id="rId19"/>
    <p:sldId id="321" r:id="rId20"/>
    <p:sldId id="322" r:id="rId21"/>
    <p:sldId id="323" r:id="rId22"/>
    <p:sldId id="324" r:id="rId23"/>
    <p:sldId id="325" r:id="rId24"/>
    <p:sldId id="326" r:id="rId25"/>
    <p:sldId id="327" r:id="rId26"/>
    <p:sldId id="328" r:id="rId27"/>
    <p:sldId id="329" r:id="rId28"/>
    <p:sldId id="330" r:id="rId29"/>
    <p:sldId id="331" r:id="rId30"/>
    <p:sldId id="332" r:id="rId31"/>
    <p:sldId id="333" r:id="rId32"/>
    <p:sldId id="334" r:id="rId33"/>
    <p:sldId id="335" r:id="rId34"/>
    <p:sldId id="336" r:id="rId35"/>
    <p:sldId id="337" r:id="rId36"/>
    <p:sldId id="338" r:id="rId37"/>
    <p:sldId id="339" r:id="rId38"/>
    <p:sldId id="340" r:id="rId39"/>
    <p:sldId id="341" r:id="rId40"/>
    <p:sldId id="342" r:id="rId41"/>
    <p:sldId id="343" r:id="rId42"/>
    <p:sldId id="344" r:id="rId43"/>
    <p:sldId id="345" r:id="rId44"/>
    <p:sldId id="346" r:id="rId45"/>
    <p:sldId id="347" r:id="rId46"/>
    <p:sldId id="348" r:id="rId47"/>
    <p:sldId id="349" r:id="rId48"/>
    <p:sldId id="350" r:id="rId49"/>
    <p:sldId id="351" r:id="rId50"/>
    <p:sldId id="352" r:id="rId51"/>
    <p:sldId id="353" r:id="rId52"/>
    <p:sldId id="354" r:id="rId53"/>
    <p:sldId id="355" r:id="rId54"/>
    <p:sldId id="356" r:id="rId55"/>
    <p:sldId id="357" r:id="rId56"/>
    <p:sldId id="358" r:id="rId57"/>
    <p:sldId id="359" r:id="rId58"/>
    <p:sldId id="360" r:id="rId59"/>
    <p:sldId id="361" r:id="rId60"/>
    <p:sldId id="362" r:id="rId61"/>
    <p:sldId id="363" r:id="rId62"/>
    <p:sldId id="364" r:id="rId63"/>
    <p:sldId id="365" r:id="rId64"/>
    <p:sldId id="369" r:id="rId65"/>
    <p:sldId id="370" r:id="rId66"/>
    <p:sldId id="371" r:id="rId67"/>
    <p:sldId id="372" r:id="rId68"/>
    <p:sldId id="373" r:id="rId69"/>
    <p:sldId id="306" r:id="rId7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9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A96AB-3C51-44C6-BA51-1B5395F80EF5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B6C9C-DC13-489F-AE4D-10380DC8E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39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</a:t>
            </a:r>
            <a:r>
              <a:rPr lang="ru-RU"/>
              <a:t>Общественное обсуждение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2C04-A252-4B26-B6B5-83F2A241B247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798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</a:t>
            </a:r>
            <a:r>
              <a:rPr lang="ru-RU"/>
              <a:t>Общественное обсуждение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2C04-A252-4B26-B6B5-83F2A241B247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8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</a:t>
            </a:r>
            <a:r>
              <a:rPr lang="ru-RU"/>
              <a:t>Общественное обсуждение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2C04-A252-4B26-B6B5-83F2A241B247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094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Общественное обсуждение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2C04-A252-4B26-B6B5-83F2A241B247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0167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Общественное обсуждение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2C04-A252-4B26-B6B5-83F2A241B247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923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Общественное обсуждение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2C04-A252-4B26-B6B5-83F2A241B247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383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Общественное обсуждение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2C04-A252-4B26-B6B5-83F2A241B247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8484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Общественное обсуждение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2C04-A252-4B26-B6B5-83F2A241B247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094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69;&#1056;.&#1058;&#1088;&#1077;&#1073;&#1086;&#1074;&#1072;&#1085;&#1080;&#1103;%20&#1090;&#1086;&#1074;&#1072;&#1088;&#1099;.pdf" TargetMode="External"/><Relationship Id="rId2" Type="http://schemas.openxmlformats.org/officeDocument/2006/relationships/hyperlink" Target="&#1055;&#1055;&#1054;&#1054;.30.11.15.520.&#1055;&#1088;&#1072;&#1074;&#1080;&#1083;&#1072;.&#1090;&#1088;&#1077;&#1073;&#1086;&#1074;&#1072;&#1085;&#1080;&#1103;&#1103;.&#1058;&#1056;&#1059;.rt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54;&#1073;&#1103;&#1079;&#1072;&#1090;&#1077;&#1083;&#1100;&#1085;&#1099;&#1081;%20&#1087;&#1077;&#1088;&#1077;&#1095;&#1077;&#1085;&#1100;.docx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&#1055;&#1043;.&#1055;&#1055;&#1057;&#1055;&#1073;.1095.docx" TargetMode="External"/><Relationship Id="rId3" Type="http://schemas.openxmlformats.org/officeDocument/2006/relationships/hyperlink" Target="&#1060;&#1086;&#1088;&#1084;&#1072;%20&#1055;&#1043;&#1047;.xls" TargetMode="External"/><Relationship Id="rId7" Type="http://schemas.openxmlformats.org/officeDocument/2006/relationships/hyperlink" Target="&#1060;&#1086;&#1088;&#1084;&#1072;%20&#1055;&#1043;&#1047;.&#1057;&#1091;&#1073;&#1098;&#1077;&#1082;&#1090;.xls" TargetMode="External"/><Relationship Id="rId2" Type="http://schemas.openxmlformats.org/officeDocument/2006/relationships/hyperlink" Target="&#1060;&#1086;&#1088;&#1084;&#1072;%20&#1055;&#1047;.x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D:\&#1044;&#1086;&#1082;&#1050;&#1057;\Dropbox\&#1044;&#1086;&#1082;&#1091;&#1084;&#1077;&#1085;&#1090;&#1099;\&#1056;&#1072;&#1073;&#1086;&#1090;&#1072;\&#1050;&#1086;&#1085;&#1089;&#1072;&#1083;\&#1056;&#1058;&#1057;\&#1042;.&#1053;&#1086;&#1074;&#1086;&#1075;&#1086;&#1088;&#1086;&#1076;\&#1055;&#1088;&#1077;&#1079;&#1077;&#1085;&#1090;&#1072;&#1094;&#1080;&#1103;.&#1053;&#1086;&#1088;&#1084;.&#1054;&#1073;&#1086;&#1089;&#1085;&#1086;&#1074;.pptx#-1,59,&#1057;&#1083;&#1072;&#1081;&#1076; 59" TargetMode="External"/><Relationship Id="rId5" Type="http://schemas.openxmlformats.org/officeDocument/2006/relationships/hyperlink" Target="&#1060;&#1086;&#1088;&#1084;&#1072;%20&#1086;&#1073;&#1086;&#1089;&#1085;&#1086;&#1074;&#1072;&#1085;&#1080;&#1077;%20&#1055;&#1047;.rtf" TargetMode="External"/><Relationship Id="rId4" Type="http://schemas.openxmlformats.org/officeDocument/2006/relationships/hyperlink" Target="&#1060;&#1086;&#1088;&#1084;&#1072;%20&#1086;&#1073;&#1086;&#1089;&#1085;&#1086;&#1074;&#1072;&#1085;&#1080;&#1103;%20&#1055;&#1043;&#1047;.rtf" TargetMode="External"/><Relationship Id="rId9" Type="http://schemas.openxmlformats.org/officeDocument/2006/relationships/hyperlink" Target="&#1060;&#1086;&#1088;&#1084;&#1072;%20&#1055;&#1047;.&#1057;&#1091;&#1073;&#1098;&#1077;&#1082;&#1090;.xls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hyperlink" Target="file:///D:\&#1044;&#1086;&#1082;&#1050;&#1057;\Dropbox\&#1044;&#1086;&#1082;&#1091;&#1084;&#1077;&#1085;&#1090;&#1099;\&#1056;&#1072;&#1073;&#1086;&#1090;&#1072;\&#1050;&#1086;&#1085;&#1089;&#1072;&#1083;\&#1056;&#1058;&#1057;\&#1042;.&#1053;&#1086;&#1074;&#1086;&#1075;&#1086;&#1088;&#1086;&#1076;\&#1055;&#1086;&#1089;&#1090;&#1072;&#1085;&#1086;&#1074;&#1083;&#1077;&#1085;&#1080;&#1077;%20&#1055;&#1088;&#1072;&#1074;&#1080;&#1090;&#1077;&#1083;&#1100;&#1089;&#1090;&#1074;&#1072;%20&#1056;&#1060;%20&#1086;&#1090;%2020_10_2014%20N%201084.&#1060;&#1053;.&#1053;&#1086;&#1088;&#1084;&#1072;&#1090;&#1080;&#1074;&#1085;&#1099;&#1077;%20&#1085;&#1091;&#1078;&#1076;&#1099;tf.rtf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Нормирование и обоснование закупок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Program Files\Microsoft Office\MEDIA\CAGCAT10\j02919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7715" y="643280"/>
            <a:ext cx="1807769" cy="1913839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2583" y="802132"/>
            <a:ext cx="1869034" cy="1773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Нормирование. Общие правила нормирования в сфере закупок (ч. 3 ст. 19 44-ФЗ)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требования к порядку разработки и принятия правовых актов о нормировании в сфере закупок, содержанию указанных актов и обеспечению их исполнения:</a:t>
            </a:r>
          </a:p>
          <a:p>
            <a:pPr>
              <a:buNone/>
            </a:pPr>
            <a:r>
              <a:rPr lang="ru-RU" i="1" dirty="0"/>
              <a:t>	- Постановление Правительства РФ от 18.05.2015 N 476 "Об утверждении общих требований к порядку разработки и принятия правовых актов о нормировании в сфере закупок, содержанию указанных актов и обеспечению их исполнения".</a:t>
            </a:r>
            <a:endParaRPr lang="ru-RU" dirty="0"/>
          </a:p>
          <a:p>
            <a:r>
              <a:rPr lang="ru-RU" dirty="0"/>
              <a:t>общие правила определения требований к закупаемым заказчиками отдельным видам ТРУ (в том числе предельные цены ТРУ) и нормативных затрат:</a:t>
            </a:r>
          </a:p>
          <a:p>
            <a:pPr>
              <a:buNone/>
            </a:pPr>
            <a:r>
              <a:rPr lang="ru-RU" dirty="0"/>
              <a:t>	</a:t>
            </a:r>
            <a:r>
              <a:rPr lang="ru-RU" i="1" dirty="0"/>
              <a:t>1. Постановление Правительства РФ от 02.09.2015 N 926 "Об утверждении Общих правил определения требований к закупаемым заказчиками отдельным видам товаров, работ, услуг (в том числе предельных цен товаров, работ, услуг)"</a:t>
            </a:r>
          </a:p>
          <a:p>
            <a:pPr>
              <a:buNone/>
            </a:pPr>
            <a:r>
              <a:rPr lang="ru-RU" i="1" dirty="0"/>
              <a:t>	2. Постановление Правительства РФ от 13.10.2014 N 1047  "Об Общих правилах определения нормативных затрат на обеспечение функций государственных органов, органов управления государственными внебюджетными фондами и муниципальных органов, включая соответственно территориальные органы и подведомственные казенные учреждения"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080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Нормирование. Правила нормирования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Правительство РФ, ВИОГВ субъекта РФ в соответствии с общими правилами нормирования, устанавливает правила нормирования в сфере закупок ТРУ для обеспечения федеральных нужд, нужд субъекта (далее - правила нормирования), в том числе:</a:t>
            </a:r>
          </a:p>
          <a:p>
            <a:pPr>
              <a:buNone/>
            </a:pPr>
            <a:r>
              <a:rPr lang="ru-RU" dirty="0"/>
              <a:t>	1) требования к порядку разработки и принятия правовых актов о нормировании в сфере закупок, содержанию указанных актов и обеспечению их исполнения;</a:t>
            </a:r>
          </a:p>
          <a:p>
            <a:pPr>
              <a:buNone/>
            </a:pPr>
            <a:r>
              <a:rPr lang="ru-RU" dirty="0"/>
              <a:t>	2) правила определения требований к закупаемым государственными органами, органами управления государственными внебюджетными фондами, соответственно их территориальными органами и подведомственными указанным органам казенными учреждениями и бюджетными учреждениями отдельным видам ТРУ (в том числе предельные цены ТРУ) и нормативных затрат на обеспечение функций государственных органов, органов управления государственными внебюджетными фондами, (включая соответственно территориальные органы и подведомственные казенные учреждения).</a:t>
            </a:r>
          </a:p>
          <a:p>
            <a:endParaRPr lang="ru-RU" i="1" dirty="0"/>
          </a:p>
          <a:p>
            <a:pPr>
              <a:buNone/>
            </a:pPr>
            <a:r>
              <a:rPr lang="ru-RU" i="1" dirty="0"/>
              <a:t>	ч. 4 ст. 19, Федеральный закон от 05.04.2013 N 44-ФЗ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931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/>
              <a:t>Нормирование. Правила нормирования (ч. 4 ст. 19 44-ФЗ)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4000" dirty="0"/>
              <a:t>Требования к порядку разработки и принятия правовых актов о нормировании в сфере закупок, содержанию указанных актов и обеспечению их исполнения:</a:t>
            </a:r>
          </a:p>
          <a:p>
            <a:pPr>
              <a:buNone/>
            </a:pPr>
            <a:r>
              <a:rPr lang="ru-RU" sz="4000" i="1" dirty="0"/>
              <a:t>	- Постановление Правительства РФ от 19.05.2015 N 479 "Об утверждении требований к порядку разработки и принятия правовых актов о нормировании в сфере закупок для обеспечения федеральных нужд, содержанию указанных актов и обеспечению их исполнения".</a:t>
            </a:r>
            <a:endParaRPr lang="ru-RU" sz="4000" dirty="0"/>
          </a:p>
          <a:p>
            <a:r>
              <a:rPr lang="ru-RU" sz="4000" dirty="0"/>
              <a:t>Правила определения требований к закупаемым отдельным видам ТРУ (в том числе предельные цены ТРУ) и нормативных затрат на обеспечение функций :</a:t>
            </a:r>
          </a:p>
          <a:p>
            <a:pPr>
              <a:buNone/>
            </a:pPr>
            <a:r>
              <a:rPr lang="ru-RU" sz="4000" dirty="0"/>
              <a:t>	</a:t>
            </a:r>
            <a:r>
              <a:rPr lang="ru-RU" sz="4000" i="1" dirty="0"/>
              <a:t>1. Постановление Правительства РФ от 02.09.2015 N 927 "Об определении требований к закупаемым федеральными государственными органами, органами управления государственными внебюджетными фондами Российской Федерации, их территориальными органами и подведомственными им казенными и бюджетными учреждениями отдельным видам товаров, работ, услуг (в том числе предельных цен товаров, работ, услуг)"</a:t>
            </a:r>
            <a:br>
              <a:rPr lang="ru-RU" sz="4000" i="1" dirty="0"/>
            </a:br>
            <a:r>
              <a:rPr lang="ru-RU" sz="4000" i="1" dirty="0"/>
              <a:t>2. Постановление Правительства РФ от 20.10.2014 N 1084 "О порядке определения нормативных затрат на обеспечение функций федеральных государственных органов, органов управления государственными внебюджетными фондами Российской Федерации, в том числе подведомственных им казенных учреждений"</a:t>
            </a:r>
          </a:p>
          <a:p>
            <a:pPr>
              <a:buNone/>
            </a:pPr>
            <a:endParaRPr lang="ru-RU" sz="4000" dirty="0"/>
          </a:p>
          <a:p>
            <a:pPr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334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/>
              <a:t>Нормирование. Правила нормирования (ч. 4 ст. 19 44-ФЗ)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4000" dirty="0"/>
              <a:t>Требования к порядку разработки и принятия правовых актов о нормировании в сфере закупок, содержанию указанных актов и обеспечению их исполнения:</a:t>
            </a:r>
          </a:p>
          <a:p>
            <a:pPr>
              <a:buNone/>
            </a:pPr>
            <a:r>
              <a:rPr lang="ru-RU" sz="4000" i="1" dirty="0"/>
              <a:t>	- </a:t>
            </a:r>
            <a:r>
              <a:rPr lang="ru-RU" sz="4000" i="1" dirty="0"/>
              <a:t>Постановление Правительства Орловской области от 14 июля 2015 г. N 331 "Об утверждении Требований к порядку разработки и принятия правовых актов о нормировании в сфере закупок для обеспечения нужд Орловской области, содержанию указанных актов и обеспечению их исполнения"</a:t>
            </a:r>
          </a:p>
          <a:p>
            <a:r>
              <a:rPr lang="ru-RU" sz="4000" dirty="0"/>
              <a:t>Правила определения требований к закупаемым отдельным видам ТРУ (в том числе предельные цены ТРУ) и нормативных затрат на обеспечение функций :</a:t>
            </a:r>
          </a:p>
          <a:p>
            <a:pPr>
              <a:buNone/>
            </a:pPr>
            <a:r>
              <a:rPr lang="ru-RU" sz="4000" dirty="0"/>
              <a:t>	- </a:t>
            </a:r>
            <a:r>
              <a:rPr lang="ru-RU" sz="4000" i="1" dirty="0"/>
              <a:t>Постановление Правительства Орловской области от 30.11.2015 N 520 "Об утверждении Правил определения требований к отдельным видам товаров, работ, услуг (в том числе предельные цены товаров, работ, услуг), закупаемым для обеспечения нужд Орловской области"</a:t>
            </a:r>
          </a:p>
          <a:p>
            <a:pPr>
              <a:buNone/>
            </a:pPr>
            <a:r>
              <a:rPr lang="ru-RU" sz="4000" i="1" dirty="0"/>
              <a:t>	- </a:t>
            </a:r>
            <a:r>
              <a:rPr lang="ru-RU" sz="4000" i="1" dirty="0"/>
              <a:t>Постановление Правительства Орловской области от 25.09.2015 N 439 "Об утверждении Правил определения нормативных затрат на обеспечение функций органов государственной власти Орловской области, государственных органов Орловской области, органов управления государственными внебюджетными фондами (включая подведомственные казенные учреждения)"</a:t>
            </a:r>
            <a:endParaRPr lang="ru-RU" sz="4000" i="1" dirty="0"/>
          </a:p>
          <a:p>
            <a:pPr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32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/>
              <a:t>Нормирование. Правила нормирования (ч. 4 ст. 19 44-ФЗ)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4000" dirty="0"/>
              <a:t>Требования к порядку разработки и принятия правовых актов о нормировании в сфере закупок, содержанию указанных актов и обеспечению их исполнения:</a:t>
            </a:r>
          </a:p>
          <a:p>
            <a:pPr>
              <a:buNone/>
            </a:pPr>
            <a:r>
              <a:rPr lang="ru-RU" sz="4000" i="1" dirty="0"/>
              <a:t>	- </a:t>
            </a:r>
            <a:r>
              <a:rPr lang="ru-RU" sz="4000" i="1" dirty="0"/>
              <a:t>Постановление Администрации города Орла от 08.09.2015 N 3951 "Об утверждении Требований к порядку разработки и принятия правовых актов о нормировании в сфере закупок для обеспечения муниципальных нужд города Орла, содержанию указанных актов и обеспечению их исполнения"</a:t>
            </a:r>
            <a:endParaRPr lang="ru-RU" sz="4000" dirty="0"/>
          </a:p>
          <a:p>
            <a:r>
              <a:rPr lang="ru-RU" sz="4000" dirty="0"/>
              <a:t>Правила определения требований к закупаемым отдельным видам ТРУ (в том числе предельные цены ТРУ) и нормативных затрат на обеспечение функций :</a:t>
            </a:r>
          </a:p>
          <a:p>
            <a:pPr>
              <a:buNone/>
            </a:pPr>
            <a:r>
              <a:rPr lang="ru-RU" sz="4000" dirty="0"/>
              <a:t>	</a:t>
            </a:r>
            <a:r>
              <a:rPr lang="ru-RU" sz="4000" i="1" dirty="0"/>
              <a:t>Постановление Администрации города Орла от 30.12.2015 N 6001 "Об утверждении Правил определения требований к отдельным видам товаров, работ, услуг (в том числе предельные цены товаров, работ, услуг), закупаемым для обеспечения муниципальных нужд города Орла"</a:t>
            </a:r>
          </a:p>
          <a:p>
            <a:pPr>
              <a:buNone/>
            </a:pPr>
            <a:r>
              <a:rPr lang="ru-RU" sz="4000" i="1" dirty="0"/>
              <a:t>	Постановление Администрации города Орла от 20.11.2015 N 5185 "Об утверждении Правил определения нормативных затрат на обеспечение функций муниципальных органов (включая подведомственные казенные учреждения)"</a:t>
            </a:r>
          </a:p>
          <a:p>
            <a:pPr>
              <a:buNone/>
            </a:pPr>
            <a:endParaRPr lang="ru-RU" sz="4000" dirty="0"/>
          </a:p>
          <a:p>
            <a:pPr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050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Нормирование. Общие положения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/>
              <a:t>Гос</a:t>
            </a:r>
            <a:r>
              <a:rPr lang="ru-RU" dirty="0"/>
              <a:t>. органы на основании правил нормирования, установленных в соответствии с ч. 4 ст.19, утверждают:</a:t>
            </a:r>
          </a:p>
          <a:p>
            <a:pPr>
              <a:buNone/>
            </a:pPr>
            <a:r>
              <a:rPr lang="ru-RU" dirty="0"/>
              <a:t>	- требования к закупаемым ими, их территориальными органами (подразделениями) и подведомственными указанным органам казенными и бюджетными учреждениями отдельным видам ТРУ (в том числе предельные цены ТРУ)</a:t>
            </a:r>
          </a:p>
          <a:p>
            <a:pPr>
              <a:buNone/>
            </a:pPr>
            <a:r>
              <a:rPr lang="ru-RU" dirty="0"/>
              <a:t>	- и (или) нормативные затраты на обеспечение функций указанных органов и подведомственных им казенных учреждений.</a:t>
            </a:r>
          </a:p>
          <a:p>
            <a:pPr algn="just"/>
            <a:r>
              <a:rPr lang="ru-RU" dirty="0"/>
              <a:t>Правила нормирования, требования к отдельным видам ТРУ (в том числе предельные цены ТРУ) и (или) нормативные затраты на обеспечение функций Заказчиков (включая соответственно территориальные органы и подведомственные казенные учреждения) </a:t>
            </a:r>
            <a:r>
              <a:rPr lang="ru-RU" i="1" dirty="0"/>
              <a:t>подлежат размещению в ЕИС</a:t>
            </a:r>
            <a:r>
              <a:rPr lang="ru-RU" dirty="0"/>
              <a:t>.</a:t>
            </a:r>
          </a:p>
          <a:p>
            <a:pPr algn="just">
              <a:buNone/>
            </a:pPr>
            <a:r>
              <a:rPr lang="ru-RU" dirty="0"/>
              <a:t>	</a:t>
            </a:r>
            <a:r>
              <a:rPr lang="ru-RU" i="1" dirty="0"/>
              <a:t>- Приказ Управления государственной жилищной инспекции Орловской области от 20.07.2016 №55 «Об утверждении перечня отдельных видов товаров, работ, услуг, включающего их потребительские свойства (в том числе качество) и иные характеристики (в том числе предельные цены)»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9310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Иерархия правил нормирования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	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28992" y="1643050"/>
            <a:ext cx="5429288" cy="35719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Общие правила определения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28992" y="2285992"/>
            <a:ext cx="300039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 к отдельным видам ТРУ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72264" y="2285992"/>
            <a:ext cx="228601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Нормативные затраты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28596" y="3070222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500174"/>
            <a:ext cx="2928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Правительство РФ</a:t>
            </a:r>
          </a:p>
          <a:p>
            <a:r>
              <a:rPr lang="ru-RU" dirty="0"/>
              <a:t>Постановление Правительства РФ N926</a:t>
            </a:r>
          </a:p>
          <a:p>
            <a:r>
              <a:rPr lang="ru-RU" dirty="0"/>
              <a:t>Постановление Правительства РФ N 1047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28992" y="3213098"/>
            <a:ext cx="5429288" cy="35719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Правила определения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28992" y="3929066"/>
            <a:ext cx="300039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 к отдельным видам ТРУ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572264" y="3929066"/>
            <a:ext cx="228601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Нормативные затраты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28596" y="4714884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7158" y="3143248"/>
            <a:ext cx="29289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Правительство РФ</a:t>
            </a:r>
          </a:p>
          <a:p>
            <a:r>
              <a:rPr lang="ru-RU" sz="1600" dirty="0"/>
              <a:t>Федеральные нужды</a:t>
            </a:r>
          </a:p>
          <a:p>
            <a:r>
              <a:rPr lang="ru-RU" sz="1600" dirty="0"/>
              <a:t>Постановление Правительства РФ N1084</a:t>
            </a:r>
          </a:p>
          <a:p>
            <a:r>
              <a:rPr lang="ru-RU" sz="1600" dirty="0"/>
              <a:t>Постановление Правительства РФ N 927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28992" y="4929198"/>
            <a:ext cx="5429288" cy="35719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28992" y="5572140"/>
            <a:ext cx="300039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 к отдельным видам ТРУ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72264" y="5572140"/>
            <a:ext cx="228601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Нормативные затраты</a:t>
            </a:r>
          </a:p>
        </p:txBody>
      </p:sp>
      <p:sp>
        <p:nvSpPr>
          <p:cNvPr id="22" name="Стрелка вниз 21"/>
          <p:cNvSpPr/>
          <p:nvPr/>
        </p:nvSpPr>
        <p:spPr>
          <a:xfrm>
            <a:off x="4786314" y="2000240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7572396" y="2000240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786314" y="3571876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7572396" y="3571876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4786314" y="5286388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7572396" y="5286388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57158" y="4714884"/>
            <a:ext cx="292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/>
              <a:t>Гос.органы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35359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Иерархия правил нормирования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	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28992" y="1643050"/>
            <a:ext cx="5429288" cy="35719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Общие правила определения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28992" y="2285992"/>
            <a:ext cx="300039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 к отдельным видам ТРУ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72264" y="2285992"/>
            <a:ext cx="228601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Нормативные затраты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28596" y="3070222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500174"/>
            <a:ext cx="2928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Правительство РФ</a:t>
            </a:r>
          </a:p>
          <a:p>
            <a:r>
              <a:rPr lang="ru-RU" dirty="0"/>
              <a:t>Постановление Правительства РФ N926</a:t>
            </a:r>
          </a:p>
          <a:p>
            <a:r>
              <a:rPr lang="ru-RU" dirty="0"/>
              <a:t>Постановление Правительства РФ N 1047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28992" y="3213098"/>
            <a:ext cx="5429288" cy="35719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Правила определения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28992" y="3929066"/>
            <a:ext cx="300039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 к отдельным видам ТРУ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572264" y="3929066"/>
            <a:ext cx="228601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Нормативные затраты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28596" y="4714884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7158" y="3143248"/>
            <a:ext cx="2928958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Правительство ОО</a:t>
            </a:r>
          </a:p>
          <a:p>
            <a:r>
              <a:rPr lang="ru-RU" sz="1600" dirty="0"/>
              <a:t>Нужды субъекта РФ</a:t>
            </a:r>
          </a:p>
          <a:p>
            <a:r>
              <a:rPr lang="ru-RU" sz="1600" dirty="0"/>
              <a:t>Постановление Правительства  ОО №520</a:t>
            </a:r>
          </a:p>
          <a:p>
            <a:r>
              <a:rPr lang="ru-RU" sz="1600" dirty="0"/>
              <a:t>Постановление Правительства  ОО №439</a:t>
            </a:r>
            <a:r>
              <a:rPr lang="ru-RU" sz="1700" dirty="0"/>
              <a:t>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28992" y="4929198"/>
            <a:ext cx="5429288" cy="35719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28992" y="5572140"/>
            <a:ext cx="300039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 к отдельным видам ТРУ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72264" y="5572140"/>
            <a:ext cx="228601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Нормативные затраты</a:t>
            </a:r>
          </a:p>
        </p:txBody>
      </p:sp>
      <p:sp>
        <p:nvSpPr>
          <p:cNvPr id="22" name="Стрелка вниз 21"/>
          <p:cNvSpPr/>
          <p:nvPr/>
        </p:nvSpPr>
        <p:spPr>
          <a:xfrm>
            <a:off x="4786314" y="2000240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7572396" y="2000240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786314" y="3571876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7572396" y="3571876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4786314" y="5286388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7572396" y="5286388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57158" y="4714884"/>
            <a:ext cx="292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/>
              <a:t>Гос.органы</a:t>
            </a:r>
            <a:endParaRPr lang="ru-RU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357158" y="4714884"/>
            <a:ext cx="292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/>
              <a:t>Гос.органы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24639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Иерархия правил нормирования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	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28992" y="1643050"/>
            <a:ext cx="5429288" cy="35719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Общие правила определения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28992" y="2285992"/>
            <a:ext cx="300039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 к отдельным видам ТРУ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72264" y="2285992"/>
            <a:ext cx="228601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Нормативные затраты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28596" y="3070222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500174"/>
            <a:ext cx="2928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Правительство РФ</a:t>
            </a:r>
          </a:p>
          <a:p>
            <a:r>
              <a:rPr lang="ru-RU" dirty="0"/>
              <a:t>Постановление Правительства РФ N926</a:t>
            </a:r>
          </a:p>
          <a:p>
            <a:r>
              <a:rPr lang="ru-RU" dirty="0"/>
              <a:t>Постановление Правительства РФ N 1047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28992" y="3213098"/>
            <a:ext cx="5429288" cy="35719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Правила определения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28992" y="3929066"/>
            <a:ext cx="300039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 к отдельным видам ТРУ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572264" y="3929066"/>
            <a:ext cx="228601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Нормативные затраты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28596" y="4714884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7158" y="3143248"/>
            <a:ext cx="292895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Местная администрация</a:t>
            </a:r>
          </a:p>
          <a:p>
            <a:r>
              <a:rPr lang="ru-RU" sz="1400" dirty="0"/>
              <a:t>Нужды муниципального образования</a:t>
            </a:r>
          </a:p>
          <a:p>
            <a:r>
              <a:rPr lang="ru-RU" sz="1400" dirty="0"/>
              <a:t>Постановление МА г. Орла №6001</a:t>
            </a:r>
          </a:p>
          <a:p>
            <a:r>
              <a:rPr lang="ru-RU" sz="1400" dirty="0"/>
              <a:t>Постановление МА г. Орла №5185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28992" y="4929198"/>
            <a:ext cx="5429288" cy="35719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28992" y="5572140"/>
            <a:ext cx="300039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 к отдельным видам ТРУ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72264" y="5572140"/>
            <a:ext cx="2286016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Нормативные затраты</a:t>
            </a:r>
          </a:p>
        </p:txBody>
      </p:sp>
      <p:sp>
        <p:nvSpPr>
          <p:cNvPr id="22" name="Стрелка вниз 21"/>
          <p:cNvSpPr/>
          <p:nvPr/>
        </p:nvSpPr>
        <p:spPr>
          <a:xfrm>
            <a:off x="4786314" y="2000240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7572396" y="2000240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786314" y="3571876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7572396" y="3571876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4786314" y="5286388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7572396" y="5286388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57158" y="4714884"/>
            <a:ext cx="292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Органы муниципальной власти</a:t>
            </a:r>
          </a:p>
        </p:txBody>
      </p:sp>
    </p:spTree>
    <p:extLst>
      <p:ext uri="{BB962C8B-B14F-4D97-AF65-F5344CB8AC3E}">
        <p14:creationId xmlns:p14="http://schemas.microsoft.com/office/powerpoint/2010/main" val="1113783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Общие требования к НПА о нормировании Постановление Правительства РФ №476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	Определяет общие требования к порядку разработки и принятия, содержанию, обеспечению исполнения следующих правовых актов:</a:t>
            </a:r>
          </a:p>
          <a:p>
            <a:pPr>
              <a:buNone/>
            </a:pPr>
            <a:r>
              <a:rPr lang="ru-RU" dirty="0"/>
              <a:t>	</a:t>
            </a:r>
            <a:r>
              <a:rPr lang="ru-RU" dirty="0" err="1"/>
              <a:t>гос.органов</a:t>
            </a:r>
            <a:r>
              <a:rPr lang="ru-RU" dirty="0"/>
              <a:t>, утверждающих:</a:t>
            </a:r>
          </a:p>
          <a:p>
            <a:r>
              <a:rPr lang="ru-RU" dirty="0"/>
              <a:t>нормативные затраты на обеспечение функций </a:t>
            </a:r>
            <a:r>
              <a:rPr lang="ru-RU" dirty="0" err="1"/>
              <a:t>гос</a:t>
            </a:r>
            <a:r>
              <a:rPr lang="ru-RU" dirty="0"/>
              <a:t>. органов, (включая территориальные органы и подведомственные казенные, бюджетные учреждения);</a:t>
            </a:r>
          </a:p>
          <a:p>
            <a:r>
              <a:rPr lang="ru-RU" dirty="0"/>
              <a:t>требования к закупаемым ими, соответственно их территориальными органами (подразделениями) и подведомственными указанным органам казенными учреждениями отдельным видам товаров, работ, услуг (в том числе предельные цены товаров, работ, услуг).</a:t>
            </a:r>
          </a:p>
        </p:txBody>
      </p:sp>
    </p:spTree>
    <p:extLst>
      <p:ext uri="{BB962C8B-B14F-4D97-AF65-F5344CB8AC3E}">
        <p14:creationId xmlns:p14="http://schemas.microsoft.com/office/powerpoint/2010/main" val="2889659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natomiya-zakonodatelstva-o-gosudarstvennyh-zakupkah-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97616"/>
            <a:ext cx="8640960" cy="646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133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Требования к НПА о нормировании Постановление Правительства РФ №479 для обеспечения нормативных нужд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	Определяет требования к порядку разработки и принятия, содержанию, обеспечению исполнения следующих правовых актов:</a:t>
            </a:r>
          </a:p>
          <a:p>
            <a:pPr>
              <a:buNone/>
            </a:pPr>
            <a:r>
              <a:rPr lang="ru-RU" dirty="0"/>
              <a:t>	</a:t>
            </a:r>
            <a:r>
              <a:rPr lang="ru-RU" dirty="0" err="1"/>
              <a:t>гос.органов</a:t>
            </a:r>
            <a:r>
              <a:rPr lang="ru-RU" dirty="0"/>
              <a:t> , утверждающих:</a:t>
            </a:r>
          </a:p>
          <a:p>
            <a:r>
              <a:rPr lang="ru-RU" dirty="0"/>
              <a:t>нормативные затраты;</a:t>
            </a:r>
          </a:p>
          <a:p>
            <a:r>
              <a:rPr lang="ru-RU" dirty="0"/>
              <a:t>требования к отдельным видам товаров, работ, услуг (в том числе предельные цены товаров, работ, услуг), закупаемым самим органом, его территориальными органами (подразделениями) и подведомственными указанным органам казенными учреждениями и бюджетными учреждениями.</a:t>
            </a:r>
          </a:p>
        </p:txBody>
      </p:sp>
    </p:spTree>
    <p:extLst>
      <p:ext uri="{BB962C8B-B14F-4D97-AF65-F5344CB8AC3E}">
        <p14:creationId xmlns:p14="http://schemas.microsoft.com/office/powerpoint/2010/main" val="1622826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Требования к НПА о нормировании Постановление Правительства РФ №479 для обеспечения нормативных нужд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Правовые акты, пересматриваются, </a:t>
            </a:r>
            <a:r>
              <a:rPr lang="ru-RU" dirty="0" err="1"/>
              <a:t>гос.органами</a:t>
            </a:r>
            <a:r>
              <a:rPr lang="ru-RU" dirty="0"/>
              <a:t> РФ </a:t>
            </a:r>
            <a:r>
              <a:rPr lang="ru-RU" b="1" dirty="0"/>
              <a:t>не реже одного раза в год</a:t>
            </a:r>
            <a:r>
              <a:rPr lang="ru-RU" dirty="0"/>
              <a:t>.</a:t>
            </a:r>
          </a:p>
          <a:p>
            <a:r>
              <a:rPr lang="ru-RU" dirty="0" err="1"/>
              <a:t>Гос.органы</a:t>
            </a:r>
            <a:r>
              <a:rPr lang="ru-RU" dirty="0"/>
              <a:t> в течение 7 рабочих дней со дня принятия правовых актов, размещают эти правовые акты в установленном порядке в ЕИС в сфере закупок.</a:t>
            </a:r>
          </a:p>
          <a:p>
            <a:r>
              <a:rPr lang="ru-RU" dirty="0"/>
              <a:t>Правовые акты </a:t>
            </a:r>
            <a:r>
              <a:rPr lang="ru-RU" dirty="0" err="1"/>
              <a:t>гос.органов</a:t>
            </a:r>
            <a:r>
              <a:rPr lang="ru-RU" dirty="0"/>
              <a:t> РФ, утверждающие требования к отдельным видам ТРУ, закупаемым самим органом, его территориальными органами (подразделениями) и подведомственными указанным органам казенными учреждениями и бюджетными учреждениями, должен содержать следующие сведения:</a:t>
            </a:r>
          </a:p>
          <a:p>
            <a:pPr marL="273050" indent="-7938">
              <a:buNone/>
            </a:pPr>
            <a:r>
              <a:rPr lang="ru-RU" dirty="0"/>
              <a:t>а) наименования заказчиков (подразделений заказчиков), в отношении которых устанавливаются требования к отдельным видам ТРУ(в том числе предельные цены товаров, работ, услуг);</a:t>
            </a:r>
          </a:p>
          <a:p>
            <a:pPr marL="273050" indent="-7938">
              <a:buNone/>
            </a:pPr>
            <a:r>
              <a:rPr lang="ru-RU" dirty="0"/>
              <a:t>б) перечень отдельных видов ТРУ с указанием характеристик (свойств) и их значений.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054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Требования к НПА о нормировании Постановление Правительства РФ №479 для обеспечения нормативных нужд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	</a:t>
            </a:r>
            <a:r>
              <a:rPr lang="ru-RU" dirty="0" err="1"/>
              <a:t>Гос.органы</a:t>
            </a:r>
            <a:r>
              <a:rPr lang="ru-RU" dirty="0"/>
              <a:t> РФ разрабатывают и утверждают: </a:t>
            </a:r>
          </a:p>
          <a:p>
            <a:pPr>
              <a:buNone/>
            </a:pPr>
            <a:r>
              <a:rPr lang="ru-RU" dirty="0"/>
              <a:t>	- индивидуальные, установленные для каждого работника,</a:t>
            </a:r>
          </a:p>
          <a:p>
            <a:pPr>
              <a:buNone/>
            </a:pPr>
            <a:r>
              <a:rPr lang="ru-RU" dirty="0"/>
              <a:t>	- и (или) коллективные, установленные для нескольких работников, </a:t>
            </a:r>
          </a:p>
          <a:p>
            <a:pPr>
              <a:buNone/>
            </a:pPr>
            <a:r>
              <a:rPr lang="ru-RU" dirty="0"/>
              <a:t>	нормативы:</a:t>
            </a:r>
          </a:p>
          <a:p>
            <a:pPr>
              <a:buNone/>
            </a:pPr>
            <a:r>
              <a:rPr lang="ru-RU" dirty="0"/>
              <a:t>	</a:t>
            </a:r>
            <a:r>
              <a:rPr lang="ru-RU" i="1" dirty="0"/>
              <a:t>количества </a:t>
            </a:r>
          </a:p>
          <a:p>
            <a:pPr>
              <a:buNone/>
            </a:pPr>
            <a:r>
              <a:rPr lang="ru-RU" dirty="0"/>
              <a:t>	и (или) </a:t>
            </a:r>
            <a:r>
              <a:rPr lang="ru-RU" i="1" dirty="0"/>
              <a:t>цены товаров, работ, услуг</a:t>
            </a:r>
            <a:r>
              <a:rPr lang="ru-RU" dirty="0"/>
              <a:t> по структурным подразделениям указанных органов.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2225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Требования к НПА о нормировании Постановление Правительства РФ №479 для обеспечения нормативных нужд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Правовые акты </a:t>
            </a:r>
            <a:r>
              <a:rPr lang="ru-RU" dirty="0" err="1"/>
              <a:t>гос.органов</a:t>
            </a:r>
            <a:r>
              <a:rPr lang="ru-RU" dirty="0"/>
              <a:t> РФ, утверждающие нормативные затраты, должны определять:</a:t>
            </a:r>
          </a:p>
          <a:p>
            <a:pPr>
              <a:buNone/>
            </a:pPr>
            <a:r>
              <a:rPr lang="ru-RU" dirty="0"/>
              <a:t>	а) порядок расчета нормативных затрат, для которых правилами определения нормативных затрат </a:t>
            </a:r>
            <a:r>
              <a:rPr lang="ru-RU" i="1" u="sng" dirty="0"/>
              <a:t>не установлен порядок расчета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	б) нормативы количества и (или) цены товаров, работ, услуг, в том числе сгруппированные по должностям работников и (или) категориям должностей работников.</a:t>
            </a:r>
          </a:p>
          <a:p>
            <a:r>
              <a:rPr lang="ru-RU" dirty="0"/>
              <a:t>Правовые акты, могут устанавливать требования к отдельным видам ТРУ, закупаемым одним или несколькими заказчиками, и (или) нормативные затраты на обеспечение функций органа управления государственным внебюджетным фондом РФ и (или) одного или нескольких его территориальных органов, и (или) подведомственных казенных учреждений.</a:t>
            </a:r>
          </a:p>
          <a:p>
            <a:r>
              <a:rPr lang="ru-RU" dirty="0"/>
              <a:t>Требования к отдельным видам ТРУ и нормативные затраты </a:t>
            </a:r>
            <a:r>
              <a:rPr lang="ru-RU" i="1" u="sng" dirty="0"/>
              <a:t>применяются для </a:t>
            </a:r>
            <a:r>
              <a:rPr lang="ru-RU" b="1" i="1" u="sng" dirty="0"/>
              <a:t>обоснования объекта и (или) объектов закупки </a:t>
            </a:r>
            <a:r>
              <a:rPr lang="ru-RU" i="1" u="sng" dirty="0"/>
              <a:t>соответствующего заказчика.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1545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/>
              <a:t>Общие правила. Требования к ТРУ. Постановление Правительства №926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устанавливают порядок определения требований к закупаемым заказчиками отдельным видам товаров, работ, услуг (в том числе предельных цен товаров, работ, услуг).</a:t>
            </a:r>
          </a:p>
          <a:p>
            <a:r>
              <a:rPr lang="ru-RU" dirty="0"/>
              <a:t>под видом товаров, работ, услуг понимаются виды товаров, работ, услуг, соответствующие 6-значному коду позиции по Общероссийскому классификатору продукции по видам экономической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2950655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/>
              <a:t>Общие правила. Требования к ТРУ. Постановление Правительства №926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XX </a:t>
            </a:r>
            <a:r>
              <a:rPr lang="ru-RU" dirty="0"/>
              <a:t>класс </a:t>
            </a:r>
          </a:p>
          <a:p>
            <a:r>
              <a:rPr lang="en-US" dirty="0"/>
              <a:t>XX.X </a:t>
            </a:r>
            <a:r>
              <a:rPr lang="ru-RU" dirty="0"/>
              <a:t>подкласс</a:t>
            </a:r>
          </a:p>
          <a:p>
            <a:r>
              <a:rPr lang="ru-RU" dirty="0"/>
              <a:t> </a:t>
            </a:r>
            <a:r>
              <a:rPr lang="en-US" dirty="0"/>
              <a:t>XX.XX </a:t>
            </a:r>
            <a:r>
              <a:rPr lang="ru-RU" dirty="0"/>
              <a:t>группа</a:t>
            </a:r>
          </a:p>
          <a:p>
            <a:r>
              <a:rPr lang="ru-RU" dirty="0"/>
              <a:t> </a:t>
            </a:r>
            <a:r>
              <a:rPr lang="en-US" dirty="0"/>
              <a:t>XX.XX.X </a:t>
            </a:r>
            <a:r>
              <a:rPr lang="ru-RU" dirty="0"/>
              <a:t>подгруппа</a:t>
            </a:r>
          </a:p>
          <a:p>
            <a:r>
              <a:rPr lang="ru-RU" b="1" dirty="0"/>
              <a:t> </a:t>
            </a:r>
            <a:r>
              <a:rPr lang="en-US" b="1" i="1" dirty="0"/>
              <a:t>XX.XX.XX </a:t>
            </a:r>
            <a:r>
              <a:rPr lang="ru-RU" b="1" i="1" dirty="0"/>
              <a:t>вид </a:t>
            </a:r>
          </a:p>
          <a:p>
            <a:r>
              <a:rPr lang="en-US" dirty="0"/>
              <a:t>XX.XX.XX.XX0 </a:t>
            </a:r>
            <a:r>
              <a:rPr lang="ru-RU" dirty="0"/>
              <a:t>категория </a:t>
            </a:r>
          </a:p>
          <a:p>
            <a:r>
              <a:rPr lang="en-US" dirty="0"/>
              <a:t>XX.XX.XX.XXX </a:t>
            </a:r>
            <a:r>
              <a:rPr lang="ru-RU" dirty="0"/>
              <a:t>подкатегория </a:t>
            </a:r>
            <a:br>
              <a:rPr lang="ru-RU" i="1" dirty="0"/>
            </a:br>
            <a:endParaRPr lang="ru-RU" i="1" dirty="0"/>
          </a:p>
          <a:p>
            <a:r>
              <a:rPr lang="ru-RU" sz="2800" i="1" dirty="0"/>
              <a:t> </a:t>
            </a:r>
            <a:r>
              <a:rPr lang="ru-RU" sz="1600" i="1" dirty="0"/>
              <a:t>ОК 034-2014 (КПЕС 2008). Общероссийский классификатор продукции по видам экономической деятельности" (утв. Приказом </a:t>
            </a:r>
            <a:r>
              <a:rPr lang="ru-RU" sz="1600" i="1" dirty="0" err="1"/>
              <a:t>Росстандарта</a:t>
            </a:r>
            <a:r>
              <a:rPr lang="ru-RU" sz="1600" i="1" dirty="0"/>
              <a:t> от 31.01.2014 N 14-ст) (ред. от 26.05.2015)</a:t>
            </a:r>
            <a:endParaRPr lang="ru-RU" sz="16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8799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>
                <a:solidFill>
                  <a:srgbClr val="8CADAE">
                    <a:shade val="75000"/>
                  </a:srgbClr>
                </a:solidFill>
              </a:rPr>
              <a:t>Общие правила. Требования к ТРУ. Постановление Правительства №926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Правила определения требований предусматривают:</a:t>
            </a:r>
          </a:p>
          <a:p>
            <a:pPr>
              <a:buNone/>
            </a:pPr>
            <a:r>
              <a:rPr lang="ru-RU" dirty="0"/>
              <a:t>	а) обязательный перечень отдельных видов ТРУ, их потребительские свойства и иные характеристики, а также значения таких свойств и характеристик (в том числе предельные цены товаров, работ, услуг) (</a:t>
            </a:r>
            <a:r>
              <a:rPr lang="ru-RU" b="1" i="1" u="sng" dirty="0"/>
              <a:t>обязательный перечень</a:t>
            </a:r>
            <a:r>
              <a:rPr lang="ru-RU" dirty="0"/>
              <a:t>) и (или) обязанность </a:t>
            </a:r>
            <a:r>
              <a:rPr lang="ru-RU" dirty="0" err="1"/>
              <a:t>гос.органов</a:t>
            </a:r>
            <a:r>
              <a:rPr lang="ru-RU" dirty="0"/>
              <a:t>  устанавливать значения указанных свойств и характеристик;</a:t>
            </a:r>
          </a:p>
          <a:p>
            <a:pPr>
              <a:buNone/>
            </a:pPr>
            <a:r>
              <a:rPr lang="ru-RU" dirty="0"/>
              <a:t>	б) порядок формирования и ведения </a:t>
            </a:r>
            <a:r>
              <a:rPr lang="ru-RU" dirty="0" err="1"/>
              <a:t>гос.органами</a:t>
            </a:r>
            <a:r>
              <a:rPr lang="ru-RU" dirty="0"/>
              <a:t> </a:t>
            </a:r>
            <a:r>
              <a:rPr lang="ru-RU" i="1" u="sng" dirty="0"/>
              <a:t>ведомственного перечня</a:t>
            </a:r>
            <a:r>
              <a:rPr lang="ru-RU" dirty="0"/>
              <a:t>, а также примерную форму ведомственного перечня;</a:t>
            </a:r>
          </a:p>
          <a:p>
            <a:r>
              <a:rPr lang="ru-RU" dirty="0"/>
              <a:t>в) порядок применения обязательных критериев отбора отдельных видов ТРУ, значения этих критериев, а также дополнительные критерии, не определенные настоящими Общими правилами и не приводящие к сужению ведомственного перечня, и порядок их применения.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4970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>
                <a:solidFill>
                  <a:srgbClr val="8CADAE">
                    <a:shade val="75000"/>
                  </a:srgbClr>
                </a:solidFill>
              </a:rPr>
              <a:t>Общие правила. Требования к ТРУ. Постановление Правительства №926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Требования к закупаемым  </a:t>
            </a:r>
            <a:r>
              <a:rPr lang="ru-RU" dirty="0" err="1"/>
              <a:t>гос.органами</a:t>
            </a:r>
            <a:r>
              <a:rPr lang="ru-RU" dirty="0"/>
              <a:t> их территориальными органами (подразделениями)  отдельным видам товаров, работ, услуг (в том числе предельные цены товаров, работ, услуг) утверждаются  </a:t>
            </a:r>
            <a:r>
              <a:rPr lang="ru-RU" dirty="0" err="1"/>
              <a:t>гос.органами</a:t>
            </a:r>
            <a:r>
              <a:rPr lang="ru-RU" dirty="0"/>
              <a:t> в форме перечня отдельных видов товаров, работ, услуг, в отношении которых устанавливаются потребительские свойства (в том числе характеристики качества) и иные характеристики, имеющие влияние на цену отдельных видов товаров, работ, услуг </a:t>
            </a:r>
            <a:r>
              <a:rPr lang="ru-RU" b="1" i="1" dirty="0"/>
              <a:t>(ведомственный перечень).</a:t>
            </a:r>
          </a:p>
        </p:txBody>
      </p:sp>
    </p:spTree>
    <p:extLst>
      <p:ext uri="{BB962C8B-B14F-4D97-AF65-F5344CB8AC3E}">
        <p14:creationId xmlns:p14="http://schemas.microsoft.com/office/powerpoint/2010/main" val="2003314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>
                <a:solidFill>
                  <a:srgbClr val="8CADAE">
                    <a:shade val="75000"/>
                  </a:srgbClr>
                </a:solidFill>
              </a:rPr>
              <a:t>Общие правила. Требования к ТРУ. Постановление Правительства №926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Обязательными критериями отбора отдельных видов ТРУ, применяемыми при формировании ведомственного перечня, одновременно являются:</a:t>
            </a:r>
          </a:p>
          <a:p>
            <a:r>
              <a:rPr lang="ru-RU" dirty="0"/>
              <a:t>а) доля оплаты по отдельному виду ТРУ(в соответствии с графиками платежей) по контрактам, информация о которых включена в реестр контрактов, заключенных заказчиками в общем объеме оплаты по контрактам, включенным в реестры (по графикам платежей), заключенным заказчиками;</a:t>
            </a:r>
          </a:p>
          <a:p>
            <a:r>
              <a:rPr lang="ru-RU" dirty="0"/>
              <a:t>б) доля контрактов на закупку отдельных видов ТРУ органов управления государственными внебюджетными фондами, их территориальных органов и подведомственных им казенных и бюджетных учреждений в общем количестве контрактов на приобретение ТРУ, заключаемых органами управления государственными внебюджетными фондами, их территориальными органами и подведомственными им казенными и бюджетными учреждениями.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2363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>
                <a:solidFill>
                  <a:srgbClr val="8CADAE">
                    <a:shade val="75000"/>
                  </a:srgbClr>
                </a:solidFill>
              </a:rPr>
              <a:t>Общие правила. Требования к ТРУ. Постановление Правительства №926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Правила определения требований могут предусматривать следующие сведения, </a:t>
            </a:r>
            <a:r>
              <a:rPr lang="ru-RU" i="1" dirty="0"/>
              <a:t>дополнительно</a:t>
            </a:r>
            <a:r>
              <a:rPr lang="ru-RU" dirty="0"/>
              <a:t> включаемые </a:t>
            </a:r>
            <a:r>
              <a:rPr lang="ru-RU" dirty="0" err="1"/>
              <a:t>гос.органами</a:t>
            </a:r>
            <a:r>
              <a:rPr lang="ru-RU" dirty="0"/>
              <a:t> в ведомственный перечень:</a:t>
            </a:r>
          </a:p>
          <a:p>
            <a:r>
              <a:rPr lang="ru-RU" dirty="0"/>
              <a:t>а) отдельные виды ТРУ, не указанные в обязательном перечне;</a:t>
            </a:r>
          </a:p>
          <a:p>
            <a:r>
              <a:rPr lang="ru-RU" dirty="0"/>
              <a:t>б) характеристики ТРУ, не включенные в обязательный перечень и не приводящие к необоснованным ограничениям количества участников закупки;</a:t>
            </a:r>
          </a:p>
          <a:p>
            <a:r>
              <a:rPr lang="ru-RU" dirty="0"/>
              <a:t>в) значения количественных и (или) качественных показателей характеристик (свойств) ТРУ, </a:t>
            </a:r>
            <a:r>
              <a:rPr lang="ru-RU" i="1" u="sng" dirty="0"/>
              <a:t>отличающиеся от значений</a:t>
            </a:r>
            <a:r>
              <a:rPr lang="ru-RU" dirty="0"/>
              <a:t>, содержащихся в </a:t>
            </a:r>
            <a:r>
              <a:rPr lang="ru-RU" i="1" u="sng" dirty="0"/>
              <a:t>обязательном перечне</a:t>
            </a:r>
            <a:r>
              <a:rPr lang="ru-RU" dirty="0"/>
              <a:t>, в случаях, предусмотренных правилами определения требований. При этом такие значения должны быть обоснованы, в том числе с использованием функционального назначения товара, под которым для целей настоящих Общих правил понимается цель и условия использования (применения) товара, позволяющие товару выполнять свое основное назначение, вспомогательные функции или определяющие универсальность применения товара (выполнение соответствующих функций, работ, оказание соответствующих услуг, территориальные, климатические факторы и другое);</a:t>
            </a:r>
          </a:p>
          <a:p>
            <a:r>
              <a:rPr lang="ru-RU" dirty="0"/>
              <a:t>г) иные сведения, касающиеся закупки товаров, работ, услуг, не предусмотренные настоящими Общими правилами.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802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natomiya-zakonodatelstva-o-gosudarstvennyh-zakupkah-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2639"/>
            <a:ext cx="8640960" cy="649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1327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>
                <a:solidFill>
                  <a:srgbClr val="8CADAE">
                    <a:shade val="75000"/>
                  </a:srgbClr>
                </a:solidFill>
              </a:rPr>
              <a:t>Общие правила. Требования к ТРУ. Постановление Правительства №926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Ведомственный перечень формируется с учетом функционального назначения товара и должен содержать одну или несколько следующих характеристик в отношении каждого отдельного вида товаров, работ, услуг:</a:t>
            </a:r>
          </a:p>
          <a:p>
            <a:pPr>
              <a:buNone/>
            </a:pPr>
            <a:r>
              <a:rPr lang="ru-RU" dirty="0"/>
              <a:t>	а) потребительские свойства (в том числе качество и иные характеристики);</a:t>
            </a:r>
          </a:p>
          <a:p>
            <a:pPr>
              <a:buNone/>
            </a:pPr>
            <a:r>
              <a:rPr lang="ru-RU" dirty="0"/>
              <a:t>	б) иные характеристики (свойства), не являющиеся потребительскими свойствами;</a:t>
            </a:r>
          </a:p>
          <a:p>
            <a:pPr>
              <a:buNone/>
            </a:pPr>
            <a:r>
              <a:rPr lang="ru-RU" dirty="0"/>
              <a:t>	в) предельные цены товаров, работ, услуг.</a:t>
            </a:r>
          </a:p>
        </p:txBody>
      </p:sp>
    </p:spTree>
    <p:extLst>
      <p:ext uri="{BB962C8B-B14F-4D97-AF65-F5344CB8AC3E}">
        <p14:creationId xmlns:p14="http://schemas.microsoft.com/office/powerpoint/2010/main" val="14915662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>
                <a:solidFill>
                  <a:srgbClr val="8CADAE">
                    <a:shade val="75000"/>
                  </a:srgbClr>
                </a:solidFill>
              </a:rPr>
              <a:t>Общие правила. Требования к ТРУ. Постановление Правительства №926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Требования к отдельным видам ТРУ </a:t>
            </a:r>
            <a:r>
              <a:rPr lang="ru-RU" i="1" u="sng" dirty="0"/>
              <a:t>определяются с учетом категорий и (или) групп должностей работников</a:t>
            </a:r>
            <a:r>
              <a:rPr lang="ru-RU" dirty="0"/>
              <a:t>, если затраты на приобретение отдельных видов товаров, работ, услуг на обеспечение функций </a:t>
            </a:r>
            <a:r>
              <a:rPr lang="ru-RU" dirty="0" err="1"/>
              <a:t>гос.органов</a:t>
            </a:r>
            <a:r>
              <a:rPr lang="ru-RU" dirty="0"/>
              <a:t>  РФ, (включая территориальные органы, подведомственные им казенные учреждения) в соответствии с правилами определения нормативных затрат, утвержденными Правительством Российской Федерации, устанавливаются с учетом категорий и (или) групп должностей работников.</a:t>
            </a:r>
          </a:p>
          <a:p>
            <a:r>
              <a:rPr lang="ru-RU" dirty="0"/>
              <a:t>Требования к отдельным видам ТРУ, закупаемым государственными и муниципальными казенными и бюджетными учреждениями, </a:t>
            </a:r>
            <a:r>
              <a:rPr lang="ru-RU" i="1" u="sng" dirty="0"/>
              <a:t>разграничиваются</a:t>
            </a:r>
            <a:r>
              <a:rPr lang="ru-RU" dirty="0"/>
              <a:t> </a:t>
            </a:r>
            <a:r>
              <a:rPr lang="ru-RU" i="1" u="sng" dirty="0"/>
              <a:t>по категориям и (или) группам должностей работников</a:t>
            </a:r>
            <a:r>
              <a:rPr lang="ru-RU" dirty="0"/>
              <a:t> указанных учреждений согласно штатному расписанию.</a:t>
            </a:r>
            <a:endParaRPr lang="ru-RU" dirty="0"/>
          </a:p>
          <a:p>
            <a:r>
              <a:rPr lang="ru-RU" dirty="0"/>
              <a:t>Цена единицы планируемых к закупке товаров, работ, услуг </a:t>
            </a:r>
            <a:r>
              <a:rPr lang="ru-RU" i="1" u="sng" dirty="0"/>
              <a:t>не может быть выше предельной цены товаров</a:t>
            </a:r>
            <a:r>
              <a:rPr lang="ru-RU" dirty="0"/>
              <a:t>, работ, услуг, установленной в ведомственном перечне.</a:t>
            </a:r>
          </a:p>
        </p:txBody>
      </p:sp>
    </p:spTree>
    <p:extLst>
      <p:ext uri="{BB962C8B-B14F-4D97-AF65-F5344CB8AC3E}">
        <p14:creationId xmlns:p14="http://schemas.microsoft.com/office/powerpoint/2010/main" val="36840050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44016" y="692696"/>
          <a:ext cx="8820472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Document" r:id="rId3" imgW="9639270" imgH="4829097" progId="Word.Document.8">
                  <p:embed/>
                </p:oleObj>
              </mc:Choice>
              <mc:Fallback>
                <p:oleObj name="Document" r:id="rId3" imgW="9639270" imgH="4829097" progId="Word.Document.8">
                  <p:embed/>
                  <p:pic>
                    <p:nvPicPr>
                      <p:cNvPr id="4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016" y="692696"/>
                        <a:ext cx="8820472" cy="518457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20953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>
                <a:solidFill>
                  <a:srgbClr val="8CADAE">
                    <a:shade val="75000"/>
                  </a:srgbClr>
                </a:solidFill>
              </a:rPr>
              <a:t>Правила определения требований к ТРУ. Постановление Правительства №927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Устанавливают порядок определения требований к закупаемым </a:t>
            </a:r>
            <a:r>
              <a:rPr lang="ru-RU" dirty="0" err="1"/>
              <a:t>гос.органами</a:t>
            </a:r>
            <a:r>
              <a:rPr lang="ru-RU" dirty="0"/>
              <a:t> РФ, их территориальными органами и подведомственными им казенными и бюджетными учреждениями отдельным видам ТРУ (в том числе предельных цен товаров, работ, услуг).</a:t>
            </a:r>
          </a:p>
        </p:txBody>
      </p:sp>
    </p:spTree>
    <p:extLst>
      <p:ext uri="{BB962C8B-B14F-4D97-AF65-F5344CB8AC3E}">
        <p14:creationId xmlns:p14="http://schemas.microsoft.com/office/powerpoint/2010/main" val="25001253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>
                <a:solidFill>
                  <a:srgbClr val="8CADAE">
                    <a:shade val="75000"/>
                  </a:srgbClr>
                </a:solidFill>
              </a:rPr>
              <a:t>Правила определения требований к ТРУ. Постановление Правительства №927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Значения потребительских свойств и иных характеристик (в том числе предельные цены) отдельных видов товаров, работ, услуг, включенных в ведомственный перечень, устанавливаются:</a:t>
            </a:r>
          </a:p>
          <a:p>
            <a:r>
              <a:rPr lang="ru-RU" dirty="0"/>
              <a:t>а) с учетом категорий и (или) групп должностей работников </a:t>
            </a:r>
            <a:r>
              <a:rPr lang="ru-RU" dirty="0" err="1"/>
              <a:t>гос.органов</a:t>
            </a:r>
            <a:r>
              <a:rPr lang="ru-RU" dirty="0"/>
              <a:t> Российской Федерации и их территориальных органов и подведомственных им казенных и бюджетных учреждений, если затраты на их приобретение в соответствии с требованиями к определению нормативных затрат утвержденными, определяются с учетом категорий и (или) групп должностей работников;</a:t>
            </a:r>
          </a:p>
          <a:p>
            <a:r>
              <a:rPr lang="ru-RU" dirty="0"/>
              <a:t>б) с учетом категорий и (или) групп должностей работников, если затраты на их приобретение в соответствии с требованиями к определению нормативных затрат не определяются с учетом категорий и (или) групп должностей работников, - в случае принятия соответствующего решения федеральным государственным органом, органом управления государственным внебюджетным фондом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29861143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>
                <a:solidFill>
                  <a:srgbClr val="8CADAE">
                    <a:shade val="75000"/>
                  </a:srgbClr>
                </a:solidFill>
              </a:rPr>
              <a:t>Правила определения требований к ТРУ. Постановление Правительства №927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1550" dirty="0" err="1"/>
              <a:t>Гос.органы</a:t>
            </a:r>
            <a:r>
              <a:rPr lang="ru-RU" sz="1550" dirty="0"/>
              <a:t> РФ утверждают требования к закупаемым ими, их территориальными органами и подведомственными им казенными и бюджетными учреждениями отдельным видам ТРУ, включающие перечень отдельных видов ТРУ, их потребительские свойства (в том числе качество) и иные характеристики (в том числе предельные цены товаров, работ, услуг) (далее - ведомственный перечень).</a:t>
            </a:r>
          </a:p>
          <a:p>
            <a:r>
              <a:rPr lang="ru-RU" sz="1550" dirty="0"/>
              <a:t>Ведомственный перечень составляется по форме согласно приложению N 1 на основании обязательного перечня отдельных видов товаров, работ, услуг, в отношении которых определяются требования к их потребительским свойствам (в том числе качеству) и иным характеристикам (в том числе предельные цены товаров, работ, услуг), предусмотренного приложением N 2 (далее - обязательный перечень).</a:t>
            </a:r>
          </a:p>
          <a:p>
            <a:r>
              <a:rPr lang="ru-RU" sz="1550" dirty="0"/>
              <a:t>В отношении отдельных видов товаров, работ, услуг, включенных в обязательный перечень, в ведомственном перечне </a:t>
            </a:r>
            <a:r>
              <a:rPr lang="ru-RU" sz="1550" i="1" u="sng" dirty="0"/>
              <a:t>определяются их потребительские свойства (в том числе качество) и иные характеристики (в том числе предельные цены указанных товаров, работ, услуг), если указанные свойства и характеристики не определены в обязательном перечне.</a:t>
            </a:r>
          </a:p>
          <a:p>
            <a:r>
              <a:rPr lang="ru-RU" sz="1550" dirty="0" err="1"/>
              <a:t>Гос.органы</a:t>
            </a:r>
            <a:r>
              <a:rPr lang="ru-RU" sz="1550" dirty="0"/>
              <a:t>  РФ в ведомственном перечне </a:t>
            </a:r>
            <a:r>
              <a:rPr lang="ru-RU" sz="1550" b="1" dirty="0"/>
              <a:t>определяют</a:t>
            </a:r>
            <a:r>
              <a:rPr lang="ru-RU" sz="1550" dirty="0"/>
              <a:t> значения характеристик (свойств) отдельных видов товаров, работ, услуг (в том числе предельные цены товаров, работ, услуг), включенных в обязательный перечень, в случае, </a:t>
            </a:r>
            <a:r>
              <a:rPr lang="ru-RU" sz="1550" i="1" u="sng" dirty="0"/>
              <a:t>если в обязательном перечне не определены значения таких характеристик (свойств) (в том числе предельные цены товаров, работ, услуг).</a:t>
            </a:r>
          </a:p>
        </p:txBody>
      </p:sp>
    </p:spTree>
    <p:extLst>
      <p:ext uri="{BB962C8B-B14F-4D97-AF65-F5344CB8AC3E}">
        <p14:creationId xmlns:p14="http://schemas.microsoft.com/office/powerpoint/2010/main" val="7567811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214290"/>
          <a:ext cx="8715435" cy="5966273"/>
        </p:xfrm>
        <a:graphic>
          <a:graphicData uri="http://schemas.openxmlformats.org/drawingml/2006/table">
            <a:tbl>
              <a:tblPr/>
              <a:tblGrid>
                <a:gridCol w="5317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01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3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45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46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46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31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145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145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1004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09987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N </a:t>
                      </a:r>
                      <a:r>
                        <a:rPr lang="ru-RU" sz="1300" dirty="0" err="1">
                          <a:latin typeface="Calibri"/>
                          <a:ea typeface="Times New Roman"/>
                          <a:cs typeface="Calibri"/>
                        </a:rPr>
                        <a:t>п</a:t>
                      </a: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/</a:t>
                      </a:r>
                      <a:r>
                        <a:rPr lang="ru-RU" sz="1300" dirty="0" err="1">
                          <a:latin typeface="Calibri"/>
                          <a:ea typeface="Times New Roman"/>
                          <a:cs typeface="Calibri"/>
                        </a:rPr>
                        <a:t>п</a:t>
                      </a:r>
                      <a:endParaRPr lang="ru-RU" sz="13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Код по ОКПД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Наименование отдельного вида ТРУ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Единица измерения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Требования к потребительским свойствам (в том числе качеству) и иным характеристикам, утвержденные Правительством Российской Федерации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Times New Roman"/>
                          <a:cs typeface="Calibri"/>
                        </a:rPr>
                        <a:t>Требования к потребительским свойствам (в том числе качеству) и иным характеристикам, утвержденные федеральным государственным органом, органом управления государственным внебюджетным фондом Российской Федерации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63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код по ОКЕИ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наименование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характеристика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значение характеристики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характеристика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значение характеристики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Times New Roman"/>
                          <a:cs typeface="Calibri"/>
                        </a:rPr>
                        <a:t>обоснование отклонения значения характеристики от утвержденной Правительством Российской Федерации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Times New Roman"/>
                          <a:cs typeface="Calibri"/>
                        </a:rPr>
                        <a:t>функциональное назначение &lt;*&gt;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3195">
                <a:tc gridSpan="1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Calibri"/>
                        </a:rPr>
                        <a:t>Отдельные виды ТРУ, включенные в перечень отдельных видов ТРУ, предусмотренный приложением N 2 к Правилам определения требований к закупаемым федеральными  утвержденным постановлением Правительства Российской Федерации от 2 сентября 2015 г. N 927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5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364">
                <a:tc gridSpan="1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Calibri"/>
                        </a:rPr>
                        <a:t>Дополнительный перечень отдельных видов ТРУ, определенный органом управления государственным внебюджетным фондом РФ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1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Calibri"/>
                          <a:ea typeface="Times New Roman"/>
                          <a:cs typeface="Calibri"/>
                        </a:rPr>
                        <a:t>1.</a:t>
                      </a: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err="1"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err="1"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err="1"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err="1">
                          <a:latin typeface="Calibri"/>
                          <a:ea typeface="Times New Roman"/>
                          <a:cs typeface="Calibri"/>
                        </a:rPr>
                        <a:t>x</a:t>
                      </a:r>
                      <a:endParaRPr lang="ru-RU" sz="7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24143" marR="24143" marT="39719" marB="39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49802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600" dirty="0">
                <a:solidFill>
                  <a:srgbClr val="8CADAE">
                    <a:shade val="75000"/>
                  </a:srgbClr>
                </a:solidFill>
              </a:rPr>
              <a:t>Общие правила. Требования к ТРУ. Постановление Правительства №926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14546" y="1643050"/>
            <a:ext cx="4786346" cy="5000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Обязательный перечень ТРУ. ППРФ 927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43174" y="2857496"/>
            <a:ext cx="4143404" cy="8572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Ведомственный перечень ТРУ.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86314" y="4429132"/>
            <a:ext cx="4143404" cy="17145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Дополнительный перечень отдельных видов ТРУ не включенных в Обязательный перечень и сформированный на основании дополнительных критериев отбора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4429132"/>
            <a:ext cx="4071966" cy="17145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Перечень отдельных видов ТРУ не включенных в Обязательный перечень и сформированный на основании обязательных критериев отбора</a:t>
            </a:r>
          </a:p>
        </p:txBody>
      </p:sp>
      <p:sp>
        <p:nvSpPr>
          <p:cNvPr id="17" name="Стрелка углом 16"/>
          <p:cNvSpPr/>
          <p:nvPr/>
        </p:nvSpPr>
        <p:spPr>
          <a:xfrm>
            <a:off x="571472" y="2928934"/>
            <a:ext cx="2071702" cy="1500198"/>
          </a:xfrm>
          <a:prstGeom prst="bentArrow">
            <a:avLst>
              <a:gd name="adj1" fmla="val 25000"/>
              <a:gd name="adj2" fmla="val 22594"/>
              <a:gd name="adj3" fmla="val 28208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b="1" dirty="0">
                <a:solidFill>
                  <a:schemeClr val="tx1"/>
                </a:solidFill>
              </a:rPr>
              <a:t>Обязательно</a:t>
            </a:r>
          </a:p>
        </p:txBody>
      </p:sp>
      <p:sp>
        <p:nvSpPr>
          <p:cNvPr id="20" name="Стрелка углом 19"/>
          <p:cNvSpPr/>
          <p:nvPr/>
        </p:nvSpPr>
        <p:spPr>
          <a:xfrm flipH="1">
            <a:off x="6786578" y="2928934"/>
            <a:ext cx="1928826" cy="1500198"/>
          </a:xfrm>
          <a:prstGeom prst="bentArrow">
            <a:avLst>
              <a:gd name="adj1" fmla="val 25000"/>
              <a:gd name="adj2" fmla="val 22594"/>
              <a:gd name="adj3" fmla="val 28208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Право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3000364" y="2143116"/>
            <a:ext cx="314327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/>
              <a:t>Обязательно</a:t>
            </a:r>
          </a:p>
        </p:txBody>
      </p:sp>
      <p:sp>
        <p:nvSpPr>
          <p:cNvPr id="22" name="Выноска 1 21"/>
          <p:cNvSpPr/>
          <p:nvPr/>
        </p:nvSpPr>
        <p:spPr>
          <a:xfrm>
            <a:off x="7286644" y="1643050"/>
            <a:ext cx="1571636" cy="1285884"/>
          </a:xfrm>
          <a:prstGeom prst="borderCallout1">
            <a:avLst>
              <a:gd name="adj1" fmla="val 101757"/>
              <a:gd name="adj2" fmla="val 98614"/>
              <a:gd name="adj3" fmla="val 223998"/>
              <a:gd name="adj4" fmla="val 9750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Код ОКПД ≠ Коду ОКПД</a:t>
            </a:r>
          </a:p>
        </p:txBody>
      </p:sp>
    </p:spTree>
    <p:extLst>
      <p:ext uri="{BB962C8B-B14F-4D97-AF65-F5344CB8AC3E}">
        <p14:creationId xmlns:p14="http://schemas.microsoft.com/office/powerpoint/2010/main" val="33752080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8CADAE">
                    <a:shade val="75000"/>
                  </a:srgbClr>
                </a:solidFill>
              </a:rPr>
              <a:t>Обязательный перечень. ППРФ №927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3000372"/>
            <a:ext cx="3932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8CADAE">
                    <a:shade val="75000"/>
                  </a:srgbClr>
                </a:solidFill>
                <a:hlinkClick r:id="rId2" action="ppaction://hlinkfile"/>
              </a:rPr>
              <a:t>Обязательный перечень. ППОО №520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81777" y="3488296"/>
            <a:ext cx="3668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8CADAE">
                    <a:shade val="75000"/>
                  </a:srgbClr>
                </a:solidFill>
                <a:hlinkClick r:id="rId3" action="ppaction://hlinkfile"/>
              </a:rPr>
              <a:t>Ведомственный перечень МЭР РФ.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488164"/>
            <a:ext cx="390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8CADAE">
                    <a:shade val="75000"/>
                  </a:srgbClr>
                </a:solidFill>
                <a:hlinkClick r:id="rId4" action="ppaction://hlinkfile"/>
              </a:rPr>
              <a:t>Обязательный перечень. ППРФ №927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3899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Общие правила определения нормативных затрат. ППРФ №1047.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Устанавливает порядок определения нормативных затрат на обеспечение функций </a:t>
            </a:r>
            <a:r>
              <a:rPr lang="ru-RU" dirty="0" err="1"/>
              <a:t>гос.органов</a:t>
            </a:r>
            <a:r>
              <a:rPr lang="ru-RU" dirty="0"/>
              <a:t>, включая территориальные органы и подведомственные казенные учреждения, в части закупок товаров, работ и услуг для обоснования в соответствии с ч. 2 ст. 18 Федерального закона "О контрактной системе в сфере закупок товаров, работ, услуг для обеспечения государственных и муниципальных нужд" объекта и (или) объектов закупки, наименования которых включаются в планы закупок (далее - нормативные затраты)</a:t>
            </a:r>
          </a:p>
        </p:txBody>
      </p:sp>
    </p:spTree>
    <p:extLst>
      <p:ext uri="{BB962C8B-B14F-4D97-AF65-F5344CB8AC3E}">
        <p14:creationId xmlns:p14="http://schemas.microsoft.com/office/powerpoint/2010/main" val="3058671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Схема планирования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133724"/>
            <a:ext cx="2571768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2" action="ppaction://hlinkfile"/>
              </a:rPr>
              <a:t>План закупок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43636" y="2977824"/>
            <a:ext cx="2499536" cy="4207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3" action="ppaction://hlinkfile"/>
              </a:rPr>
              <a:t>План-график закупок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3636" y="4681044"/>
            <a:ext cx="2500330" cy="332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4" action="ppaction://hlinkfile"/>
              </a:rPr>
              <a:t>Обоснование закупок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28992" y="3197224"/>
            <a:ext cx="2214578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Бюджетная роспись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5413388"/>
            <a:ext cx="3571900" cy="4286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Ведомственный перечень ТРУ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2066" y="5413388"/>
            <a:ext cx="3571900" cy="4286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Нормативные затраты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4537080"/>
            <a:ext cx="2571768" cy="4082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5" action="ppaction://hlinkfile"/>
              </a:rPr>
              <a:t>Обоснование закупок</a:t>
            </a:r>
            <a:endParaRPr lang="ru-RU" dirty="0"/>
          </a:p>
        </p:txBody>
      </p:sp>
      <p:sp>
        <p:nvSpPr>
          <p:cNvPr id="12" name="Нашивка 11"/>
          <p:cNvSpPr/>
          <p:nvPr/>
        </p:nvSpPr>
        <p:spPr>
          <a:xfrm rot="16200000">
            <a:off x="1473593" y="4135026"/>
            <a:ext cx="339694" cy="286548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 rot="16200000">
            <a:off x="7384325" y="4371019"/>
            <a:ext cx="233265" cy="285752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1572398" y="3000372"/>
            <a:ext cx="314247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358083" y="3072207"/>
            <a:ext cx="31424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7158" y="1571612"/>
            <a:ext cx="25003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</a:t>
            </a:r>
            <a:r>
              <a:rPr lang="ru-RU" sz="1400" dirty="0"/>
              <a:t>. этап</a:t>
            </a:r>
          </a:p>
          <a:p>
            <a:r>
              <a:rPr lang="ru-RU" sz="1400" dirty="0"/>
              <a:t>- формирование закупок на срок действия закона о бюджете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14678" y="1571612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II</a:t>
            </a:r>
            <a:r>
              <a:rPr lang="ru-RU" sz="1400" dirty="0"/>
              <a:t>. этап</a:t>
            </a:r>
          </a:p>
          <a:p>
            <a:r>
              <a:rPr lang="ru-RU" sz="1400" dirty="0"/>
              <a:t>-  формирование бюджета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072198" y="1520812"/>
            <a:ext cx="30718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III</a:t>
            </a:r>
            <a:r>
              <a:rPr lang="ru-RU" sz="1400" dirty="0"/>
              <a:t>. этап</a:t>
            </a:r>
          </a:p>
          <a:p>
            <a:r>
              <a:rPr lang="ru-RU" sz="1400" dirty="0"/>
              <a:t>-  планирование  закупок на текущий год</a:t>
            </a:r>
          </a:p>
        </p:txBody>
      </p:sp>
      <p:sp>
        <p:nvSpPr>
          <p:cNvPr id="27" name="Развернутая стрелка 26"/>
          <p:cNvSpPr/>
          <p:nvPr/>
        </p:nvSpPr>
        <p:spPr>
          <a:xfrm>
            <a:off x="4857752" y="2705096"/>
            <a:ext cx="2071702" cy="327457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3504" y="2419344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ЛБО, СГОЗ, ОФОБ</a:t>
            </a:r>
          </a:p>
        </p:txBody>
      </p:sp>
      <p:sp>
        <p:nvSpPr>
          <p:cNvPr id="29" name="Развернутая стрелка 28"/>
          <p:cNvSpPr/>
          <p:nvPr/>
        </p:nvSpPr>
        <p:spPr>
          <a:xfrm>
            <a:off x="2571736" y="2205030"/>
            <a:ext cx="5357850" cy="857256"/>
          </a:xfrm>
          <a:prstGeom prst="uturnArrow">
            <a:avLst>
              <a:gd name="adj1" fmla="val 14575"/>
              <a:gd name="adj2" fmla="val 17538"/>
              <a:gd name="adj3" fmla="val 26158"/>
              <a:gd name="adj4" fmla="val 41433"/>
              <a:gd name="adj5" fmla="val 84133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43240" y="2347906"/>
            <a:ext cx="17145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детализация запланированных закупок</a:t>
            </a:r>
          </a:p>
        </p:txBody>
      </p:sp>
      <p:sp>
        <p:nvSpPr>
          <p:cNvPr id="32" name="Стрелка вправо 31"/>
          <p:cNvSpPr/>
          <p:nvPr/>
        </p:nvSpPr>
        <p:spPr>
          <a:xfrm>
            <a:off x="3000364" y="3517900"/>
            <a:ext cx="357190" cy="14287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5715008" y="3505200"/>
            <a:ext cx="357190" cy="14287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авая фигурная скобка 33"/>
          <p:cNvSpPr/>
          <p:nvPr/>
        </p:nvSpPr>
        <p:spPr>
          <a:xfrm rot="16200000">
            <a:off x="4393405" y="1105639"/>
            <a:ext cx="285752" cy="8215370"/>
          </a:xfrm>
          <a:prstGeom prst="rightBrace">
            <a:avLst>
              <a:gd name="adj1" fmla="val 91156"/>
              <a:gd name="adj2" fmla="val 50000"/>
            </a:avLst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28596" y="6056330"/>
            <a:ext cx="4144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- требования к ТРУ, в т.ч. </a:t>
            </a:r>
            <a:r>
              <a:rPr lang="ru-RU" dirty="0" err="1"/>
              <a:t>пред.цены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999948" y="6056330"/>
            <a:ext cx="3709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- норматив цены на закупку ТРУ</a:t>
            </a:r>
          </a:p>
        </p:txBody>
      </p:sp>
      <p:sp>
        <p:nvSpPr>
          <p:cNvPr id="37" name="Управляющая кнопка: настраиваемая 36">
            <a:hlinkClick r:id="rId6" action="ppaction://hlinkpres?slideindex=59&amp;slidetitle=Слайд 59" highlightClick="1"/>
          </p:cNvPr>
          <p:cNvSpPr/>
          <p:nvPr/>
        </p:nvSpPr>
        <p:spPr>
          <a:xfrm>
            <a:off x="3571868" y="4354518"/>
            <a:ext cx="1928826" cy="2857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Ст. 18 44-ФЗ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156176" y="3496730"/>
            <a:ext cx="2486996" cy="4726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7" action="ppaction://hlinkfile"/>
              </a:rPr>
              <a:t>План-график закупок. Субъект</a:t>
            </a:r>
            <a:endParaRPr lang="ru-RU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61436" y="4021800"/>
            <a:ext cx="2482530" cy="3738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8" action="ppaction://hlinkfile"/>
              </a:rPr>
              <a:t>ПГ </a:t>
            </a:r>
            <a:r>
              <a:rPr lang="ru-RU" dirty="0" err="1">
                <a:hlinkClick r:id="rId8" action="ppaction://hlinkfile"/>
              </a:rPr>
              <a:t>ППСПб</a:t>
            </a:r>
            <a:r>
              <a:rPr lang="ru-RU" dirty="0">
                <a:hlinkClick r:id="rId8" action="ppaction://hlinkfile"/>
              </a:rPr>
              <a:t> 1095</a:t>
            </a:r>
            <a:endParaRPr lang="ru-RU" dirty="0"/>
          </a:p>
        </p:txBody>
      </p:sp>
      <p:sp>
        <p:nvSpPr>
          <p:cNvPr id="39" name="Скругленный прямоугольник 4"/>
          <p:cNvSpPr/>
          <p:nvPr/>
        </p:nvSpPr>
        <p:spPr>
          <a:xfrm>
            <a:off x="369858" y="3590924"/>
            <a:ext cx="2571768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9" action="ppaction://hlinkfile"/>
              </a:rPr>
              <a:t>План закупок. Субъект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72098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Общие правила определения нормативных затрат. ППРФ №1047.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Общий объем затрат, связанных с закупкой товаров, работ и услуг, рассчитанный на основе нормативных затрат, не может превышать объема ЛБО, доведенных до </a:t>
            </a:r>
            <a:r>
              <a:rPr lang="ru-RU" dirty="0" err="1"/>
              <a:t>гос.органов</a:t>
            </a:r>
            <a:r>
              <a:rPr lang="ru-RU" dirty="0"/>
              <a:t> РФ, включая территориальные органы и подведомственные казенные учреждения, как получателей средств соответствующего бюджета на закупку товаров, работ и услуг в рамках исполнения бюджетов государственных внебюджетных фондов РФ.</a:t>
            </a:r>
          </a:p>
          <a:p>
            <a:endParaRPr lang="ru-RU" dirty="0"/>
          </a:p>
          <a:p>
            <a:r>
              <a:rPr lang="ru-RU" dirty="0"/>
              <a:t>Обращаем внимание, что используемые при расчете нормативных затрат нормативы цены </a:t>
            </a:r>
            <a:r>
              <a:rPr lang="ru-RU" i="1" u="sng" dirty="0"/>
              <a:t>не являются начальной (максимальной) ценой контракта</a:t>
            </a:r>
            <a:r>
              <a:rPr lang="ru-RU" dirty="0"/>
              <a:t>.</a:t>
            </a:r>
          </a:p>
          <a:p>
            <a:pPr>
              <a:buNone/>
            </a:pPr>
            <a:br>
              <a:rPr lang="ru-RU" i="1" dirty="0"/>
            </a:br>
            <a:r>
              <a:rPr lang="ru-RU" i="1" dirty="0"/>
              <a:t>Письмо Минфина России от 21.01.2015 N 02-02-08/1528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92334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Общие правила определения нормативных затрат. ППРФ №1047.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/>
              <a:t>Затраты</a:t>
            </a:r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/>
          </a:p>
          <a:p>
            <a:pPr algn="just">
              <a:buNone/>
            </a:pPr>
            <a:r>
              <a:rPr lang="ru-RU" dirty="0"/>
              <a:t>	Для расчета нормативных затрат по видам затрат, предусматриваются:</a:t>
            </a:r>
          </a:p>
          <a:p>
            <a:pPr algn="just">
              <a:buNone/>
            </a:pPr>
            <a:r>
              <a:rPr lang="ru-RU" dirty="0"/>
              <a:t>	- формулы расчета и порядок их применения,</a:t>
            </a:r>
          </a:p>
          <a:p>
            <a:pPr algn="just">
              <a:buNone/>
            </a:pPr>
            <a:r>
              <a:rPr lang="ru-RU" dirty="0"/>
              <a:t>	- порядок расчета, не предусматривающий применение формул,</a:t>
            </a:r>
          </a:p>
          <a:p>
            <a:pPr algn="just">
              <a:buNone/>
            </a:pPr>
            <a:r>
              <a:rPr lang="ru-RU" dirty="0"/>
              <a:t>	- а также может предоставляться в соответствии с правилами определения нормативных затрат </a:t>
            </a:r>
            <a:r>
              <a:rPr lang="ru-RU" dirty="0" err="1"/>
              <a:t>гос.органам</a:t>
            </a:r>
            <a:r>
              <a:rPr lang="ru-RU" dirty="0"/>
              <a:t> при утверждении нормативных затрат право устанавливать иные формулы расчета и порядок их применения</a:t>
            </a:r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110437"/>
              </p:ext>
            </p:extLst>
          </p:nvPr>
        </p:nvGraphicFramePr>
        <p:xfrm>
          <a:off x="915958" y="1928802"/>
          <a:ext cx="8143932" cy="57150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146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4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4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Вид затрат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Группа затрат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Подгруппа затрат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3899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300" dirty="0"/>
              <a:t>Общие правила определения нормативных затрат. ППРФ №1047. Виды затрат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а) затраты на закупку товаров, работ и услуг для обеспечения ГСМ и вещевого обеспечения органов в сфере национальной безопасности, правоохранительной деятельности и обороны вне рамок государственного оборонного заказа;</a:t>
            </a:r>
          </a:p>
          <a:p>
            <a:r>
              <a:rPr lang="ru-RU" dirty="0"/>
              <a:t>б) затраты на закупку товаров, работ и услуг в целях формирования государственного материального резерва, в том числе в рамках государственного оборонного заказа;</a:t>
            </a:r>
          </a:p>
          <a:p>
            <a:r>
              <a:rPr lang="ru-RU" dirty="0"/>
              <a:t>в) затраты на научно-исследовательские и опытно-конструкторские работы;</a:t>
            </a:r>
          </a:p>
          <a:p>
            <a:r>
              <a:rPr lang="ru-RU" dirty="0"/>
              <a:t>г) затраты на информационно-коммуникационные технологии;</a:t>
            </a:r>
          </a:p>
          <a:p>
            <a:r>
              <a:rPr lang="ru-RU" dirty="0" err="1"/>
              <a:t>д</a:t>
            </a:r>
            <a:r>
              <a:rPr lang="ru-RU" dirty="0"/>
              <a:t>) затраты на капитальный ремонт государственного (муниципального) имущества;</a:t>
            </a:r>
          </a:p>
          <a:p>
            <a:r>
              <a:rPr lang="ru-RU" dirty="0"/>
              <a:t>е) затраты на финансовое обеспечение строительства, реконструкции, технического перевооружения объектов капитального строительства государственной (муниципальной) собственности или приобретение объектов недвижимого имущества в государственную (муниципальную) собственность;</a:t>
            </a:r>
          </a:p>
          <a:p>
            <a:r>
              <a:rPr lang="ru-RU" dirty="0"/>
              <a:t>ж) затраты на дополнительное профессиональное образование работников;</a:t>
            </a:r>
          </a:p>
          <a:p>
            <a:r>
              <a:rPr lang="ru-RU" dirty="0" err="1"/>
              <a:t>з</a:t>
            </a:r>
            <a:r>
              <a:rPr lang="ru-RU" dirty="0"/>
              <a:t>) прочие затраты (в том числе затраты на закупку товаров, работ и услуг в целях оказания государственных (муниципальных) услуг (выполнения работ) и реализации государственных (муниципальных) функций)</a:t>
            </a:r>
          </a:p>
          <a:p>
            <a:pPr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1859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300" dirty="0"/>
              <a:t>Общие правила определения нормативных затрат. ППРФ №1047. Виды затрат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	Затраты на информационно-коммуникационные технологии включают в себя:</a:t>
            </a:r>
          </a:p>
          <a:p>
            <a:r>
              <a:rPr lang="ru-RU" dirty="0"/>
              <a:t>затраты на услуги связи;</a:t>
            </a:r>
          </a:p>
          <a:p>
            <a:r>
              <a:rPr lang="ru-RU" dirty="0"/>
              <a:t>затраты на аренду;</a:t>
            </a:r>
          </a:p>
          <a:p>
            <a:r>
              <a:rPr lang="ru-RU" dirty="0"/>
              <a:t>затраты на содержание имущества;</a:t>
            </a:r>
          </a:p>
          <a:p>
            <a:r>
              <a:rPr lang="ru-RU" dirty="0"/>
              <a:t>затраты на приобретение прочих работ и услуг, не относящихся к затратам на услуги связи, аренду и содержание имущества;</a:t>
            </a:r>
          </a:p>
          <a:p>
            <a:r>
              <a:rPr lang="ru-RU" dirty="0"/>
              <a:t>затраты на приобретение основных средств;</a:t>
            </a:r>
          </a:p>
          <a:p>
            <a:r>
              <a:rPr lang="ru-RU" dirty="0"/>
              <a:t>затраты на приобретение нематериальных активов;</a:t>
            </a:r>
          </a:p>
          <a:p>
            <a:r>
              <a:rPr lang="ru-RU" dirty="0"/>
              <a:t>затраты на приобретение материальных запасов в сфере информационно-коммуникационных технологий;</a:t>
            </a:r>
          </a:p>
          <a:p>
            <a:r>
              <a:rPr lang="ru-RU" dirty="0"/>
              <a:t>иные затраты в сфере информационно-коммуникационных технологий.</a:t>
            </a:r>
          </a:p>
        </p:txBody>
      </p:sp>
    </p:spTree>
    <p:extLst>
      <p:ext uri="{BB962C8B-B14F-4D97-AF65-F5344CB8AC3E}">
        <p14:creationId xmlns:p14="http://schemas.microsoft.com/office/powerpoint/2010/main" val="39324182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300" dirty="0"/>
              <a:t>Общие правила определения нормативных затрат. ППРФ №1047. Виды затрат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	Органы власти с использованием указанных формул (или иного порядка расчета) установят нормативы материально-технического обеспечения своих сотрудников (сотрудников территориальных органов (подразделений) органов власти, казенных учреждений):</a:t>
            </a:r>
          </a:p>
          <a:p>
            <a:r>
              <a:rPr lang="ru-RU" dirty="0"/>
              <a:t>1) сколько и кому положено транспортных средств;</a:t>
            </a:r>
          </a:p>
          <a:p>
            <a:r>
              <a:rPr lang="ru-RU" dirty="0"/>
              <a:t>2) предельную стоимость транспортного средства.</a:t>
            </a:r>
          </a:p>
          <a:p>
            <a:pPr>
              <a:buNone/>
            </a:pPr>
            <a:r>
              <a:rPr lang="ru-RU" i="1" dirty="0"/>
              <a:t>	</a:t>
            </a:r>
            <a:br>
              <a:rPr lang="ru-RU" i="1" dirty="0"/>
            </a:br>
            <a:r>
              <a:rPr lang="ru-RU" i="1" dirty="0"/>
              <a:t>Письмо Минфина России от 10.12.2014 N 02-02-08/63692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150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300" dirty="0"/>
              <a:t>Общие правила определения нормативных затрат. ППРФ №1047. Виды затрат.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При определении нормативных затрат используется показатель расчетной численности основных работников.</a:t>
            </a:r>
          </a:p>
          <a:p>
            <a:r>
              <a:rPr lang="ru-RU" dirty="0"/>
              <a:t>Показатель расчетной численности основных работников ( Ч</a:t>
            </a:r>
            <a:r>
              <a:rPr lang="ru-RU" sz="1800" dirty="0"/>
              <a:t>оп</a:t>
            </a:r>
            <a:r>
              <a:rPr lang="ru-RU" dirty="0"/>
              <a:t>) для государственных внебюджетных фондов определяется по формуле: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sz="2900" dirty="0" err="1"/>
              <a:t>Ч</a:t>
            </a:r>
            <a:r>
              <a:rPr lang="ru-RU" sz="2800" dirty="0" err="1"/>
              <a:t>оп=Чф</a:t>
            </a:r>
            <a:r>
              <a:rPr lang="ru-RU" sz="2800" dirty="0"/>
              <a:t> </a:t>
            </a:r>
            <a:r>
              <a:rPr lang="ru-RU" sz="2800" dirty="0" err="1"/>
              <a:t>х</a:t>
            </a:r>
            <a:r>
              <a:rPr lang="ru-RU" sz="2800" dirty="0"/>
              <a:t> 1,1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r>
              <a:rPr lang="ru-RU" sz="2400" dirty="0" err="1"/>
              <a:t>Чф</a:t>
            </a:r>
            <a:r>
              <a:rPr lang="ru-RU" sz="2400" dirty="0"/>
              <a:t>, </a:t>
            </a:r>
            <a:r>
              <a:rPr lang="ru-RU" dirty="0"/>
              <a:t>где  - фактическая численность работников государственного внебюджетного фонда.</a:t>
            </a:r>
          </a:p>
          <a:p>
            <a:r>
              <a:rPr lang="ru-RU" dirty="0"/>
              <a:t>В случае если полученное значение расчетной численности превышает значение предельной численности, при определении нормативных затрат используется значение предельной численности.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31380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Нормативные затраты. ППРФ №1084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Для определения нормативных затрат в соответствии с разделами I и II методики в формулах используются </a:t>
            </a:r>
            <a:r>
              <a:rPr lang="ru-RU" b="1" dirty="0"/>
              <a:t>нормативы цены</a:t>
            </a:r>
            <a:r>
              <a:rPr lang="ru-RU" dirty="0"/>
              <a:t> товаров, работ, услуг, устанавливаемые федеральными государственными органами, если эти нормативы не предусмотрены приложениями N 1 и 2 к методике.</a:t>
            </a:r>
          </a:p>
          <a:p>
            <a:r>
              <a:rPr lang="ru-RU" dirty="0"/>
              <a:t>Для определения нормативных затрат в соответствии с разделами I и II методики в формулах используются </a:t>
            </a:r>
            <a:r>
              <a:rPr lang="ru-RU" b="1" dirty="0"/>
              <a:t>нормативы количества </a:t>
            </a:r>
            <a:r>
              <a:rPr lang="ru-RU" dirty="0"/>
              <a:t>товаров, работ, услуг, устанавливаемые федеральными государственными органами, если эти нормативы не предусмотрены приложениями N 1 и 2 к методике.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88540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300" dirty="0"/>
              <a:t>Общие правила определения нормативных затрат. ППРФ №1047. Виды затрат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u="sng" dirty="0"/>
              <a:t>Исходя из изложенного норматив цены, установление которого предусмотрено </a:t>
            </a:r>
            <a:r>
              <a:rPr lang="ru-RU" dirty="0"/>
              <a:t>пунктом 23 Общих требований к определению нормативных затрат на обеспечение функций государственных органов, органов управления государственными внебюджетными фондами и муниципальных органов, утвержденных постановлением Правительства РФ от 13.10.2014 N 1047, пунктом 22 Требований к порядку разработки и принятия правовых актов о нормировании в сфере закупок для обеспечения федеральных нужд, содержанию указанных актов и обеспечению их исполнения, утвержденных постановлением Правительства РФ от 19.05.2015 N 479, </a:t>
            </a:r>
            <a:r>
              <a:rPr lang="ru-RU" i="1" dirty="0"/>
              <a:t>не является единственным источником для формирования начальной (максимальной) цены контракта (цены контракта с единственным поставщиком (подрядчиком, исполнителем)), поскольку не учитывает контрактные условия </a:t>
            </a:r>
            <a:r>
              <a:rPr lang="ru-RU" dirty="0"/>
              <a:t>(например, объем или сроки поставки, наличие или отсутствие условий об авансировании и об обеспечении исполнения контракта) и является ориентировочным значением цены единицы продукции, сложившейся на рынке.</a:t>
            </a:r>
          </a:p>
          <a:p>
            <a:r>
              <a:rPr lang="ru-RU" i="1" u="sng" dirty="0"/>
              <a:t>В этой связи норматив цены по сути является </a:t>
            </a:r>
            <a:r>
              <a:rPr lang="ru-RU" i="1" u="sng" dirty="0" err="1"/>
              <a:t>референтной</a:t>
            </a:r>
            <a:r>
              <a:rPr lang="ru-RU" i="1" u="sng" dirty="0"/>
              <a:t> (среднерыночной) ценой, </a:t>
            </a:r>
            <a:r>
              <a:rPr lang="ru-RU" b="1" i="1" u="sng" dirty="0"/>
              <a:t>полномочия по определению которой возложены на главных распорядителей бюджетных средств.</a:t>
            </a:r>
          </a:p>
          <a:p>
            <a:r>
              <a:rPr lang="ru-RU" dirty="0"/>
              <a:t>Представляется, что такой подход может рассматриваться как переходная норма в отношении формирования ресурса (реестра) </a:t>
            </a:r>
            <a:r>
              <a:rPr lang="ru-RU" dirty="0" err="1"/>
              <a:t>референтных</a:t>
            </a:r>
            <a:r>
              <a:rPr lang="ru-RU" dirty="0"/>
              <a:t> цен.</a:t>
            </a:r>
          </a:p>
          <a:p>
            <a:pPr>
              <a:buNone/>
            </a:pPr>
            <a:br>
              <a:rPr lang="ru-RU" i="1" dirty="0"/>
            </a:br>
            <a:r>
              <a:rPr lang="ru-RU" i="1" dirty="0"/>
              <a:t>Письмо Минфина России от 12.01.2016 N 02-02-06/443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5320669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300" dirty="0"/>
              <a:t>Общие правила определения нормативных затрат. ППРФ №1047. Виды затрат.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При этом согласно пункту 4 Требований федеральные государственные органы определяют нормативные цены товаров, работ, услуг. В этой связи федеральный государственный орган вправе определить порядок расчета норматива цены аренды i-го транспортного средства в месяц, например определить, что такой норматив складывается исходя из цены арендуемого автотранспортного средства.</a:t>
            </a:r>
          </a:p>
          <a:p>
            <a:r>
              <a:rPr lang="ru-RU" dirty="0"/>
              <a:t>Также обращаем внимание, что норматив цены товаров, работ, услуг должен быть определен в денежном выражении.</a:t>
            </a:r>
          </a:p>
          <a:p>
            <a:pPr>
              <a:buNone/>
            </a:pPr>
            <a:br>
              <a:rPr lang="ru-RU" i="1" dirty="0"/>
            </a:br>
            <a:r>
              <a:rPr lang="ru-RU" i="1" dirty="0"/>
              <a:t>Письмо Минфина России от 25.02.2015 N 02-02-06/9388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87234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Нормативные затраты. ППРФ №1084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 Количество планируемых к приобретению товаров (основных средств и материальных запасов) определяется с </a:t>
            </a:r>
            <a:r>
              <a:rPr lang="ru-RU" i="1" u="sng" dirty="0"/>
              <a:t>учетом фактического наличия количества товаров, учитываемых на соответствующих балансах </a:t>
            </a:r>
            <a:r>
              <a:rPr lang="ru-RU" dirty="0"/>
              <a:t>у федерального государственного органа, его территориальных органов и подведомственных им казенных учреждений.</a:t>
            </a:r>
          </a:p>
          <a:p>
            <a:r>
              <a:rPr lang="ru-RU" dirty="0"/>
              <a:t> В отношении товаров, относящихся к основным средствам, устанавливаются сроки их полезного использования в соответствии с требованиями законодательства Российской Федерации о бухгалтерском учете или исходя из предполагаемого срока их фактического использования. При этом предполагаемый срок фактического использования не может быть меньше срока полезного использования, определяемого в соответствии с требованиями законодательства Российской Федерации о бухгалтерском учете.</a:t>
            </a:r>
          </a:p>
          <a:p>
            <a:r>
              <a:rPr lang="ru-RU" dirty="0"/>
              <a:t>Федеральными государственными органами может быть установлена периодичность выполнения (оказания) работ (услуг), если такая периодичность в отношении соответствующих работ (услуг) не определена нормативными правовыми (</a:t>
            </a:r>
            <a:r>
              <a:rPr lang="ru-RU" dirty="0" err="1"/>
              <a:t>правовыми</a:t>
            </a:r>
            <a:r>
              <a:rPr lang="ru-RU" dirty="0"/>
              <a:t>) актами.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708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закупок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Планы закупок формируются заказчиками исходя из целей осуществления закупок, определенных с учетом положений ст. 13 Закона, а также с учетом установленных ст. 19 Закона </a:t>
            </a:r>
            <a:r>
              <a:rPr lang="ru-RU" u="sng" dirty="0"/>
              <a:t>требований к закупаемым заказчиками товарам, работам, услугам (в том числе предельной цены товаров, работ, услуг) и (или) нормативных затрат </a:t>
            </a:r>
            <a:r>
              <a:rPr lang="ru-RU" dirty="0"/>
              <a:t>на обеспечение функций государственных органов, органов управления государственными внебюджетными фондами, муниципальных органов.</a:t>
            </a:r>
          </a:p>
          <a:p>
            <a:br>
              <a:rPr lang="ru-RU" i="1" dirty="0"/>
            </a:br>
            <a:r>
              <a:rPr lang="ru-RU" i="1" dirty="0"/>
              <a:t>ст. 17, Федеральный закон от 05.04.2013 N 44-ФЗ "О контрактной системе в сфере закупок товаров, работ, услуг для обеспечения государственных и муниципальных нужд " </a:t>
            </a:r>
            <a:br>
              <a:rPr lang="ru-RU" i="1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91454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Нормативные затраты. ППРФ №1084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 Значения нормативов цены и нормативов количества товаров, работ и услуг для руководителей органов управления территориальными государственными внебюджетными фондами РФ и руководителей казенных учреждений </a:t>
            </a:r>
            <a:r>
              <a:rPr lang="ru-RU" i="1" dirty="0"/>
              <a:t>не могут превышать (если установлено верхнее предельное значение)</a:t>
            </a:r>
            <a:r>
              <a:rPr lang="ru-RU" dirty="0"/>
              <a:t> </a:t>
            </a:r>
            <a:r>
              <a:rPr lang="ru-RU" i="1" dirty="0"/>
              <a:t>или быть ниже (если установлено нижнее предельное значение) нормативов цены и нормативов количества соответствующих товаров, работ и услуг, предусмотренных методикой</a:t>
            </a:r>
            <a:r>
              <a:rPr lang="ru-RU" dirty="0"/>
              <a:t>, для государственного гражданского служащего, замещающего должность руководителя (заместителя руководителя) структурного подразделения федерального государственного органа, относящуюся к высшей группе должностей гражданской службы категории "руководители".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7192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300" dirty="0"/>
              <a:t>Общие правила определения нормативных затрат. ППРФ 13.10.14 №1047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Установить, что Общие правила, утвержденные настоящим постановлением, применяются при определении нормативных затрат на обеспечение функций государственных органов, органов управления государственными внебюджетными фондами и муниципальных органов, включая соответственно территориальные органы и подведомственные казенные учреждения, в целях обоснования в соответствии со статьями 18 и 19 Федерального закона "О контрактной системе в сфере закупок товаров, работ, услуг для обеспечения государственных и муниципальных нужд" </a:t>
            </a:r>
            <a:r>
              <a:rPr lang="ru-RU" b="1" dirty="0"/>
              <a:t>объекта и (или) объектов закупки, наименования которых включаются в планы закупок.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2647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300" dirty="0"/>
              <a:t>Общие правила определения нормативных затрат. ППРФ 13.10.14 №1047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Для расчета нормативных затрат по видам затрат, предусматриваются формулы расчета и порядок их применения, порядок расчета, не предусматривающий применение формул, а также может предоставляться право устанавливать иные формулы расчета и порядок их применения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843918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300" dirty="0"/>
              <a:t>Общие правила определения нормативных затрат. ППРФ 13.10.14 №1047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К видам нормативных затрат относятся:</a:t>
            </a:r>
          </a:p>
          <a:p>
            <a:r>
              <a:rPr lang="ru-RU" dirty="0"/>
              <a:t>а) затраты на закупку ТРУ для обеспечения горюче-смазочными материалами и вещевого обеспечения органов в сфере национальной безопасности, правоохранительной деятельности и обороны вне рамок государственного оборонного заказа;</a:t>
            </a:r>
          </a:p>
          <a:p>
            <a:r>
              <a:rPr lang="ru-RU" dirty="0"/>
              <a:t>б) затраты на закупку ТРУ в целях формирования государственного материального резерва, в том числе в рамках государственного оборонного заказа;</a:t>
            </a:r>
          </a:p>
          <a:p>
            <a:r>
              <a:rPr lang="ru-RU" dirty="0"/>
              <a:t>в) затраты на научно-исследовательские и опытно-конструкторские работы;</a:t>
            </a:r>
          </a:p>
          <a:p>
            <a:r>
              <a:rPr lang="ru-RU" dirty="0"/>
              <a:t>г) затраты на информационно-коммуникационные технологии;</a:t>
            </a:r>
          </a:p>
          <a:p>
            <a:r>
              <a:rPr lang="ru-RU" dirty="0" err="1"/>
              <a:t>д</a:t>
            </a:r>
            <a:r>
              <a:rPr lang="ru-RU" dirty="0"/>
              <a:t>) затраты на капитальный ремонт государственного (муниципального) имущества;</a:t>
            </a:r>
          </a:p>
          <a:p>
            <a:r>
              <a:rPr lang="ru-RU" dirty="0"/>
              <a:t>е) затраты на финансовое обеспечение строительства, реконструкции (в том числе с элементами реставрации), технического перевооружения объектов капитального строительства государственной (муниципальной) собственности или приобретение объектов недвижимого имущества в государственную (муниципальную) собственность;</a:t>
            </a:r>
          </a:p>
          <a:p>
            <a:r>
              <a:rPr lang="ru-RU" dirty="0"/>
              <a:t>ж) затраты на дополнительное профессиональное образование работников;</a:t>
            </a:r>
          </a:p>
          <a:p>
            <a:r>
              <a:rPr lang="ru-RU" dirty="0" err="1"/>
              <a:t>з</a:t>
            </a:r>
            <a:r>
              <a:rPr lang="ru-RU" dirty="0"/>
              <a:t>) прочие затраты (в том числе затраты на закупку ТРУ в целях оказания государственных (муниципальных) услуг (выполнения работ) и реализации государственных (муниципальных) функций).</a:t>
            </a:r>
          </a:p>
        </p:txBody>
      </p:sp>
    </p:spTree>
    <p:extLst>
      <p:ext uri="{BB962C8B-B14F-4D97-AF65-F5344CB8AC3E}">
        <p14:creationId xmlns:p14="http://schemas.microsoft.com/office/powerpoint/2010/main" val="220718840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300" dirty="0"/>
              <a:t>Общие правила определения нормативных затрат. ППРФ 13.10.14 №1047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17. При определении нормативных затрат используется показатель расчетной численности основных работников.</a:t>
            </a:r>
          </a:p>
          <a:p>
            <a:r>
              <a:rPr lang="ru-RU" dirty="0"/>
              <a:t>Показатель расчетной численности основных работников для федеральных государственных органов, не относящихся к сфере национальной безопасности, правоохранительной деятельности и обороны, определяется по формуле:</a:t>
            </a:r>
          </a:p>
          <a:p>
            <a:pPr algn="ctr">
              <a:buNone/>
            </a:pPr>
            <a:r>
              <a:rPr lang="ru-RU" dirty="0" err="1"/>
              <a:t>Чоп=</a:t>
            </a:r>
            <a:r>
              <a:rPr lang="ru-RU" dirty="0"/>
              <a:t>(</a:t>
            </a:r>
            <a:r>
              <a:rPr lang="ru-RU" dirty="0" err="1"/>
              <a:t>Чс+Чр+Чнсот</a:t>
            </a:r>
            <a:r>
              <a:rPr lang="ru-RU" dirty="0"/>
              <a:t>)х1,1</a:t>
            </a:r>
          </a:p>
          <a:p>
            <a:r>
              <a:rPr lang="ru-RU" dirty="0"/>
              <a:t>где:</a:t>
            </a:r>
          </a:p>
          <a:p>
            <a:r>
              <a:rPr lang="ru-RU" dirty="0" err="1"/>
              <a:t>Чс</a:t>
            </a:r>
            <a:r>
              <a:rPr lang="ru-RU" dirty="0"/>
              <a:t> - фактическая численность служащих;</a:t>
            </a:r>
          </a:p>
          <a:p>
            <a:r>
              <a:rPr lang="ru-RU" dirty="0"/>
              <a:t> </a:t>
            </a:r>
            <a:r>
              <a:rPr lang="ru-RU" dirty="0" err="1"/>
              <a:t>Чр</a:t>
            </a:r>
            <a:r>
              <a:rPr lang="ru-RU" dirty="0"/>
              <a:t>- фактическая численность работников, замещающих должности, не являющиеся должностями службы;</a:t>
            </a:r>
          </a:p>
          <a:p>
            <a:r>
              <a:rPr lang="ru-RU" dirty="0"/>
              <a:t> </a:t>
            </a:r>
            <a:r>
              <a:rPr lang="ru-RU" dirty="0" err="1"/>
              <a:t>Чнсот</a:t>
            </a:r>
            <a:r>
              <a:rPr lang="ru-RU" dirty="0"/>
              <a:t>- фактическая численность работников, денежное содержание которых осуществляется в рамках системы оплаты труда, определенной в соответствии с постановлением Правительства Российской Федерации от 5 августа 2008 г. N 583</a:t>
            </a:r>
          </a:p>
          <a:p>
            <a:r>
              <a:rPr lang="ru-RU" dirty="0"/>
              <a:t>1,1 – коэффициент на случай замещения вакантных должностей.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35291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929631"/>
          <a:ext cx="8715438" cy="544617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3973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4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0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76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109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51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44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Уровень федерального государственного органа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Вид связи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Количество средств связи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/>
                        <a:t>Цена приобретения средств связи</a:t>
                      </a:r>
                      <a:endParaRPr lang="ru-RU" sz="1200" u="none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/>
                        <a:t>Расходы на услуги связи </a:t>
                      </a:r>
                      <a:endParaRPr lang="ru-RU" sz="1200" u="none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/>
                        <a:t>Категория должностей</a:t>
                      </a:r>
                      <a:endParaRPr lang="ru-RU" sz="1200" u="none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30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Территориальный орган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подвижная связь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не более 1 ед. в расчете на должность, относящуюся к главной группе должностей категории "руководители"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не более 10 тыс. руб. включительно за 1 ед. в расчете на служащего, должность, относящуюся к гл. группе должностей категории "руководители"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ежемесячные расходы не более 2 т. руб. включительно в расчете на служащего, должность, относящуюся к главной группе должностей категории "руководители"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категории и группы должностей в приводятся соответствии с </a:t>
                      </a:r>
                      <a:r>
                        <a:rPr lang="ru-RU" sz="1200" u="none" strike="noStrike" dirty="0"/>
                        <a:t>реестром</a:t>
                      </a:r>
                      <a:r>
                        <a:rPr lang="ru-RU" sz="1200" u="none" dirty="0"/>
                        <a:t> 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38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u="none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u="none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не более 1 ед. в расчете на служащего, должность, относящуюся к ведущей группе должностей категории "помощники (советники)"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не более 5 тыс. руб. включительно в расчете на служащего, замещающего должность,</a:t>
                      </a:r>
                      <a:r>
                        <a:rPr lang="ru-RU" sz="1200" u="none" baseline="0" dirty="0"/>
                        <a:t> -</a:t>
                      </a:r>
                      <a:r>
                        <a:rPr lang="ru-RU" sz="1200" u="none" dirty="0"/>
                        <a:t>вед. группа должностей категории "помощники (советники)"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ежемесячные расходы не более 0,8 тыс. руб. включительно в расчете на служащего, замещающего должность, - вед. группа должностей категории "помощники (советники)"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/>
                        <a:t>помощники (советники) руководителей территориальных органов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3702" marR="23702" marT="38993" marB="3899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58" y="214290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Нормативы обеспечения функций ФГО, применяемые при расчете нормативных затрат на приобретение средств подвижной связи и услуг подвижной связи</a:t>
            </a:r>
          </a:p>
        </p:txBody>
      </p:sp>
    </p:spTree>
    <p:extLst>
      <p:ext uri="{BB962C8B-B14F-4D97-AF65-F5344CB8AC3E}">
        <p14:creationId xmlns:p14="http://schemas.microsoft.com/office/powerpoint/2010/main" val="304708769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Затраты на оплату услуг подвижной связи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500306"/>
            <a:ext cx="8503920" cy="3598742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/>
              <a:t>Qi</a:t>
            </a:r>
            <a:r>
              <a:rPr lang="ru-RU" dirty="0"/>
              <a:t> сот - количество абонентских номеров пользовательского (оконечного) оборудования, подключенного к сети подвижной связи (далее - номер абонентской станции) по </a:t>
            </a:r>
            <a:r>
              <a:rPr lang="ru-RU" dirty="0" err="1"/>
              <a:t>i-й</a:t>
            </a:r>
            <a:r>
              <a:rPr lang="ru-RU" dirty="0"/>
              <a:t> должности в соответствии с нормативами;</a:t>
            </a:r>
          </a:p>
          <a:p>
            <a:r>
              <a:rPr lang="en-US" dirty="0"/>
              <a:t>P</a:t>
            </a:r>
            <a:r>
              <a:rPr lang="en-US" baseline="-25000" dirty="0"/>
              <a:t>i </a:t>
            </a:r>
            <a:r>
              <a:rPr lang="ru-RU" baseline="-25000" dirty="0"/>
              <a:t>сот</a:t>
            </a:r>
            <a:r>
              <a:rPr lang="ru-RU" dirty="0"/>
              <a:t>- ежемесячная цена услуги подвижной связи в расчете на 1 номер сотовой абонентской станции </a:t>
            </a:r>
            <a:r>
              <a:rPr lang="ru-RU" dirty="0" err="1"/>
              <a:t>i-й</a:t>
            </a:r>
            <a:r>
              <a:rPr lang="ru-RU" dirty="0"/>
              <a:t> должности в соответствии с нормативами федеральных государственных органов, определенными с учетом нормативов обеспечения средствами связи;</a:t>
            </a:r>
          </a:p>
          <a:p>
            <a:r>
              <a:rPr lang="en-US" dirty="0"/>
              <a:t>N</a:t>
            </a:r>
            <a:r>
              <a:rPr lang="en-US" baseline="-25000" dirty="0"/>
              <a:t>i </a:t>
            </a:r>
            <a:r>
              <a:rPr lang="ru-RU" baseline="-25000" dirty="0"/>
              <a:t>сот</a:t>
            </a:r>
            <a:r>
              <a:rPr lang="ru-RU" dirty="0"/>
              <a:t>- количество месяцев предоставления услуги подвижной связи по </a:t>
            </a:r>
            <a:r>
              <a:rPr lang="ru-RU" dirty="0" err="1"/>
              <a:t>i-й</a:t>
            </a:r>
            <a:r>
              <a:rPr lang="ru-RU" dirty="0"/>
              <a:t> должности.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1684" y="1357298"/>
            <a:ext cx="436489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220631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1214422"/>
          <a:ext cx="8715438" cy="478338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82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32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32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8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671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Уровень федерального государственного органа</a:t>
                      </a:r>
                      <a:endParaRPr lang="ru-RU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Транспортное средство с персональным закреплением</a:t>
                      </a: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Служебное транспортное средство, предоставляемое по вызову (без персонального закрепления) </a:t>
                      </a:r>
                      <a:endParaRPr lang="ru-RU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6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количество</a:t>
                      </a:r>
                      <a:endParaRPr lang="ru-RU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цена</a:t>
                      </a: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количество</a:t>
                      </a: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цена</a:t>
                      </a: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45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Центральный аппарат</a:t>
                      </a: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не более 1 единицы в расчете на служащего, должность руководителя или зам. руководителя</a:t>
                      </a:r>
                      <a:endParaRPr lang="ru-RU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не более 2,5 млн. рублей включительно для служащего, замещающего должность руководителя или заместителя руководителя</a:t>
                      </a:r>
                      <a:endParaRPr lang="ru-RU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не более трехкратного размера количества транспортных средств с персональным закреплением</a:t>
                      </a:r>
                      <a:endParaRPr lang="ru-RU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не более 1 млн. рублей включительно</a:t>
                      </a: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9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Территориальный орган</a:t>
                      </a: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-</a:t>
                      </a:r>
                      <a:endParaRPr lang="ru-RU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-</a:t>
                      </a:r>
                      <a:endParaRPr lang="ru-RU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не более 1 ед. в расчете на 50 ед. пред. численности федеральных </a:t>
                      </a:r>
                      <a:r>
                        <a:rPr lang="ru-RU" sz="1300" dirty="0" err="1"/>
                        <a:t>гос</a:t>
                      </a:r>
                      <a:r>
                        <a:rPr lang="ru-RU" sz="1300" dirty="0"/>
                        <a:t>. гражданских служащих и работников, замещающих должности, не являющиеся должностями </a:t>
                      </a:r>
                      <a:r>
                        <a:rPr lang="ru-RU" sz="1300" dirty="0" err="1"/>
                        <a:t>гос</a:t>
                      </a:r>
                      <a:r>
                        <a:rPr lang="ru-RU" sz="1300" dirty="0"/>
                        <a:t>. </a:t>
                      </a:r>
                      <a:r>
                        <a:rPr lang="ru-RU" sz="1300" dirty="0" err="1"/>
                        <a:t>гражд</a:t>
                      </a:r>
                      <a:r>
                        <a:rPr lang="ru-RU" sz="1300" dirty="0"/>
                        <a:t>. службы;</a:t>
                      </a:r>
                    </a:p>
                  </a:txBody>
                  <a:tcPr marL="13239" marR="13239" marT="21781" marB="2178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не более 1 млн. рублей включительно</a:t>
                      </a:r>
                      <a:endParaRPr lang="ru-RU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3239" marR="13239" marT="21781" marB="2178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58" y="214290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Нормативы обеспечения функций федеральных государственных органов, применяемые при расчете нормативных затрат на приобретение служебного легкового автотранспорта</a:t>
            </a:r>
          </a:p>
        </p:txBody>
      </p:sp>
    </p:spTree>
    <p:extLst>
      <p:ext uri="{BB962C8B-B14F-4D97-AF65-F5344CB8AC3E}">
        <p14:creationId xmlns:p14="http://schemas.microsoft.com/office/powerpoint/2010/main" val="374330452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>
                <a:hlinkClick r:id="rId2" action="ppaction://hlinkfile"/>
                <a:hlinkMouseOver r:id="" action="ppaction://hlinkshowjump?jump=nextslide"/>
              </a:rPr>
              <a:t>Затраты на приобретение транспортных средств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357430"/>
            <a:ext cx="8503920" cy="3741618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/>
              <a:t>Q</a:t>
            </a:r>
            <a:r>
              <a:rPr lang="en-US" baseline="-25000" dirty="0" err="1"/>
              <a:t>i</a:t>
            </a:r>
            <a:r>
              <a:rPr lang="en-US" baseline="-25000" dirty="0"/>
              <a:t> </a:t>
            </a:r>
            <a:r>
              <a:rPr lang="ru-RU" baseline="-25000" dirty="0" err="1"/>
              <a:t>ам</a:t>
            </a:r>
            <a:r>
              <a:rPr lang="ru-RU" dirty="0"/>
              <a:t>- количество </a:t>
            </a:r>
            <a:r>
              <a:rPr lang="ru-RU" dirty="0" err="1"/>
              <a:t>i-х</a:t>
            </a:r>
            <a:r>
              <a:rPr lang="ru-RU" dirty="0"/>
              <a:t> транспортных средств в соответствии с нормативами федеральных государственных органов с учетом нормативов обеспечения функций федеральных государственных органов, применяемых при расчете нормативных затрат на приобретение служебного легкового автотранспорта, предусмотренных приложением N 2 к настоящей методике;</a:t>
            </a:r>
          </a:p>
          <a:p>
            <a:r>
              <a:rPr lang="en-US" dirty="0"/>
              <a:t>P</a:t>
            </a:r>
            <a:r>
              <a:rPr lang="en-US" baseline="-25000" dirty="0"/>
              <a:t>i</a:t>
            </a:r>
            <a:r>
              <a:rPr lang="ru-RU" baseline="-25000" dirty="0" err="1"/>
              <a:t>ам</a:t>
            </a:r>
            <a:r>
              <a:rPr lang="ru-RU" dirty="0"/>
              <a:t>- цена приобретения i-го транспортного средства в соответствии с нормативами федеральных государственных органов с учетом нормативов обеспечения функций федеральных государственных органов, применяемых при расчете нормативных затрат на приобретение служебного легкового автотранспорта, предусмотренных приложением N 2 к настоящей методике.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500174"/>
            <a:ext cx="378621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977525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Обоснование закупок. Ст. 18 44-ФЗ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3800" dirty="0"/>
              <a:t>Обоснование закупки осуществляется заказчиком </a:t>
            </a:r>
            <a:r>
              <a:rPr lang="ru-RU" sz="3800" b="1" dirty="0"/>
              <a:t>при формировании плана закупок, плана-графика</a:t>
            </a:r>
            <a:r>
              <a:rPr lang="ru-RU" sz="3800" dirty="0"/>
              <a:t> и </a:t>
            </a:r>
            <a:r>
              <a:rPr lang="ru-RU" sz="3800" i="1" u="sng" dirty="0"/>
              <a:t>заключается в установлении соответствия планируемой закупки целям осуществления закупок, определенным с учетом положений ст. 13 Закона </a:t>
            </a:r>
            <a:r>
              <a:rPr lang="ru-RU" sz="3800" dirty="0"/>
              <a:t>(в том числе решениям, поручениям, указаниям Президента РФ, решениям, поручениям Правительства РФ, законам субъектов РФ, решениям, поручениям высших исполнительных органов государственной власти субъектов РФ, муниципальным правовым актам), а также законодательству РФ и иным НПА о контрактной системе в сфере закупок.</a:t>
            </a:r>
          </a:p>
          <a:p>
            <a:pPr>
              <a:buNone/>
            </a:pPr>
            <a:r>
              <a:rPr lang="ru-RU" sz="3800" dirty="0"/>
              <a:t>	Цели осуществления закупок (ст. 13 44-ФЗ):</a:t>
            </a:r>
          </a:p>
          <a:p>
            <a:r>
              <a:rPr lang="ru-RU" sz="3800" dirty="0"/>
              <a:t>1) достижения целей и реализации мероприятий, предусмотренных </a:t>
            </a:r>
            <a:r>
              <a:rPr lang="ru-RU" sz="3800" dirty="0" err="1"/>
              <a:t>гос</a:t>
            </a:r>
            <a:r>
              <a:rPr lang="ru-RU" sz="3800" dirty="0"/>
              <a:t>. программами РФ(в том числе ФЦП, иными документами стратегического и программно-целевого планирования РФ), </a:t>
            </a:r>
            <a:r>
              <a:rPr lang="ru-RU" sz="3800" dirty="0" err="1"/>
              <a:t>гос</a:t>
            </a:r>
            <a:r>
              <a:rPr lang="ru-RU" sz="3800" dirty="0"/>
              <a:t>. программами субъектов РФ (в том числе РЦП, иными документами стратегического и программно-целевого планирования субъектов РФ), муниципальными программами;</a:t>
            </a:r>
          </a:p>
          <a:p>
            <a:r>
              <a:rPr lang="ru-RU" sz="3800" dirty="0"/>
              <a:t>2) исполнения международных обязательств РФ, реализации межгосударственных целевых программ, участником которых является РФ, за исключением исполняемых в соответствии с п. 1  государственных программ;</a:t>
            </a:r>
          </a:p>
          <a:p>
            <a:r>
              <a:rPr lang="ru-RU" sz="3800" dirty="0"/>
              <a:t>3) выполнения функций и полномочий </a:t>
            </a:r>
            <a:r>
              <a:rPr lang="ru-RU" sz="3800" dirty="0" err="1"/>
              <a:t>гос</a:t>
            </a:r>
            <a:r>
              <a:rPr lang="ru-RU" sz="3800" dirty="0"/>
              <a:t>. органов РФ, органов управления государственными внебюджетными фондами РФ, государственных органов субъектов РФ, органов управления территориальными внебюджетными фондами, муниципальных органов, за исключением выполняемых в соответствии с п. 1 и 2 функций и полномочий.</a:t>
            </a:r>
          </a:p>
          <a:p>
            <a:pPr marL="273050" indent="-273050">
              <a:buNone/>
            </a:pPr>
            <a:br>
              <a:rPr lang="ru-RU" i="1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1590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закупок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Планы закупок подлежат изменению при необходимости: приведения их в соответствие в связи с </a:t>
            </a:r>
            <a:r>
              <a:rPr lang="ru-RU" i="1" u="sng" dirty="0"/>
              <a:t>изменением</a:t>
            </a:r>
            <a:r>
              <a:rPr lang="ru-RU" dirty="0"/>
              <a:t> определенных с учетом положений ст. 13 Закона </a:t>
            </a:r>
            <a:r>
              <a:rPr lang="ru-RU" i="1" u="sng" dirty="0"/>
              <a:t>целей</a:t>
            </a:r>
            <a:r>
              <a:rPr lang="ru-RU" dirty="0"/>
              <a:t> осуществления закупок и установленных в соответствии со ст. 19 Закона </a:t>
            </a:r>
            <a:r>
              <a:rPr lang="ru-RU" i="1" u="sng" dirty="0"/>
              <a:t>требований к закупаемым заказчиками товарам, работам, услугам</a:t>
            </a:r>
            <a:r>
              <a:rPr lang="ru-RU" dirty="0"/>
              <a:t> (в том числе предельной цены товаров, работ, услуг) и (или) </a:t>
            </a:r>
            <a:r>
              <a:rPr lang="ru-RU" i="1" u="sng" dirty="0"/>
              <a:t>нормативных затрат </a:t>
            </a:r>
            <a:r>
              <a:rPr lang="ru-RU" dirty="0"/>
              <a:t>на обеспечение функций государственных органов, органов управления государственными внебюджетными фондами, муниципальных органов</a:t>
            </a:r>
          </a:p>
          <a:p>
            <a:pPr>
              <a:buNone/>
            </a:pPr>
            <a:br>
              <a:rPr lang="ru-RU" i="1" dirty="0"/>
            </a:br>
            <a:r>
              <a:rPr lang="ru-RU" i="1" dirty="0"/>
              <a:t>ч. 6 ст. 17, Федеральный закон от 05.04.2013 N 44-ФЗ "О контрактной системе в сфере закупок товаров, работ, услуг для обеспечения государственных и муниципальных нужд« </a:t>
            </a:r>
            <a:br>
              <a:rPr lang="ru-RU" i="1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7728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Обоснование закупок. Ст. 18 44-ФЗ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01625" y="1577980"/>
          <a:ext cx="8504238" cy="19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2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План закупок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План-график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7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объект и (или) объекты закупки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7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НМЦК, цена контракта (ст. 22 Закона)</a:t>
                      </a:r>
                      <a:endParaRPr lang="ru-RU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7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требования к закупаемым заказчиком ТРУ (в том числе ПЦ ТРУ) 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7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способ определения поставщика (подрядчика, исполнителя) </a:t>
                      </a:r>
                      <a:endParaRPr lang="ru-RU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7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(или) нормативные затраты на обеспечение функций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7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том числе дополнительные требования к участникам закупки</a:t>
                      </a:r>
                      <a:endParaRPr lang="ru-RU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357158" y="4143380"/>
            <a:ext cx="842968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Порядок обоснования закупок и форма такого обоснования устанавливаются Правительством Российской Федерации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4286248" y="4786322"/>
            <a:ext cx="500066" cy="42862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158" y="5357826"/>
            <a:ext cx="842968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Постановление Правительства РФ от 05.06.2015 N 555 "Об установлении порядка обоснования закупок товаров, работ и услуг для обеспечения государственных и муниципальных нужд и форм такого обоснования"</a:t>
            </a:r>
          </a:p>
        </p:txBody>
      </p:sp>
      <p:sp>
        <p:nvSpPr>
          <p:cNvPr id="11" name="Левая фигурная скобка 10"/>
          <p:cNvSpPr/>
          <p:nvPr/>
        </p:nvSpPr>
        <p:spPr>
          <a:xfrm rot="16200000">
            <a:off x="4321967" y="-392932"/>
            <a:ext cx="428628" cy="8501122"/>
          </a:xfrm>
          <a:prstGeom prst="leftBrace">
            <a:avLst>
              <a:gd name="adj1" fmla="val 8333"/>
              <a:gd name="adj2" fmla="val 50000"/>
            </a:avLst>
          </a:prstGeom>
          <a:ln w="3492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88090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Обоснование закупок. Постановление ПРФ №555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	Сроки обоснования:</a:t>
            </a:r>
          </a:p>
          <a:p>
            <a:r>
              <a:rPr lang="ru-RU" dirty="0"/>
              <a:t>обоснование выбора объекта и (или) объектов закупки – при формировании и утверждения планов закупок товаров, работ и услуг для обеспечения федеральных нужд;</a:t>
            </a:r>
          </a:p>
          <a:p>
            <a:r>
              <a:rPr lang="ru-RU" dirty="0"/>
              <a:t>обоснование НМЦК, цены контракта, заключаемого с единственным поставщиком (подрядчиком, исполнителем), а также способа определения поставщика (подрядчика, исполнителя) – при формировании и утверждения планов-графиков закупок товаров, работ и услуг для обеспечения федеральных нужд.</a:t>
            </a:r>
          </a:p>
        </p:txBody>
      </p:sp>
    </p:spTree>
    <p:extLst>
      <p:ext uri="{BB962C8B-B14F-4D97-AF65-F5344CB8AC3E}">
        <p14:creationId xmlns:p14="http://schemas.microsoft.com/office/powerpoint/2010/main" val="229108968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Обоснование закупок. Постановление ПРФ №555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Обоснование закупок осуществляемых в соответствии с п. 4, 5, 26 и 33 ч. 1 ст. 93 Закона осуществляется только в части </a:t>
            </a:r>
            <a:r>
              <a:rPr lang="ru-RU" u="sng" dirty="0"/>
              <a:t>их годового объема.</a:t>
            </a:r>
          </a:p>
          <a:p>
            <a:r>
              <a:rPr lang="ru-RU" dirty="0"/>
              <a:t>Обоснование производится по формам установленных Правительством РФ.</a:t>
            </a:r>
          </a:p>
        </p:txBody>
      </p:sp>
    </p:spTree>
    <p:extLst>
      <p:ext uri="{BB962C8B-B14F-4D97-AF65-F5344CB8AC3E}">
        <p14:creationId xmlns:p14="http://schemas.microsoft.com/office/powerpoint/2010/main" val="28123688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Обоснование НМЦК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/>
              <a:t>1) метод сопоставимых рыночных цен (анализа рынка);</a:t>
            </a:r>
          </a:p>
          <a:p>
            <a:r>
              <a:rPr lang="ru-RU" sz="2400" dirty="0"/>
              <a:t>2) нормативный метод;</a:t>
            </a:r>
          </a:p>
          <a:p>
            <a:r>
              <a:rPr lang="ru-RU" sz="2400" dirty="0"/>
              <a:t>3) тарифный метод;</a:t>
            </a:r>
          </a:p>
          <a:p>
            <a:r>
              <a:rPr lang="ru-RU" sz="2400" dirty="0"/>
              <a:t>4) проектно-сметный метод;</a:t>
            </a:r>
          </a:p>
          <a:p>
            <a:r>
              <a:rPr lang="ru-RU" sz="2400" dirty="0"/>
              <a:t>5) затратный метод.</a:t>
            </a:r>
          </a:p>
          <a:p>
            <a:endParaRPr lang="ru-RU" sz="2400" dirty="0"/>
          </a:p>
          <a:p>
            <a:pPr>
              <a:buNone/>
            </a:pPr>
            <a:r>
              <a:rPr lang="ru-RU" sz="2400" dirty="0"/>
              <a:t>	</a:t>
            </a:r>
            <a:r>
              <a:rPr lang="ru-RU" sz="2400" i="1" dirty="0"/>
              <a:t>Приказ Минэкономразвития России от 02.10.2013 N 567 "Об утверждении Методических рекомендаций по применению методов определения начальной (максимальной) цены контракта, цены контракта, заключаемого с единственным поставщиком (подрядчиком, исполнителем)"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9289756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14313" y="357188"/>
          <a:ext cx="8715405" cy="592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Document" r:id="rId3" imgW="10009806" imgH="6477218" progId="Word.Document.8">
                  <p:embed/>
                </p:oleObj>
              </mc:Choice>
              <mc:Fallback>
                <p:oleObj name="Document" r:id="rId3" imgW="10009806" imgH="6477218" progId="Word.Document.8">
                  <p:embed/>
                  <p:pic>
                    <p:nvPicPr>
                      <p:cNvPr id="20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357188"/>
                        <a:ext cx="8715405" cy="592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243875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210" name="Object 2"/>
          <p:cNvGraphicFramePr>
            <a:graphicFrameLocks noChangeAspect="1"/>
          </p:cNvGraphicFramePr>
          <p:nvPr/>
        </p:nvGraphicFramePr>
        <p:xfrm>
          <a:off x="214282" y="357166"/>
          <a:ext cx="8715405" cy="592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Document" r:id="rId3" imgW="9990727" imgH="6477218" progId="Word.Document.8">
                  <p:embed/>
                </p:oleObj>
              </mc:Choice>
              <mc:Fallback>
                <p:oleObj name="Document" r:id="rId3" imgW="9990727" imgH="6477218" progId="Word.Document.8">
                  <p:embed/>
                  <p:pic>
                    <p:nvPicPr>
                      <p:cNvPr id="942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357166"/>
                        <a:ext cx="8715405" cy="592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45166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Приказ Минэкономразвития России от 29.06.2015 N 422 "Об утверждении Порядка формирования идентификационного кода закупки"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639763" y="3714750"/>
            <a:ext cx="8504237" cy="25717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700" dirty="0"/>
              <a:t>	Идентификационный код закупки (ИКЗ) обеспечивает взаимосвязь документов (план закупок, план-график, извещении об осуществлении закупки, документации о закупке, в контракте, а также в иных документах, предусмотренных Законом), формируется с использованием:</a:t>
            </a:r>
          </a:p>
          <a:p>
            <a:r>
              <a:rPr lang="ru-RU" sz="1700" dirty="0"/>
              <a:t>1.  </a:t>
            </a:r>
            <a:r>
              <a:rPr lang="ru-RU" sz="1700" i="1" u="sng" dirty="0"/>
              <a:t>кода бюджетной классификации</a:t>
            </a:r>
            <a:r>
              <a:rPr lang="ru-RU" sz="1700" dirty="0"/>
              <a:t>,</a:t>
            </a:r>
          </a:p>
          <a:p>
            <a:r>
              <a:rPr lang="ru-RU" sz="1700" dirty="0"/>
              <a:t>2. </a:t>
            </a:r>
            <a:r>
              <a:rPr lang="ru-RU" sz="1700" i="1" u="sng" dirty="0"/>
              <a:t>кодов общероссийских классификаторов</a:t>
            </a:r>
            <a:r>
              <a:rPr lang="ru-RU" sz="1700" dirty="0"/>
              <a:t>,</a:t>
            </a:r>
          </a:p>
          <a:p>
            <a:r>
              <a:rPr lang="ru-RU" sz="1700" dirty="0"/>
              <a:t>3.</a:t>
            </a:r>
            <a:r>
              <a:rPr lang="ru-RU" sz="1700" i="1" u="sng" dirty="0"/>
              <a:t> каталога товаров, работ, услуг для обеспечения государственных и муниципальных нужд,</a:t>
            </a:r>
          </a:p>
          <a:p>
            <a:r>
              <a:rPr lang="ru-RU" sz="1700" dirty="0"/>
              <a:t>4. </a:t>
            </a:r>
            <a:r>
              <a:rPr lang="ru-RU" sz="1700" i="1" u="sng" dirty="0"/>
              <a:t>иной информации</a:t>
            </a:r>
            <a:endParaRPr lang="ru-RU" sz="17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304537"/>
              </p:ext>
            </p:extLst>
          </p:nvPr>
        </p:nvGraphicFramePr>
        <p:xfrm>
          <a:off x="674660" y="1643050"/>
          <a:ext cx="8358243" cy="1950439"/>
        </p:xfrm>
        <a:graphic>
          <a:graphicData uri="http://schemas.openxmlformats.org/drawingml/2006/table">
            <a:tbl>
              <a:tblPr/>
              <a:tblGrid>
                <a:gridCol w="278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3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89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915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4915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5000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22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2283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2283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695619">
                <a:tc rowSpan="2"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Calibri"/>
                          <a:ea typeface="Times New Roman"/>
                          <a:cs typeface="Times New Roman"/>
                        </a:rPr>
                        <a:t>Год размещения закупки</a:t>
                      </a:r>
                    </a:p>
                  </a:txBody>
                  <a:tcPr marL="67276" marR="67276" marT="0" marB="0" vert="vert2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Calibri"/>
                          <a:ea typeface="Times New Roman"/>
                          <a:cs typeface="Times New Roman"/>
                        </a:rPr>
                        <a:t>Идентификационный код заказчика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Calibri"/>
                          <a:ea typeface="Times New Roman"/>
                          <a:cs typeface="Times New Roman"/>
                        </a:rPr>
                        <a:t>Номер закупки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latin typeface="Calibri"/>
                          <a:ea typeface="Times New Roman"/>
                          <a:cs typeface="Times New Roman"/>
                        </a:rPr>
                        <a:t>Номер закупки по плану-графику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Calibri"/>
                          <a:ea typeface="Times New Roman"/>
                          <a:cs typeface="Times New Roman"/>
                        </a:rPr>
                        <a:t>Код закупки по каталогу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КВР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396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0001 – 9999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001 – 999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Calibri"/>
                          <a:ea typeface="Times New Roman"/>
                          <a:cs typeface="Times New Roman"/>
                        </a:rPr>
                        <a:t>Класс</a:t>
                      </a:r>
                    </a:p>
                  </a:txBody>
                  <a:tcPr marL="67276" marR="67276" marT="0" marB="0" vert="vert27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latin typeface="Calibri"/>
                          <a:ea typeface="Times New Roman"/>
                          <a:cs typeface="Times New Roman"/>
                        </a:rPr>
                        <a:t>Подкласс</a:t>
                      </a:r>
                    </a:p>
                  </a:txBody>
                  <a:tcPr marL="67276" marR="67276" marT="0" marB="0" vert="vert2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latin typeface="Calibri"/>
                          <a:ea typeface="Times New Roman"/>
                          <a:cs typeface="Times New Roman"/>
                        </a:rPr>
                        <a:t>Группа</a:t>
                      </a:r>
                    </a:p>
                  </a:txBody>
                  <a:tcPr marL="67276" marR="67276" marT="0" marB="0" vert="vert2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85296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214290"/>
          <a:ext cx="3000396" cy="1928826"/>
        </p:xfrm>
        <a:graphic>
          <a:graphicData uri="http://schemas.openxmlformats.org/drawingml/2006/table">
            <a:tbl>
              <a:tblPr/>
              <a:tblGrid>
                <a:gridCol w="30003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46946">
                <a:tc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</a:rPr>
                        <a:t>Обоснование соответствия объекта и (или) объектов закупки мероприятию государственной (муниципальной) программы, функциям, полномочиям и (или) международному договору Российской Федерации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491">
                <a:tc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389">
                <a:tc>
                  <a:txBody>
                    <a:bodyPr/>
                    <a:lstStyle/>
                    <a:p>
                      <a:pPr marL="36195" marR="36195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9" y="2285992"/>
          <a:ext cx="3000395" cy="1744778"/>
        </p:xfrm>
        <a:graphic>
          <a:graphicData uri="http://schemas.openxmlformats.org/drawingml/2006/table">
            <a:tbl>
              <a:tblPr/>
              <a:tblGrid>
                <a:gridCol w="3000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58455">
                <a:tc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</a:rPr>
                        <a:t>Обоснование начальной (максимальной) цены контракта, цены контракта, заключаемого с единственным поставщиком (подрядчиком, исполнителем) в порядке, установленном статьей 22 Федерального закона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029">
                <a:tc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3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029">
                <a:tc>
                  <a:txBody>
                    <a:bodyPr/>
                    <a:lstStyle/>
                    <a:p>
                      <a:pPr marL="36195" marR="36195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Левая фигурная скобка 5"/>
          <p:cNvSpPr/>
          <p:nvPr/>
        </p:nvSpPr>
        <p:spPr>
          <a:xfrm rot="16200000">
            <a:off x="4393405" y="107133"/>
            <a:ext cx="428628" cy="8501122"/>
          </a:xfrm>
          <a:prstGeom prst="leftBrace">
            <a:avLst>
              <a:gd name="adj1" fmla="val 8333"/>
              <a:gd name="adj2" fmla="val 50000"/>
            </a:avLst>
          </a:prstGeom>
          <a:ln w="34925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857620" y="214290"/>
            <a:ext cx="5000660" cy="4000528"/>
          </a:xfrm>
          <a:prstGeom prst="wedgeRoundRectCallout">
            <a:avLst>
              <a:gd name="adj1" fmla="val -60363"/>
              <a:gd name="adj2" fmla="val -4777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50" dirty="0"/>
              <a:t>1. если соответствие объекта закупки мероприятию государственной программы, функциям, полномочиям напрямую следует из названия такой государственной программы, таких функций и полномочий, указывается, что закупка осуществляется в целях реализации соответствующего мероприятия.</a:t>
            </a:r>
          </a:p>
          <a:p>
            <a:r>
              <a:rPr lang="ru-RU" sz="1650" dirty="0"/>
              <a:t>2. если соответствие не очевидно, то указывается, каким образом осуществление закупки именно такого ТРУ будет способствовать реализации соответствующего мероприятия государственной программы, функций и полномочий.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4643446"/>
            <a:ext cx="8572560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Заполнение осуществляется заказчиком самостоятельно в свободной форме с учетом требований, установленных законодательством Российской Федерации о контрактной системе в сфере закупок товаров, работ, услуг для обеспечения государственных и муниципальных нужд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5917188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Письмо Минэкономразвития России от 23.11.2015 N Д28и-3527</a:t>
            </a:r>
          </a:p>
        </p:txBody>
      </p:sp>
    </p:spTree>
    <p:extLst>
      <p:ext uri="{BB962C8B-B14F-4D97-AF65-F5344CB8AC3E}">
        <p14:creationId xmlns:p14="http://schemas.microsoft.com/office/powerpoint/2010/main" val="12432514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34" name="Object 2"/>
          <p:cNvGraphicFramePr>
            <a:graphicFrameLocks noChangeAspect="1"/>
          </p:cNvGraphicFramePr>
          <p:nvPr/>
        </p:nvGraphicFramePr>
        <p:xfrm>
          <a:off x="334963" y="1327150"/>
          <a:ext cx="8407400" cy="4995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Document" r:id="rId3" imgW="9849680" imgH="5854322" progId="Word.Document.8">
                  <p:embed/>
                </p:oleObj>
              </mc:Choice>
              <mc:Fallback>
                <p:oleObj name="Document" r:id="rId3" imgW="9849680" imgH="5854322" progId="Word.Document.8">
                  <p:embed/>
                  <p:pic>
                    <p:nvPicPr>
                      <p:cNvPr id="9523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963" y="1327150"/>
                        <a:ext cx="8407400" cy="4995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500" dirty="0"/>
              <a:t>Обоснование закупок осуществляемых в соответствии с п. 4, 5, 26 и 33 ч. 1 ст. 93 Закона</a:t>
            </a:r>
          </a:p>
        </p:txBody>
      </p:sp>
    </p:spTree>
    <p:extLst>
      <p:ext uri="{BB962C8B-B14F-4D97-AF65-F5344CB8AC3E}">
        <p14:creationId xmlns:p14="http://schemas.microsoft.com/office/powerpoint/2010/main" val="72250950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" dirty="0"/>
              <a:t>Спасибо за Внимание!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Нормирование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Под нормированием в сфере закупок понимается:</a:t>
            </a:r>
          </a:p>
          <a:p>
            <a:pPr>
              <a:buNone/>
            </a:pPr>
            <a:r>
              <a:rPr lang="ru-RU" dirty="0"/>
              <a:t>	1). установление требований к закупаемым заказчиком товарам, работам, услугам (в том числе предельной цены товаров, работ, услуг).</a:t>
            </a:r>
          </a:p>
          <a:p>
            <a:pPr>
              <a:buNone/>
            </a:pPr>
            <a:r>
              <a:rPr lang="ru-RU" dirty="0"/>
              <a:t>	2). и (или) нормативных затрат на обеспечение функций государственных органов, органов управления государственными внебюджетными фондами, муниципальных органов (включая соответственно территориальные органы и подведомственные казенные учреждения). </a:t>
            </a:r>
          </a:p>
          <a:p>
            <a:r>
              <a:rPr lang="ru-RU" i="1" dirty="0"/>
              <a:t>ч. 1 ст. 19, Федеральный закон от 05.04.2013 N 44-ФЗ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700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Нормирование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	Под требованиями к закупаемым заказчиком ТРУ понимаются:</a:t>
            </a:r>
          </a:p>
          <a:p>
            <a:pPr>
              <a:buNone/>
            </a:pPr>
            <a:r>
              <a:rPr lang="ru-RU" dirty="0"/>
              <a:t>	-  требования к количеству,</a:t>
            </a:r>
          </a:p>
          <a:p>
            <a:pPr>
              <a:buNone/>
            </a:pPr>
            <a:r>
              <a:rPr lang="ru-RU" dirty="0"/>
              <a:t>	- потребительским свойствам (в том числе характеристикам качества)</a:t>
            </a:r>
          </a:p>
          <a:p>
            <a:pPr>
              <a:buNone/>
            </a:pPr>
            <a:r>
              <a:rPr lang="ru-RU" dirty="0"/>
              <a:t>	- и иным характеристикам ТРУ, позволяющие обеспечить государственные и муниципальные нужды, но не приводящие к закупкам ТРУ, которые имеют избыточные потребительские свойства или являются предметами роскоши в соответствии с законодательством РФ;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762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Нормирование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Правительство РФ устанавливает общие правила нормирования в сфере закупок для обеспечения государственных и муниципальных нужд, в том числе:</a:t>
            </a:r>
          </a:p>
          <a:p>
            <a:pPr>
              <a:buNone/>
            </a:pPr>
            <a:r>
              <a:rPr lang="ru-RU" dirty="0"/>
              <a:t>	1) общие требования к порядку разработки и принятия правовых актов о нормировании в сфере закупок, содержанию указанных актов и обеспечению их исполнения;</a:t>
            </a:r>
          </a:p>
          <a:p>
            <a:pPr>
              <a:buNone/>
            </a:pPr>
            <a:r>
              <a:rPr lang="ru-RU" dirty="0"/>
              <a:t>	2) общие правила определения требований к закупаемым заказчиками отдельным видам ТРУ (в том числе предельные цены ТРУ) и нормативных затрат на обеспечение функций государственных органов, органов управления государственными внебюджетными фондами, муниципальных органов (включая соответственно территориальные органы и подведомственные казенные учреждения).</a:t>
            </a:r>
          </a:p>
          <a:p>
            <a:endParaRPr lang="ru-RU" i="1" dirty="0"/>
          </a:p>
          <a:p>
            <a:pPr>
              <a:buNone/>
            </a:pPr>
            <a:r>
              <a:rPr lang="ru-RU" i="1" dirty="0"/>
              <a:t>	ч. 3 ст. 19, Федеральный закон от 05.04.2013 N 44-ФЗ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156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1420</TotalTime>
  <Words>4712</Words>
  <Application>Microsoft Office PowerPoint</Application>
  <PresentationFormat>Экран (4:3)</PresentationFormat>
  <Paragraphs>482</Paragraphs>
  <Slides>69</Slides>
  <Notes>8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77" baseType="lpstr">
      <vt:lpstr>Arial</vt:lpstr>
      <vt:lpstr>Calibri</vt:lpstr>
      <vt:lpstr>Times New Roman</vt:lpstr>
      <vt:lpstr>Tw Cen MT</vt:lpstr>
      <vt:lpstr>Wingdings</vt:lpstr>
      <vt:lpstr>Wingdings 2</vt:lpstr>
      <vt:lpstr>Обычная</vt:lpstr>
      <vt:lpstr>Document</vt:lpstr>
      <vt:lpstr>Нормирование и обоснование закупок </vt:lpstr>
      <vt:lpstr>Презентация PowerPoint</vt:lpstr>
      <vt:lpstr>Презентация PowerPoint</vt:lpstr>
      <vt:lpstr>Схема планирования</vt:lpstr>
      <vt:lpstr>План закупок</vt:lpstr>
      <vt:lpstr>План закупок</vt:lpstr>
      <vt:lpstr>Нормирование</vt:lpstr>
      <vt:lpstr>Нормирование</vt:lpstr>
      <vt:lpstr>Нормирование</vt:lpstr>
      <vt:lpstr>Нормирование. Общие правила нормирования в сфере закупок (ч. 3 ст. 19 44-ФЗ)</vt:lpstr>
      <vt:lpstr>Нормирование. Правила нормирования</vt:lpstr>
      <vt:lpstr>Нормирование. Правила нормирования (ч. 4 ст. 19 44-ФЗ)</vt:lpstr>
      <vt:lpstr>Нормирование. Правила нормирования (ч. 4 ст. 19 44-ФЗ)</vt:lpstr>
      <vt:lpstr>Нормирование. Правила нормирования (ч. 4 ст. 19 44-ФЗ)</vt:lpstr>
      <vt:lpstr>Нормирование. Общие положения</vt:lpstr>
      <vt:lpstr>Иерархия правил нормирования</vt:lpstr>
      <vt:lpstr>Иерархия правил нормирования</vt:lpstr>
      <vt:lpstr>Иерархия правил нормирования</vt:lpstr>
      <vt:lpstr>Общие требования к НПА о нормировании Постановление Правительства РФ №476</vt:lpstr>
      <vt:lpstr>Требования к НПА о нормировании Постановление Правительства РФ №479 для обеспечения нормативных нужд</vt:lpstr>
      <vt:lpstr>Требования к НПА о нормировании Постановление Правительства РФ №479 для обеспечения нормативных нужд</vt:lpstr>
      <vt:lpstr>Требования к НПА о нормировании Постановление Правительства РФ №479 для обеспечения нормативных нужд</vt:lpstr>
      <vt:lpstr>Требования к НПА о нормировании Постановление Правительства РФ №479 для обеспечения нормативных нужд</vt:lpstr>
      <vt:lpstr>Общие правила. Требования к ТРУ. Постановление Правительства №926</vt:lpstr>
      <vt:lpstr>Общие правила. Требования к ТРУ. Постановление Правительства №926</vt:lpstr>
      <vt:lpstr>Общие правила. Требования к ТРУ. Постановление Правительства №926</vt:lpstr>
      <vt:lpstr>Общие правила. Требования к ТРУ. Постановление Правительства №926</vt:lpstr>
      <vt:lpstr>Общие правила. Требования к ТРУ. Постановление Правительства №926</vt:lpstr>
      <vt:lpstr>Общие правила. Требования к ТРУ. Постановление Правительства №926</vt:lpstr>
      <vt:lpstr>Общие правила. Требования к ТРУ. Постановление Правительства №926</vt:lpstr>
      <vt:lpstr>Общие правила. Требования к ТРУ. Постановление Правительства №926</vt:lpstr>
      <vt:lpstr>Презентация PowerPoint</vt:lpstr>
      <vt:lpstr>Правила определения требований к ТРУ. Постановление Правительства №927</vt:lpstr>
      <vt:lpstr>Правила определения требований к ТРУ. Постановление Правительства №927</vt:lpstr>
      <vt:lpstr>Правила определения требований к ТРУ. Постановление Правительства №927</vt:lpstr>
      <vt:lpstr>Презентация PowerPoint</vt:lpstr>
      <vt:lpstr>Общие правила. Требования к ТРУ. Постановление Правительства №926</vt:lpstr>
      <vt:lpstr>Обязательный перечень. ППРФ №927</vt:lpstr>
      <vt:lpstr>Общие правила определения нормативных затрат. ППРФ №1047. </vt:lpstr>
      <vt:lpstr>Общие правила определения нормативных затрат. ППРФ №1047. </vt:lpstr>
      <vt:lpstr>Общие правила определения нормативных затрат. ППРФ №1047. </vt:lpstr>
      <vt:lpstr>Общие правила определения нормативных затрат. ППРФ №1047. Виды затрат</vt:lpstr>
      <vt:lpstr>Общие правила определения нормативных затрат. ППРФ №1047. Виды затрат</vt:lpstr>
      <vt:lpstr>Общие правила определения нормативных затрат. ППРФ №1047. Виды затрат</vt:lpstr>
      <vt:lpstr>Общие правила определения нормативных затрат. ППРФ №1047. Виды затрат. </vt:lpstr>
      <vt:lpstr>Нормативные затраты. ППРФ №1084 </vt:lpstr>
      <vt:lpstr>Общие правила определения нормативных затрат. ППРФ №1047. Виды затрат</vt:lpstr>
      <vt:lpstr>Общие правила определения нормативных затрат. ППРФ №1047. Виды затрат. </vt:lpstr>
      <vt:lpstr>Нормативные затраты. ППРФ №1084 </vt:lpstr>
      <vt:lpstr>Нормативные затраты. ППРФ №1084 </vt:lpstr>
      <vt:lpstr>Общие правила определения нормативных затрат. ППРФ 13.10.14 №1047</vt:lpstr>
      <vt:lpstr>Общие правила определения нормативных затрат. ППРФ 13.10.14 №1047</vt:lpstr>
      <vt:lpstr>Общие правила определения нормативных затрат. ППРФ 13.10.14 №1047</vt:lpstr>
      <vt:lpstr>Общие правила определения нормативных затрат. ППРФ 13.10.14 №1047</vt:lpstr>
      <vt:lpstr>Презентация PowerPoint</vt:lpstr>
      <vt:lpstr>Затраты на оплату услуг подвижной связи</vt:lpstr>
      <vt:lpstr>Презентация PowerPoint</vt:lpstr>
      <vt:lpstr>Затраты на приобретение транспортных средств</vt:lpstr>
      <vt:lpstr>Обоснование закупок. Ст. 18 44-ФЗ</vt:lpstr>
      <vt:lpstr>Обоснование закупок. Ст. 18 44-ФЗ</vt:lpstr>
      <vt:lpstr>Обоснование закупок. Постановление ПРФ №555</vt:lpstr>
      <vt:lpstr>Обоснование закупок. Постановление ПРФ №555</vt:lpstr>
      <vt:lpstr>Обоснование НМЦК</vt:lpstr>
      <vt:lpstr>Презентация PowerPoint</vt:lpstr>
      <vt:lpstr>Презентация PowerPoint</vt:lpstr>
      <vt:lpstr>Приказ Минэкономразвития России от 29.06.2015 N 422 "Об утверждении Порядка формирования идентификационного кода закупки"</vt:lpstr>
      <vt:lpstr>Презентация PowerPoint</vt:lpstr>
      <vt:lpstr>Обоснование закупок осуществляемых в соответствии с п. 4, 5, 26 и 33 ч. 1 ст. 93 Закона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Законодательство о контрактной системе в сфере закупок</dc:title>
  <dc:creator>Admin</dc:creator>
  <cp:lastModifiedBy>Сергей Кириленко</cp:lastModifiedBy>
  <cp:revision>118</cp:revision>
  <dcterms:created xsi:type="dcterms:W3CDTF">2016-10-01T10:06:01Z</dcterms:created>
  <dcterms:modified xsi:type="dcterms:W3CDTF">2016-10-03T06:13:54Z</dcterms:modified>
</cp:coreProperties>
</file>