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3"/>
  </p:notesMasterIdLst>
  <p:sldIdLst>
    <p:sldId id="256" r:id="rId2"/>
    <p:sldId id="307" r:id="rId3"/>
    <p:sldId id="319" r:id="rId4"/>
    <p:sldId id="308" r:id="rId5"/>
    <p:sldId id="309" r:id="rId6"/>
    <p:sldId id="310" r:id="rId7"/>
    <p:sldId id="312" r:id="rId8"/>
    <p:sldId id="313" r:id="rId9"/>
    <p:sldId id="314" r:id="rId10"/>
    <p:sldId id="315" r:id="rId11"/>
    <p:sldId id="317" r:id="rId12"/>
    <p:sldId id="332" r:id="rId13"/>
    <p:sldId id="318" r:id="rId14"/>
    <p:sldId id="320" r:id="rId15"/>
    <p:sldId id="321" r:id="rId16"/>
    <p:sldId id="322" r:id="rId17"/>
    <p:sldId id="323" r:id="rId18"/>
    <p:sldId id="324" r:id="rId19"/>
    <p:sldId id="325" r:id="rId20"/>
    <p:sldId id="326" r:id="rId21"/>
    <p:sldId id="327" r:id="rId22"/>
    <p:sldId id="328" r:id="rId23"/>
    <p:sldId id="329" r:id="rId24"/>
    <p:sldId id="330" r:id="rId25"/>
    <p:sldId id="331" r:id="rId26"/>
    <p:sldId id="333" r:id="rId27"/>
    <p:sldId id="334" r:id="rId28"/>
    <p:sldId id="335" r:id="rId29"/>
    <p:sldId id="336" r:id="rId30"/>
    <p:sldId id="337" r:id="rId31"/>
    <p:sldId id="338" r:id="rId32"/>
    <p:sldId id="339" r:id="rId33"/>
    <p:sldId id="342" r:id="rId34"/>
    <p:sldId id="340" r:id="rId35"/>
    <p:sldId id="341" r:id="rId36"/>
    <p:sldId id="344" r:id="rId37"/>
    <p:sldId id="343" r:id="rId38"/>
    <p:sldId id="345" r:id="rId39"/>
    <p:sldId id="346" r:id="rId40"/>
    <p:sldId id="348" r:id="rId41"/>
    <p:sldId id="347" r:id="rId42"/>
    <p:sldId id="349" r:id="rId43"/>
    <p:sldId id="350" r:id="rId44"/>
    <p:sldId id="351" r:id="rId45"/>
    <p:sldId id="352" r:id="rId46"/>
    <p:sldId id="353" r:id="rId47"/>
    <p:sldId id="354" r:id="rId48"/>
    <p:sldId id="355" r:id="rId49"/>
    <p:sldId id="356" r:id="rId50"/>
    <p:sldId id="357" r:id="rId51"/>
    <p:sldId id="306" r:id="rId5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dmin" initials="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C89EF96-8CEA-46FF-86C4-4CE0E7609802}" styleName="Светлый стиль 3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93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C05CE0-2B62-490C-82AD-F0F6DB76DDAC}" type="datetimeFigureOut">
              <a:rPr lang="ru-RU" smtClean="0"/>
              <a:t>04.10.2016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A2EF0D-2593-4C75-963D-4F0A307450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08421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Количество </a:t>
            </a:r>
            <a:r>
              <a:rPr lang="ru-RU" baseline="0" dirty="0"/>
              <a:t> (объем) – размещение проектно-сметной документации</a:t>
            </a:r>
            <a:endParaRPr lang="ru-RU" dirty="0"/>
          </a:p>
          <a:p>
            <a:r>
              <a:rPr lang="ru-RU" dirty="0"/>
              <a:t>Место – пример объединения работ в разных районах города</a:t>
            </a:r>
          </a:p>
          <a:p>
            <a:r>
              <a:rPr lang="ru-RU" dirty="0"/>
              <a:t>Источник</a:t>
            </a:r>
            <a:r>
              <a:rPr lang="ru-RU" baseline="0" dirty="0"/>
              <a:t> финансирования – не указан в извещении - нарушение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5341DA-9C55-461D-A974-4C1F83D34188}" type="slidenum">
              <a:rPr lang="ru-RU" smtClean="0"/>
              <a:pPr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99632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Количество </a:t>
            </a:r>
            <a:r>
              <a:rPr lang="ru-RU" baseline="0" dirty="0"/>
              <a:t> (объем) – размещение проектно-сметной документации</a:t>
            </a:r>
            <a:endParaRPr lang="ru-RU" dirty="0"/>
          </a:p>
          <a:p>
            <a:r>
              <a:rPr lang="ru-RU" dirty="0"/>
              <a:t>Место – пример объединения работ в разных районах города</a:t>
            </a:r>
          </a:p>
          <a:p>
            <a:r>
              <a:rPr lang="ru-RU" dirty="0"/>
              <a:t>Источник</a:t>
            </a:r>
            <a:r>
              <a:rPr lang="ru-RU" baseline="0" dirty="0"/>
              <a:t> финансирования – не указан в извещении - нарушение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5341DA-9C55-461D-A974-4C1F83D34188}" type="slidenum">
              <a:rPr lang="ru-RU" smtClean="0"/>
              <a:pPr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05733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Место – пример объединения работ в разных районах города</a:t>
            </a:r>
          </a:p>
          <a:p>
            <a:r>
              <a:rPr lang="ru-RU" dirty="0"/>
              <a:t>Сроки поставки ТРУ – пример «нереальных сроков» поставки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5341DA-9C55-461D-A974-4C1F83D34188}" type="slidenum">
              <a:rPr lang="ru-RU" smtClean="0"/>
              <a:pPr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58303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Место – пример объединения работ в разных районах города</a:t>
            </a:r>
          </a:p>
          <a:p>
            <a:r>
              <a:rPr lang="ru-RU" dirty="0"/>
              <a:t>Сроки поставки ТРУ – пример «нереальных сроков» поставки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5341DA-9C55-461D-A974-4C1F83D34188}" type="slidenum">
              <a:rPr lang="ru-RU" smtClean="0"/>
              <a:pPr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18652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Место – пример объединения работ в разных районах города</a:t>
            </a:r>
          </a:p>
          <a:p>
            <a:r>
              <a:rPr lang="ru-RU" dirty="0"/>
              <a:t>Сроки поставки ТРУ – пример «нереальных сроков» поставки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5341DA-9C55-461D-A974-4C1F83D34188}" type="slidenum">
              <a:rPr lang="ru-RU" smtClean="0"/>
              <a:pPr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923339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Место – пример объединения работ в разных районах города</a:t>
            </a:r>
          </a:p>
          <a:p>
            <a:r>
              <a:rPr lang="ru-RU" dirty="0"/>
              <a:t>Сроки поставки ТРУ – пример «нереальных сроков» поставки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5341DA-9C55-461D-A974-4C1F83D34188}" type="slidenum">
              <a:rPr lang="ru-RU" smtClean="0"/>
              <a:pPr/>
              <a:t>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59875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Место – пример объединения работ в разных районах города</a:t>
            </a:r>
          </a:p>
          <a:p>
            <a:r>
              <a:rPr lang="ru-RU" dirty="0"/>
              <a:t>Сроки поставки ТРУ – пример «нереальных сроков» поставки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5341DA-9C55-461D-A974-4C1F83D34188}" type="slidenum">
              <a:rPr lang="ru-RU" smtClean="0"/>
              <a:pPr/>
              <a:t>10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66240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63F9A07F-4094-475A-8BC4-D60DC7B03CF1}" type="datetimeFigureOut">
              <a:rPr lang="ru-RU" smtClean="0"/>
              <a:pPr/>
              <a:t>04.10.2016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6CD4A88-60C9-4D3E-B00D-4F52A93380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9A07F-4094-475A-8BC4-D60DC7B03CF1}" type="datetimeFigureOut">
              <a:rPr lang="ru-RU" smtClean="0"/>
              <a:pPr/>
              <a:t>04.10.2016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D4A88-60C9-4D3E-B00D-4F52A93380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63F9A07F-4094-475A-8BC4-D60DC7B03CF1}" type="datetimeFigureOut">
              <a:rPr lang="ru-RU" smtClean="0"/>
              <a:pPr/>
              <a:t>04.10.2016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D6CD4A88-60C9-4D3E-B00D-4F52A93380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9A07F-4094-475A-8BC4-D60DC7B03CF1}" type="datetimeFigureOut">
              <a:rPr lang="ru-RU" smtClean="0"/>
              <a:pPr/>
              <a:t>04.10.2016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6CD4A88-60C9-4D3E-B00D-4F52A93380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9A07F-4094-475A-8BC4-D60DC7B03CF1}" type="datetimeFigureOut">
              <a:rPr lang="ru-RU" smtClean="0"/>
              <a:pPr/>
              <a:t>04.10.2016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D6CD4A88-60C9-4D3E-B00D-4F52A93380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63F9A07F-4094-475A-8BC4-D60DC7B03CF1}" type="datetimeFigureOut">
              <a:rPr lang="ru-RU" smtClean="0"/>
              <a:pPr/>
              <a:t>04.10.2016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D6CD4A88-60C9-4D3E-B00D-4F52A93380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63F9A07F-4094-475A-8BC4-D60DC7B03CF1}" type="datetimeFigureOut">
              <a:rPr lang="ru-RU" smtClean="0"/>
              <a:pPr/>
              <a:t>04.10.2016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D6CD4A88-60C9-4D3E-B00D-4F52A93380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9A07F-4094-475A-8BC4-D60DC7B03CF1}" type="datetimeFigureOut">
              <a:rPr lang="ru-RU" smtClean="0"/>
              <a:pPr/>
              <a:t>04.10.2016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6CD4A88-60C9-4D3E-B00D-4F52A93380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9A07F-4094-475A-8BC4-D60DC7B03CF1}" type="datetimeFigureOut">
              <a:rPr lang="ru-RU" smtClean="0"/>
              <a:pPr/>
              <a:t>04.10.2016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6CD4A88-60C9-4D3E-B00D-4F52A93380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9A07F-4094-475A-8BC4-D60DC7B03CF1}" type="datetimeFigureOut">
              <a:rPr lang="ru-RU" smtClean="0"/>
              <a:pPr/>
              <a:t>04.10.2016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6CD4A88-60C9-4D3E-B00D-4F52A93380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63F9A07F-4094-475A-8BC4-D60DC7B03CF1}" type="datetimeFigureOut">
              <a:rPr lang="ru-RU" smtClean="0"/>
              <a:pPr/>
              <a:t>04.10.2016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D6CD4A88-60C9-4D3E-B00D-4F52A93380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3F9A07F-4094-475A-8BC4-D60DC7B03CF1}" type="datetimeFigureOut">
              <a:rPr lang="ru-RU" smtClean="0"/>
              <a:pPr/>
              <a:t>04.10.2016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6CD4A88-60C9-4D3E-B00D-4F52A933803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hyperlink" Target="&#1056;&#1055;&#1056;&#1060;.21.03.2016.616&#1088;.&#1040;&#1091;&#1082;&#1094;&#1080;&#1086;&#1085;.&#1087;&#1077;&#1088;&#1077;&#1095;&#1077;&#1085;&#1100;.rtf" TargetMode="Externa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Алгоритм осуществления закупок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C:\Program Files\Microsoft Office\MEDIA\CAGCAT10\j0291984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77715" y="643280"/>
            <a:ext cx="1807769" cy="1913839"/>
          </a:xfrm>
          <a:prstGeom prst="rect">
            <a:avLst/>
          </a:prstGeom>
          <a:noFill/>
        </p:spPr>
      </p:pic>
      <p:pic>
        <p:nvPicPr>
          <p:cNvPr id="1029" name="Picture 5" descr="C:\Program Files\Microsoft Office\MEDIA\CAGCAT10\j0292020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42583" y="802132"/>
            <a:ext cx="1869034" cy="17739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0794"/>
            <a:ext cx="8229600" cy="1066800"/>
          </a:xfrm>
        </p:spPr>
        <p:txBody>
          <a:bodyPr>
            <a:normAutofit/>
          </a:bodyPr>
          <a:lstStyle/>
          <a:p>
            <a:r>
              <a:rPr lang="ru-RU" sz="2800" dirty="0"/>
              <a:t>Изменение условий контракта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747094"/>
            <a:ext cx="8229600" cy="4325112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dirty="0"/>
              <a:t>При </a:t>
            </a:r>
            <a:r>
              <a:rPr lang="ru-RU" i="1" dirty="0"/>
              <a:t>исполнении контракта</a:t>
            </a:r>
            <a:r>
              <a:rPr lang="ru-RU" dirty="0"/>
              <a:t> </a:t>
            </a:r>
            <a:r>
              <a:rPr lang="ru-RU" u="sng" dirty="0"/>
              <a:t>по согласованию заказчика с поставщиком </a:t>
            </a:r>
            <a:r>
              <a:rPr lang="ru-RU" dirty="0"/>
              <a:t>(подрядчиком, исполнителем) </a:t>
            </a:r>
            <a:r>
              <a:rPr lang="ru-RU" b="1" i="1" u="sng" dirty="0">
                <a:solidFill>
                  <a:srgbClr val="00B050"/>
                </a:solidFill>
              </a:rPr>
              <a:t>допускается</a:t>
            </a:r>
            <a:r>
              <a:rPr lang="ru-RU" dirty="0"/>
              <a:t> поставка товара, выполнение работы или оказание услуги, </a:t>
            </a:r>
            <a:r>
              <a:rPr lang="ru-RU" dirty="0">
                <a:solidFill>
                  <a:srgbClr val="00B050"/>
                </a:solidFill>
              </a:rPr>
              <a:t>качество, технические и функциональные характеристики (потребительские свойства)</a:t>
            </a:r>
            <a:r>
              <a:rPr lang="ru-RU" dirty="0"/>
              <a:t> которых </a:t>
            </a:r>
            <a:r>
              <a:rPr lang="ru-RU" b="1" i="1" u="sng" dirty="0">
                <a:solidFill>
                  <a:srgbClr val="00B050"/>
                </a:solidFill>
              </a:rPr>
              <a:t>являются улучшенными</a:t>
            </a:r>
            <a:r>
              <a:rPr lang="ru-RU" dirty="0"/>
              <a:t> по сравнению с качеством и соответствующими техническими и функциональными характеристиками, указанными в контракте. В этом случае соответствующие изменения должны быть внесены заказчиком в реестр контрактов, заключенных заказчиком. </a:t>
            </a:r>
          </a:p>
          <a:p>
            <a:pPr marL="0" indent="0" algn="just">
              <a:buNone/>
            </a:pPr>
            <a:r>
              <a:rPr lang="ru-RU" dirty="0"/>
              <a:t>    </a:t>
            </a:r>
            <a:r>
              <a:rPr lang="ru-RU" i="1" dirty="0"/>
              <a:t>(ч. 7 ст. 95 44-ФЗ)</a:t>
            </a:r>
          </a:p>
        </p:txBody>
      </p:sp>
    </p:spTree>
    <p:extLst>
      <p:ext uri="{BB962C8B-B14F-4D97-AF65-F5344CB8AC3E}">
        <p14:creationId xmlns:p14="http://schemas.microsoft.com/office/powerpoint/2010/main" val="25302071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30156"/>
            <a:ext cx="8229600" cy="1066800"/>
          </a:xfrm>
        </p:spPr>
        <p:txBody>
          <a:bodyPr>
            <a:normAutofit/>
          </a:bodyPr>
          <a:lstStyle/>
          <a:p>
            <a:r>
              <a:rPr lang="ru-RU" sz="3200" dirty="0"/>
              <a:t>Ответственность при исполнении контракта. Ст. 7.32, КоАП РФ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928802"/>
            <a:ext cx="8229600" cy="4645734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i="1" dirty="0">
                <a:solidFill>
                  <a:srgbClr val="FF0000"/>
                </a:solidFill>
              </a:rPr>
              <a:t>Изменение условий </a:t>
            </a:r>
            <a:r>
              <a:rPr lang="ru-RU" dirty="0"/>
              <a:t>контракта, в том числе </a:t>
            </a:r>
            <a:r>
              <a:rPr lang="ru-RU" dirty="0">
                <a:solidFill>
                  <a:srgbClr val="FF0000"/>
                </a:solidFill>
              </a:rPr>
              <a:t>увеличение цен товаров</a:t>
            </a:r>
            <a:r>
              <a:rPr lang="ru-RU" dirty="0"/>
              <a:t>, работ, услуг, если возможность изменения условий контракта не предусмотрена законодательством РФ о контрактной системе в сфере закупок, -</a:t>
            </a:r>
          </a:p>
          <a:p>
            <a:pPr algn="just">
              <a:buNone/>
            </a:pPr>
            <a:r>
              <a:rPr lang="ru-RU" dirty="0"/>
              <a:t>	влечет наложение административного штрафа на должностных лиц </a:t>
            </a:r>
            <a:r>
              <a:rPr lang="ru-RU" i="1" dirty="0"/>
              <a:t>в размере 20 т.р.; на юридических лиц – 200 т.р</a:t>
            </a:r>
            <a:r>
              <a:rPr lang="ru-RU" dirty="0"/>
              <a:t>.</a:t>
            </a:r>
          </a:p>
          <a:p>
            <a:pPr algn="just"/>
            <a:r>
              <a:rPr lang="ru-RU" i="1" dirty="0">
                <a:solidFill>
                  <a:srgbClr val="FF0000"/>
                </a:solidFill>
              </a:rPr>
              <a:t>Нарушение порядка </a:t>
            </a:r>
            <a:r>
              <a:rPr lang="ru-RU" dirty="0"/>
              <a:t>расторжения контракта в случае </a:t>
            </a:r>
            <a:r>
              <a:rPr lang="ru-RU" dirty="0">
                <a:solidFill>
                  <a:srgbClr val="FF0000"/>
                </a:solidFill>
              </a:rPr>
              <a:t>одностороннего отказа </a:t>
            </a:r>
            <a:r>
              <a:rPr lang="ru-RU" dirty="0"/>
              <a:t>от исполнения контракта -</a:t>
            </a:r>
          </a:p>
          <a:p>
            <a:pPr algn="just">
              <a:buNone/>
            </a:pPr>
            <a:r>
              <a:rPr lang="ru-RU" dirty="0"/>
              <a:t>	влечет наложение административного штрафа на должностных лиц </a:t>
            </a:r>
            <a:r>
              <a:rPr lang="ru-RU" i="1" dirty="0"/>
              <a:t>в размере 50 т.р.; на юридических лиц – 200 т.р.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90869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В случае осуществления закупки у единственного поставщика (подрядчика, исполнителя) </a:t>
            </a:r>
            <a:r>
              <a:rPr lang="ru-RU" b="1" i="1" u="sng" dirty="0"/>
              <a:t>для заключения контракта заказчик </a:t>
            </a:r>
            <a:r>
              <a:rPr lang="ru-RU" dirty="0"/>
              <a:t>обязан обосновать в документально оформленном отчете невозможность или нецелесообразность использования иных способов определения поставщика (подрядчика, исполнителя), а также цену контракта и иные существенные условия контракта. Положения настоящей части не распространяются на случаи осуществления закупки у единственного поставщика (подрядчика, исполнителя), предусмотренные пунктами 1, 2, 4, 5, 7, 8, 15, 16, 19 - 21, 24 - 26, 28, 29, 33, 36, 42, 44, 45, 47 - 48 части 1 настоящей статьи.</a:t>
            </a:r>
          </a:p>
          <a:p>
            <a:r>
              <a:rPr lang="ru-RU" dirty="0"/>
              <a:t>При осуществлении закупки у единственного поставщика (подрядчика, исполнителя) контракт </a:t>
            </a:r>
            <a:r>
              <a:rPr lang="ru-RU" i="1" u="sng" dirty="0"/>
              <a:t>должен содержать расчет и обоснование цены контракта</a:t>
            </a:r>
            <a:r>
              <a:rPr lang="ru-RU" dirty="0"/>
              <a:t>, за исключением случаев осуществления закупки у единственного поставщика (подрядчика, исполнителя), при которых документальное оформление отчета, предусмотренного частью 3 настоящей статьи, не требуется.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840356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3472411386"/>
              </p:ext>
            </p:extLst>
          </p:nvPr>
        </p:nvGraphicFramePr>
        <p:xfrm>
          <a:off x="317501" y="190500"/>
          <a:ext cx="8838616" cy="598932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317499">
                  <a:extLst>
                    <a:ext uri="{9D8B030D-6E8A-4147-A177-3AD203B41FA5}">
                      <a16:colId xmlns:a16="http://schemas.microsoft.com/office/drawing/2014/main" val="3836380694"/>
                    </a:ext>
                  </a:extLst>
                </a:gridCol>
                <a:gridCol w="5791004">
                  <a:extLst>
                    <a:ext uri="{9D8B030D-6E8A-4147-A177-3AD203B41FA5}">
                      <a16:colId xmlns:a16="http://schemas.microsoft.com/office/drawing/2014/main" val="1896718613"/>
                    </a:ext>
                  </a:extLst>
                </a:gridCol>
                <a:gridCol w="647087">
                  <a:extLst>
                    <a:ext uri="{9D8B030D-6E8A-4147-A177-3AD203B41FA5}">
                      <a16:colId xmlns:a16="http://schemas.microsoft.com/office/drawing/2014/main" val="982246685"/>
                    </a:ext>
                  </a:extLst>
                </a:gridCol>
                <a:gridCol w="698854">
                  <a:extLst>
                    <a:ext uri="{9D8B030D-6E8A-4147-A177-3AD203B41FA5}">
                      <a16:colId xmlns:a16="http://schemas.microsoft.com/office/drawing/2014/main" val="361980275"/>
                    </a:ext>
                  </a:extLst>
                </a:gridCol>
                <a:gridCol w="414136">
                  <a:extLst>
                    <a:ext uri="{9D8B030D-6E8A-4147-A177-3AD203B41FA5}">
                      <a16:colId xmlns:a16="http://schemas.microsoft.com/office/drawing/2014/main" val="1556208024"/>
                    </a:ext>
                  </a:extLst>
                </a:gridCol>
                <a:gridCol w="970036">
                  <a:extLst>
                    <a:ext uri="{9D8B030D-6E8A-4147-A177-3AD203B41FA5}">
                      <a16:colId xmlns:a16="http://schemas.microsoft.com/office/drawing/2014/main" val="2136828259"/>
                    </a:ext>
                  </a:extLst>
                </a:gridCol>
              </a:tblGrid>
              <a:tr h="1295400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№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Основание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Форма</a:t>
                      </a: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Условия контракта</a:t>
                      </a: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Извещение</a:t>
                      </a: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Отчет,</a:t>
                      </a:r>
                      <a:r>
                        <a:rPr lang="ru-RU" baseline="0" dirty="0"/>
                        <a:t> Обоснован. НМЦК</a:t>
                      </a:r>
                      <a:endParaRPr lang="ru-RU" dirty="0"/>
                    </a:p>
                  </a:txBody>
                  <a:tcPr vert="vert270"/>
                </a:tc>
                <a:extLst>
                  <a:ext uri="{0D108BD9-81ED-4DB2-BD59-A6C34878D82A}">
                    <a16:rowId xmlns:a16="http://schemas.microsoft.com/office/drawing/2014/main" val="3689011108"/>
                  </a:ext>
                </a:extLst>
              </a:tr>
              <a:tr h="863600">
                <a:tc>
                  <a:txBody>
                    <a:bodyPr/>
                    <a:lstStyle/>
                    <a:p>
                      <a:r>
                        <a:rPr lang="ru-RU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сфера деятельности субъектов естественных монополий в соответствии с Федеральным законом от 17 августа 1995 года N 147-ФЗ "О естественных монополиях"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/>
                        <a:t>У,П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/>
                        <a:t>+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/>
                        <a:t>-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69511580"/>
                  </a:ext>
                </a:extLst>
              </a:tr>
              <a:tr h="863600">
                <a:tc>
                  <a:txBody>
                    <a:bodyPr/>
                    <a:lstStyle/>
                    <a:p>
                      <a:r>
                        <a:rPr lang="ru-RU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указ или распоряжение Президента РФ, либо в случаях, установленных поручениями РФ, у поставщика (подрядчика, исполнителя), определенного постановлением или распоряжением Правительства РФ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/>
                        <a:t>П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/>
                        <a:t>+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/>
                        <a:t>+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/>
                        <a:t>-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42370557"/>
                  </a:ext>
                </a:extLst>
              </a:tr>
              <a:tr h="863600">
                <a:tc>
                  <a:txBody>
                    <a:bodyPr/>
                    <a:lstStyle/>
                    <a:p>
                      <a:r>
                        <a:rPr lang="ru-RU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работы по мобилизационной подготовке в Российской Федерации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/>
                        <a:t>П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/>
                        <a:t>+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/>
                        <a:t>+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/>
                        <a:t>+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44280952"/>
                  </a:ext>
                </a:extLst>
              </a:tr>
              <a:tr h="863600">
                <a:tc>
                  <a:txBody>
                    <a:bodyPr/>
                    <a:lstStyle/>
                    <a:p>
                      <a:r>
                        <a:rPr lang="ru-RU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на сумму, не превышающую ста тысяч рублей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/>
                        <a:t>У,П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/>
                        <a:t>-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35726158"/>
                  </a:ext>
                </a:extLst>
              </a:tr>
              <a:tr h="863600">
                <a:tc>
                  <a:txBody>
                    <a:bodyPr/>
                    <a:lstStyle/>
                    <a:p>
                      <a:r>
                        <a:rPr lang="ru-RU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на сумму, не превышающую четырехсот тысяч рублей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/>
                        <a:t>У,П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/>
                        <a:t>-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588059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281006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6423331"/>
              </p:ext>
            </p:extLst>
          </p:nvPr>
        </p:nvGraphicFramePr>
        <p:xfrm>
          <a:off x="612775" y="88900"/>
          <a:ext cx="8531225" cy="662432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363361">
                  <a:extLst>
                    <a:ext uri="{9D8B030D-6E8A-4147-A177-3AD203B41FA5}">
                      <a16:colId xmlns:a16="http://schemas.microsoft.com/office/drawing/2014/main" val="1533176062"/>
                    </a:ext>
                  </a:extLst>
                </a:gridCol>
                <a:gridCol w="2109965">
                  <a:extLst>
                    <a:ext uri="{9D8B030D-6E8A-4147-A177-3AD203B41FA5}">
                      <a16:colId xmlns:a16="http://schemas.microsoft.com/office/drawing/2014/main" val="2279676759"/>
                    </a:ext>
                  </a:extLst>
                </a:gridCol>
                <a:gridCol w="3644900">
                  <a:extLst>
                    <a:ext uri="{9D8B030D-6E8A-4147-A177-3AD203B41FA5}">
                      <a16:colId xmlns:a16="http://schemas.microsoft.com/office/drawing/2014/main" val="1619554463"/>
                    </a:ext>
                  </a:extLst>
                </a:gridCol>
                <a:gridCol w="2412999">
                  <a:extLst>
                    <a:ext uri="{9D8B030D-6E8A-4147-A177-3AD203B41FA5}">
                      <a16:colId xmlns:a16="http://schemas.microsoft.com/office/drawing/2014/main" val="1673441752"/>
                    </a:ext>
                  </a:extLst>
                </a:gridCol>
              </a:tblGrid>
              <a:tr h="863600">
                <a:tc>
                  <a:txBody>
                    <a:bodyPr/>
                    <a:lstStyle/>
                    <a:p>
                      <a:pPr algn="ctr"/>
                      <a:r>
                        <a:rPr lang="ru-RU" sz="2500" dirty="0"/>
                        <a:t>№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dirty="0"/>
                        <a:t>Основание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/>
                        <a:t>Заказчики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/>
                        <a:t>Ограничения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31318410"/>
                  </a:ext>
                </a:extLst>
              </a:tr>
              <a:tr h="863600">
                <a:tc>
                  <a:txBody>
                    <a:bodyPr/>
                    <a:lstStyle/>
                    <a:p>
                      <a:r>
                        <a:rPr lang="ru-RU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на сумму, не превышающую ста тысяч рублей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/>
                        <a:t>Все Заказчики</a:t>
                      </a:r>
                      <a:r>
                        <a:rPr lang="ru-RU" sz="2000" b="1" baseline="0" dirty="0"/>
                        <a:t> по 44-ФЗ</a:t>
                      </a:r>
                      <a:endParaRPr lang="ru-RU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/>
                        <a:t>2 млн.</a:t>
                      </a:r>
                      <a:r>
                        <a:rPr lang="ru-RU" sz="2000" b="1" baseline="0" dirty="0"/>
                        <a:t> руб. или 5% СГОЗ, но не более 50 млн. руб.</a:t>
                      </a:r>
                      <a:endParaRPr lang="ru-RU" sz="20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68458026"/>
                  </a:ext>
                </a:extLst>
              </a:tr>
              <a:tr h="863600">
                <a:tc>
                  <a:txBody>
                    <a:bodyPr/>
                    <a:lstStyle/>
                    <a:p>
                      <a:r>
                        <a:rPr lang="ru-RU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на сумму, не превышающую четырехсот тысяч рублей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b="1" dirty="0"/>
                        <a:t>- учреждение культуры, уставные цели - сохранение, использование и популяризация объектов культурного наследия;</a:t>
                      </a:r>
                    </a:p>
                    <a:p>
                      <a:pPr algn="l"/>
                      <a:r>
                        <a:rPr lang="ru-RU" sz="1800" b="1" dirty="0"/>
                        <a:t>- учреждение:</a:t>
                      </a:r>
                      <a:r>
                        <a:rPr lang="ru-RU" sz="1800" b="1" baseline="0" dirty="0"/>
                        <a:t> зоопарк, планетарий, парк культуры и отдыха, заповедник, ботанический сад, национальный парк, природный парк, ландшафтный парк, театр, учреждение, осуществляющее концертную деятельность, телерадиовещательное учреждение, цирк, музей, дом культуры, дворец культуры, клуб, библиотека, архив;</a:t>
                      </a:r>
                    </a:p>
                    <a:p>
                      <a:pPr algn="l"/>
                      <a:r>
                        <a:rPr lang="ru-RU" sz="1800" b="1" baseline="0" dirty="0"/>
                        <a:t>- образовательная организация</a:t>
                      </a:r>
                      <a:endParaRPr lang="ru-RU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/>
                        <a:t>50%</a:t>
                      </a:r>
                      <a:r>
                        <a:rPr lang="ru-RU" sz="2500" b="1" baseline="0" dirty="0"/>
                        <a:t> СГОЗ, но не более 20 млн. руб.</a:t>
                      </a:r>
                      <a:endParaRPr lang="ru-RU" sz="25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928691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653699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1670725765"/>
              </p:ext>
            </p:extLst>
          </p:nvPr>
        </p:nvGraphicFramePr>
        <p:xfrm>
          <a:off x="317501" y="190500"/>
          <a:ext cx="8838616" cy="504444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317499">
                  <a:extLst>
                    <a:ext uri="{9D8B030D-6E8A-4147-A177-3AD203B41FA5}">
                      <a16:colId xmlns:a16="http://schemas.microsoft.com/office/drawing/2014/main" val="3836380694"/>
                    </a:ext>
                  </a:extLst>
                </a:gridCol>
                <a:gridCol w="5791004">
                  <a:extLst>
                    <a:ext uri="{9D8B030D-6E8A-4147-A177-3AD203B41FA5}">
                      <a16:colId xmlns:a16="http://schemas.microsoft.com/office/drawing/2014/main" val="1896718613"/>
                    </a:ext>
                  </a:extLst>
                </a:gridCol>
                <a:gridCol w="647087">
                  <a:extLst>
                    <a:ext uri="{9D8B030D-6E8A-4147-A177-3AD203B41FA5}">
                      <a16:colId xmlns:a16="http://schemas.microsoft.com/office/drawing/2014/main" val="982246685"/>
                    </a:ext>
                  </a:extLst>
                </a:gridCol>
                <a:gridCol w="698854">
                  <a:extLst>
                    <a:ext uri="{9D8B030D-6E8A-4147-A177-3AD203B41FA5}">
                      <a16:colId xmlns:a16="http://schemas.microsoft.com/office/drawing/2014/main" val="361980275"/>
                    </a:ext>
                  </a:extLst>
                </a:gridCol>
                <a:gridCol w="414136">
                  <a:extLst>
                    <a:ext uri="{9D8B030D-6E8A-4147-A177-3AD203B41FA5}">
                      <a16:colId xmlns:a16="http://schemas.microsoft.com/office/drawing/2014/main" val="1556208024"/>
                    </a:ext>
                  </a:extLst>
                </a:gridCol>
                <a:gridCol w="970036">
                  <a:extLst>
                    <a:ext uri="{9D8B030D-6E8A-4147-A177-3AD203B41FA5}">
                      <a16:colId xmlns:a16="http://schemas.microsoft.com/office/drawing/2014/main" val="2136828259"/>
                    </a:ext>
                  </a:extLst>
                </a:gridCol>
              </a:tblGrid>
              <a:tr h="1295400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№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Основание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Форма</a:t>
                      </a: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Условия контракта</a:t>
                      </a: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Извещение</a:t>
                      </a: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Отчет,</a:t>
                      </a:r>
                      <a:r>
                        <a:rPr lang="ru-RU" baseline="0" dirty="0"/>
                        <a:t> Обоснован. НМЦК</a:t>
                      </a:r>
                      <a:endParaRPr lang="ru-RU" dirty="0"/>
                    </a:p>
                  </a:txBody>
                  <a:tcPr vert="vert270"/>
                </a:tc>
                <a:extLst>
                  <a:ext uri="{0D108BD9-81ED-4DB2-BD59-A6C34878D82A}">
                    <a16:rowId xmlns:a16="http://schemas.microsoft.com/office/drawing/2014/main" val="3689011108"/>
                  </a:ext>
                </a:extLst>
              </a:tr>
              <a:tr h="863600">
                <a:tc>
                  <a:txBody>
                    <a:bodyPr/>
                    <a:lstStyle/>
                    <a:p>
                      <a:r>
                        <a:rPr lang="ru-RU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осуществляться только органом исполнительной власти в соответствии с его полномочиями либо подведомственными ему государственным учреждением, государственным унитарным предприятием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/>
                        <a:t>П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/>
                        <a:t>+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/>
                        <a:t>+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/>
                        <a:t>+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69511580"/>
                  </a:ext>
                </a:extLst>
              </a:tr>
              <a:tr h="863600">
                <a:tc>
                  <a:txBody>
                    <a:bodyPr/>
                    <a:lstStyle/>
                    <a:p>
                      <a:r>
                        <a:rPr lang="ru-RU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оказание услуг по водоснабжению, водоотведению, теплоснабжению, газоснабжению (за исключением услуг по реализации сжиженного газа), по подключению (присоединению) к сетям инженерно-технического обеспечения по регулируемым в соответствии с законодательством Российской Федерации ценам (тарифам), по хранению и ввозу (вывозу) наркотических средств и психотропных веществ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/>
                        <a:t>П,У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/>
                        <a:t>+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/>
                        <a:t>-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423705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929503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46952816"/>
              </p:ext>
            </p:extLst>
          </p:nvPr>
        </p:nvGraphicFramePr>
        <p:xfrm>
          <a:off x="215900" y="190500"/>
          <a:ext cx="8940217" cy="659892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431800">
                  <a:extLst>
                    <a:ext uri="{9D8B030D-6E8A-4147-A177-3AD203B41FA5}">
                      <a16:colId xmlns:a16="http://schemas.microsoft.com/office/drawing/2014/main" val="3836380694"/>
                    </a:ext>
                  </a:extLst>
                </a:gridCol>
                <a:gridCol w="5746921">
                  <a:extLst>
                    <a:ext uri="{9D8B030D-6E8A-4147-A177-3AD203B41FA5}">
                      <a16:colId xmlns:a16="http://schemas.microsoft.com/office/drawing/2014/main" val="1896718613"/>
                    </a:ext>
                  </a:extLst>
                </a:gridCol>
                <a:gridCol w="654525">
                  <a:extLst>
                    <a:ext uri="{9D8B030D-6E8A-4147-A177-3AD203B41FA5}">
                      <a16:colId xmlns:a16="http://schemas.microsoft.com/office/drawing/2014/main" val="982246685"/>
                    </a:ext>
                  </a:extLst>
                </a:gridCol>
                <a:gridCol w="706887">
                  <a:extLst>
                    <a:ext uri="{9D8B030D-6E8A-4147-A177-3AD203B41FA5}">
                      <a16:colId xmlns:a16="http://schemas.microsoft.com/office/drawing/2014/main" val="361980275"/>
                    </a:ext>
                  </a:extLst>
                </a:gridCol>
                <a:gridCol w="418897">
                  <a:extLst>
                    <a:ext uri="{9D8B030D-6E8A-4147-A177-3AD203B41FA5}">
                      <a16:colId xmlns:a16="http://schemas.microsoft.com/office/drawing/2014/main" val="1556208024"/>
                    </a:ext>
                  </a:extLst>
                </a:gridCol>
                <a:gridCol w="981187">
                  <a:extLst>
                    <a:ext uri="{9D8B030D-6E8A-4147-A177-3AD203B41FA5}">
                      <a16:colId xmlns:a16="http://schemas.microsoft.com/office/drawing/2014/main" val="2136828259"/>
                    </a:ext>
                  </a:extLst>
                </a:gridCol>
              </a:tblGrid>
              <a:tr h="1295400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№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Основание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Форма</a:t>
                      </a: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Условия контракта</a:t>
                      </a: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Извещение</a:t>
                      </a: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Отчет,</a:t>
                      </a:r>
                      <a:r>
                        <a:rPr lang="ru-RU" baseline="0" dirty="0"/>
                        <a:t> Обоснован. НМЦК</a:t>
                      </a:r>
                      <a:endParaRPr lang="ru-RU" dirty="0"/>
                    </a:p>
                  </a:txBody>
                  <a:tcPr vert="vert270"/>
                </a:tc>
                <a:extLst>
                  <a:ext uri="{0D108BD9-81ED-4DB2-BD59-A6C34878D82A}">
                    <a16:rowId xmlns:a16="http://schemas.microsoft.com/office/drawing/2014/main" val="3689011108"/>
                  </a:ext>
                </a:extLst>
              </a:tr>
              <a:tr h="863600">
                <a:tc>
                  <a:txBody>
                    <a:bodyPr/>
                    <a:lstStyle/>
                    <a:p>
                      <a:r>
                        <a:rPr lang="ru-RU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/>
                        <a:t>закупки определенных товаров, работ, услуг вследствие аварии, иных чрезвычайных ситуаций природного или техногенного характера, непреодолимой силы, в случае возникновения необходимости в оказании медицинской помощи в экстренной форме либо в оказании медицинской помощи в неотложной форме. Заказчик вправе заключить в соответствии с настоящим пунктом контракт на поставку товара, выполнение работы или оказание услуги </a:t>
                      </a:r>
                      <a:r>
                        <a:rPr lang="ru-RU" sz="1600" i="1" u="sng" dirty="0"/>
                        <a:t>соответственно в количестве, объеме, которые необходимы для ликвидации</a:t>
                      </a:r>
                      <a:r>
                        <a:rPr lang="ru-RU" sz="1600" dirty="0"/>
                        <a:t> последствий, возникших вследствие аварии, иных чрезвычайных ситуаций природного или техногенного характера, непреодолимой силы, либо для оказания медицинской помощи в экстренной форме или неотложной форме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/>
                        <a:t>П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/>
                        <a:t>+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/>
                        <a:t>+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69511580"/>
                  </a:ext>
                </a:extLst>
              </a:tr>
              <a:tr h="863600">
                <a:tc>
                  <a:txBody>
                    <a:bodyPr/>
                    <a:lstStyle/>
                    <a:p>
                      <a:r>
                        <a:rPr lang="ru-RU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/>
                        <a:t>поставка культурных ценностей (в том числе музейных предметов и музейных коллекций, редких и ценных изданий, рукописей, архивных документов (включая их копии), имеющих историческое, художественное или иное культурное значение), предназначенных для пополнения государственных музейного, библиотечного, архивного фондов, кино-, </a:t>
                      </a:r>
                      <a:r>
                        <a:rPr lang="ru-RU" sz="1600" dirty="0" err="1"/>
                        <a:t>фотофонда</a:t>
                      </a:r>
                      <a:r>
                        <a:rPr lang="ru-RU" sz="1600" dirty="0"/>
                        <a:t> и аналогичных фондов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/>
                        <a:t>П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/>
                        <a:t>+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/>
                        <a:t>+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423705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60918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460281268"/>
              </p:ext>
            </p:extLst>
          </p:nvPr>
        </p:nvGraphicFramePr>
        <p:xfrm>
          <a:off x="215900" y="190500"/>
          <a:ext cx="8940217" cy="504444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469900">
                  <a:extLst>
                    <a:ext uri="{9D8B030D-6E8A-4147-A177-3AD203B41FA5}">
                      <a16:colId xmlns:a16="http://schemas.microsoft.com/office/drawing/2014/main" val="3836380694"/>
                    </a:ext>
                  </a:extLst>
                </a:gridCol>
                <a:gridCol w="5708821">
                  <a:extLst>
                    <a:ext uri="{9D8B030D-6E8A-4147-A177-3AD203B41FA5}">
                      <a16:colId xmlns:a16="http://schemas.microsoft.com/office/drawing/2014/main" val="1896718613"/>
                    </a:ext>
                  </a:extLst>
                </a:gridCol>
                <a:gridCol w="654525">
                  <a:extLst>
                    <a:ext uri="{9D8B030D-6E8A-4147-A177-3AD203B41FA5}">
                      <a16:colId xmlns:a16="http://schemas.microsoft.com/office/drawing/2014/main" val="982246685"/>
                    </a:ext>
                  </a:extLst>
                </a:gridCol>
                <a:gridCol w="706887">
                  <a:extLst>
                    <a:ext uri="{9D8B030D-6E8A-4147-A177-3AD203B41FA5}">
                      <a16:colId xmlns:a16="http://schemas.microsoft.com/office/drawing/2014/main" val="361980275"/>
                    </a:ext>
                  </a:extLst>
                </a:gridCol>
                <a:gridCol w="418897">
                  <a:extLst>
                    <a:ext uri="{9D8B030D-6E8A-4147-A177-3AD203B41FA5}">
                      <a16:colId xmlns:a16="http://schemas.microsoft.com/office/drawing/2014/main" val="1556208024"/>
                    </a:ext>
                  </a:extLst>
                </a:gridCol>
                <a:gridCol w="981187">
                  <a:extLst>
                    <a:ext uri="{9D8B030D-6E8A-4147-A177-3AD203B41FA5}">
                      <a16:colId xmlns:a16="http://schemas.microsoft.com/office/drawing/2014/main" val="2136828259"/>
                    </a:ext>
                  </a:extLst>
                </a:gridCol>
              </a:tblGrid>
              <a:tr h="1295400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№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Основание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Форма</a:t>
                      </a: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Условия контракта</a:t>
                      </a: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Извещение</a:t>
                      </a: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Отчет,</a:t>
                      </a:r>
                      <a:r>
                        <a:rPr lang="ru-RU" baseline="0" dirty="0"/>
                        <a:t> Обоснован. НМЦК</a:t>
                      </a:r>
                      <a:endParaRPr lang="ru-RU" dirty="0"/>
                    </a:p>
                  </a:txBody>
                  <a:tcPr vert="vert270"/>
                </a:tc>
                <a:extLst>
                  <a:ext uri="{0D108BD9-81ED-4DB2-BD59-A6C34878D82A}">
                    <a16:rowId xmlns:a16="http://schemas.microsoft.com/office/drawing/2014/main" val="3689011108"/>
                  </a:ext>
                </a:extLst>
              </a:tr>
              <a:tr h="863600">
                <a:tc>
                  <a:txBody>
                    <a:bodyPr/>
                    <a:lstStyle/>
                    <a:p>
                      <a:r>
                        <a:rPr lang="ru-RU" dirty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производство товара, выполнение работы, оказание услуги осуществляются учреждением и предприятием уголовно-исполнительной системы в соответствии с перечнем товаров, работ, услуг, утвержденным Правительством РФ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/>
                        <a:t>П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/>
                        <a:t>+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/>
                        <a:t>+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/>
                        <a:t>+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69511580"/>
                  </a:ext>
                </a:extLst>
              </a:tr>
              <a:tr h="863600">
                <a:tc>
                  <a:txBody>
                    <a:bodyPr/>
                    <a:lstStyle/>
                    <a:p>
                      <a:r>
                        <a:rPr lang="ru-RU" dirty="0"/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закупка произведений литературы и искусства определенных авторов (за исключением случаев приобретения кинопроектов в целях проката), исполнений конкретных исполнителей, фонограмм конкретных изготовителей для нужд заказчиков в случае, если единственному лицу принадлежат исключительные права или исключительные лицензии на такие произведения, исполнения, фонограммы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/>
                        <a:t>П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/>
                        <a:t>+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/>
                        <a:t>+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/>
                        <a:t>+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423705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852928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3479781390"/>
              </p:ext>
            </p:extLst>
          </p:nvPr>
        </p:nvGraphicFramePr>
        <p:xfrm>
          <a:off x="215900" y="190500"/>
          <a:ext cx="8940217" cy="648716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469900">
                  <a:extLst>
                    <a:ext uri="{9D8B030D-6E8A-4147-A177-3AD203B41FA5}">
                      <a16:colId xmlns:a16="http://schemas.microsoft.com/office/drawing/2014/main" val="3836380694"/>
                    </a:ext>
                  </a:extLst>
                </a:gridCol>
                <a:gridCol w="5708821">
                  <a:extLst>
                    <a:ext uri="{9D8B030D-6E8A-4147-A177-3AD203B41FA5}">
                      <a16:colId xmlns:a16="http://schemas.microsoft.com/office/drawing/2014/main" val="1896718613"/>
                    </a:ext>
                  </a:extLst>
                </a:gridCol>
                <a:gridCol w="654525">
                  <a:extLst>
                    <a:ext uri="{9D8B030D-6E8A-4147-A177-3AD203B41FA5}">
                      <a16:colId xmlns:a16="http://schemas.microsoft.com/office/drawing/2014/main" val="982246685"/>
                    </a:ext>
                  </a:extLst>
                </a:gridCol>
                <a:gridCol w="706887">
                  <a:extLst>
                    <a:ext uri="{9D8B030D-6E8A-4147-A177-3AD203B41FA5}">
                      <a16:colId xmlns:a16="http://schemas.microsoft.com/office/drawing/2014/main" val="361980275"/>
                    </a:ext>
                  </a:extLst>
                </a:gridCol>
                <a:gridCol w="418897">
                  <a:extLst>
                    <a:ext uri="{9D8B030D-6E8A-4147-A177-3AD203B41FA5}">
                      <a16:colId xmlns:a16="http://schemas.microsoft.com/office/drawing/2014/main" val="1556208024"/>
                    </a:ext>
                  </a:extLst>
                </a:gridCol>
                <a:gridCol w="981187">
                  <a:extLst>
                    <a:ext uri="{9D8B030D-6E8A-4147-A177-3AD203B41FA5}">
                      <a16:colId xmlns:a16="http://schemas.microsoft.com/office/drawing/2014/main" val="2136828259"/>
                    </a:ext>
                  </a:extLst>
                </a:gridCol>
              </a:tblGrid>
              <a:tr h="1295400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№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Основание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Форма</a:t>
                      </a: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Условия контракта</a:t>
                      </a: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Извещение</a:t>
                      </a: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Отчет,</a:t>
                      </a:r>
                      <a:r>
                        <a:rPr lang="ru-RU" baseline="0" dirty="0"/>
                        <a:t> Обоснован. НМЦК</a:t>
                      </a:r>
                      <a:endParaRPr lang="ru-RU" dirty="0"/>
                    </a:p>
                  </a:txBody>
                  <a:tcPr vert="vert270"/>
                </a:tc>
                <a:extLst>
                  <a:ext uri="{0D108BD9-81ED-4DB2-BD59-A6C34878D82A}">
                    <a16:rowId xmlns:a16="http://schemas.microsoft.com/office/drawing/2014/main" val="3689011108"/>
                  </a:ext>
                </a:extLst>
              </a:tr>
              <a:tr h="863600">
                <a:tc>
                  <a:txBody>
                    <a:bodyPr/>
                    <a:lstStyle/>
                    <a:p>
                      <a:r>
                        <a:rPr lang="ru-RU" dirty="0"/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закупка печатных изданий или электронных изданий (в том числе используемых в них программно-технических средств и средств защиты информации) определенных авторов у издателей таких изданий в случае, если указанным издателям принадлежат исключительные права или исключительные лицензии на использование таких изданий, а также оказание услуг по предоставлению доступа к таким электронным изданиям для обеспечения деятельности государственных и муниципальных образовательных учреждений, государственных и муниципальных библиотек, государственных научных организаций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/>
                        <a:t>П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/>
                        <a:t>+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/>
                        <a:t>+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/>
                        <a:t>+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69511580"/>
                  </a:ext>
                </a:extLst>
              </a:tr>
              <a:tr h="863600">
                <a:tc>
                  <a:txBody>
                    <a:bodyPr/>
                    <a:lstStyle/>
                    <a:p>
                      <a:r>
                        <a:rPr lang="ru-RU" dirty="0"/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на посещение зоопарка, театра, кинотеатра, концерта, цирка, музея, выставки или спортивного мероприятия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/>
                        <a:t>П,У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/>
                        <a:t>-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42370557"/>
                  </a:ext>
                </a:extLst>
              </a:tr>
              <a:tr h="863600">
                <a:tc>
                  <a:txBody>
                    <a:bodyPr/>
                    <a:lstStyle/>
                    <a:p>
                      <a:r>
                        <a:rPr lang="ru-RU" dirty="0"/>
                        <a:t>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заключение контракта на оказание услуг по участию в мероприятии, проводимом для нужд нескольких заказчиков, с поставщиком (подрядчиком, исполнителем), который определен заказчиком, являющимся организатором такого мероприятия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/>
                        <a:t>П,У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/>
                        <a:t>+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/>
                        <a:t>+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/>
                        <a:t>-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836278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519162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766768275"/>
              </p:ext>
            </p:extLst>
          </p:nvPr>
        </p:nvGraphicFramePr>
        <p:xfrm>
          <a:off x="215900" y="190500"/>
          <a:ext cx="8940217" cy="641604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469900">
                  <a:extLst>
                    <a:ext uri="{9D8B030D-6E8A-4147-A177-3AD203B41FA5}">
                      <a16:colId xmlns:a16="http://schemas.microsoft.com/office/drawing/2014/main" val="3836380694"/>
                    </a:ext>
                  </a:extLst>
                </a:gridCol>
                <a:gridCol w="5708821">
                  <a:extLst>
                    <a:ext uri="{9D8B030D-6E8A-4147-A177-3AD203B41FA5}">
                      <a16:colId xmlns:a16="http://schemas.microsoft.com/office/drawing/2014/main" val="1896718613"/>
                    </a:ext>
                  </a:extLst>
                </a:gridCol>
                <a:gridCol w="654525">
                  <a:extLst>
                    <a:ext uri="{9D8B030D-6E8A-4147-A177-3AD203B41FA5}">
                      <a16:colId xmlns:a16="http://schemas.microsoft.com/office/drawing/2014/main" val="982246685"/>
                    </a:ext>
                  </a:extLst>
                </a:gridCol>
                <a:gridCol w="706887">
                  <a:extLst>
                    <a:ext uri="{9D8B030D-6E8A-4147-A177-3AD203B41FA5}">
                      <a16:colId xmlns:a16="http://schemas.microsoft.com/office/drawing/2014/main" val="361980275"/>
                    </a:ext>
                  </a:extLst>
                </a:gridCol>
                <a:gridCol w="418897">
                  <a:extLst>
                    <a:ext uri="{9D8B030D-6E8A-4147-A177-3AD203B41FA5}">
                      <a16:colId xmlns:a16="http://schemas.microsoft.com/office/drawing/2014/main" val="1556208024"/>
                    </a:ext>
                  </a:extLst>
                </a:gridCol>
                <a:gridCol w="981187">
                  <a:extLst>
                    <a:ext uri="{9D8B030D-6E8A-4147-A177-3AD203B41FA5}">
                      <a16:colId xmlns:a16="http://schemas.microsoft.com/office/drawing/2014/main" val="2136828259"/>
                    </a:ext>
                  </a:extLst>
                </a:gridCol>
              </a:tblGrid>
              <a:tr h="1295400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№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Основание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Форма</a:t>
                      </a: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Условия контракта</a:t>
                      </a: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Извещение</a:t>
                      </a: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Отчет,</a:t>
                      </a:r>
                      <a:r>
                        <a:rPr lang="ru-RU" baseline="0" dirty="0"/>
                        <a:t> Обоснован. НМЦК</a:t>
                      </a:r>
                      <a:endParaRPr lang="ru-RU" dirty="0"/>
                    </a:p>
                  </a:txBody>
                  <a:tcPr vert="vert270"/>
                </a:tc>
                <a:extLst>
                  <a:ext uri="{0D108BD9-81ED-4DB2-BD59-A6C34878D82A}">
                    <a16:rowId xmlns:a16="http://schemas.microsoft.com/office/drawing/2014/main" val="3689011108"/>
                  </a:ext>
                </a:extLst>
              </a:tr>
              <a:tr h="863600">
                <a:tc>
                  <a:txBody>
                    <a:bodyPr/>
                    <a:lstStyle/>
                    <a:p>
                      <a:r>
                        <a:rPr lang="ru-RU" dirty="0"/>
                        <a:t>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500" dirty="0"/>
                        <a:t>заключение контракта театром, учреждением, осуществляющим концертную или театральную деятельность, в том числе концертным коллективом (танцевальным коллективом, хоровым коллективом, оркестром, ансамблем), телерадиовещательным учреждением, цирком, музеем, домом культуры, дворцом культуры, клубом, образовательным учреждением, зоопарком, планетарием, парком культуры и отдыха, заповедником, ботаническим садом, национальным парком, природным парком или ландшафтным парком с конкретным физическим лицом на создание произведения литературы или искусства, либо с конкретным физическим лицом или конкретным юридическим лицом, осуществляющими концертную или театральную деятельность, в том числе концертным коллективом (танцевальным коллективом, хоровым коллективом, оркестром, ансамблем), на исполнение, либо с физическим лицом или юридическим лицом на изготовление и поставки декораций, сценической мебели, сценических костюмов (в том числе головных уборов и обуви) и необходимых для создания декораций и костюмов материалов, а также театрального реквизита, бутафории, грима, постижерских изделий, театральных кукол, необходимых для создания и (или) исполнения произведений указанными организациями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/>
                        <a:t>П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/>
                        <a:t>+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/>
                        <a:t>+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/>
                        <a:t>+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695115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615647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556"/>
            <a:ext cx="8229600" cy="1066800"/>
          </a:xfrm>
        </p:spPr>
        <p:txBody>
          <a:bodyPr>
            <a:normAutofit/>
          </a:bodyPr>
          <a:lstStyle/>
          <a:p>
            <a:r>
              <a:rPr lang="ru-RU" sz="3000" dirty="0"/>
              <a:t>Общие положения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43050"/>
            <a:ext cx="8229600" cy="4643470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краткое изложение условий контракта:</a:t>
            </a:r>
          </a:p>
          <a:p>
            <a:pPr>
              <a:buNone/>
            </a:pPr>
            <a:r>
              <a:rPr lang="ru-RU" dirty="0"/>
              <a:t>	-  наименование и описание объекта закупки с учетом требований, предусмотренных ст. 33 Закона,</a:t>
            </a:r>
          </a:p>
          <a:p>
            <a:pPr>
              <a:buNone/>
            </a:pPr>
            <a:r>
              <a:rPr lang="ru-RU" dirty="0"/>
              <a:t>	- информация о количестве;</a:t>
            </a:r>
          </a:p>
          <a:p>
            <a:pPr>
              <a:buNone/>
            </a:pPr>
            <a:r>
              <a:rPr lang="ru-RU" dirty="0"/>
              <a:t>	-  месте доставки товара, являющегося предметом контракта,</a:t>
            </a:r>
          </a:p>
          <a:p>
            <a:pPr>
              <a:buNone/>
            </a:pPr>
            <a:r>
              <a:rPr lang="ru-RU" dirty="0"/>
              <a:t>	месте выполнения работы или оказания услуги, являющихся предметом контракта;</a:t>
            </a:r>
          </a:p>
          <a:p>
            <a:pPr>
              <a:buNone/>
            </a:pPr>
            <a:r>
              <a:rPr lang="ru-RU" dirty="0"/>
              <a:t>	- сроки поставки товара или завершения работы либо график оказания услуг;</a:t>
            </a:r>
          </a:p>
          <a:p>
            <a:pPr>
              <a:buNone/>
            </a:pPr>
            <a:r>
              <a:rPr lang="ru-RU" dirty="0"/>
              <a:t>	-  начальная (максимальная) цена контракта;</a:t>
            </a:r>
          </a:p>
          <a:p>
            <a:pPr>
              <a:buNone/>
            </a:pPr>
            <a:r>
              <a:rPr lang="ru-RU" dirty="0"/>
              <a:t>	-  источник финансирования.</a:t>
            </a:r>
          </a:p>
          <a:p>
            <a:r>
              <a:rPr lang="ru-RU" dirty="0"/>
              <a:t>возможность заказчика изменить условия контракта в соответствии с положениями Закона;</a:t>
            </a:r>
          </a:p>
          <a:p>
            <a:r>
              <a:rPr lang="ru-RU" dirty="0"/>
              <a:t>информация о возможности одностороннего отказа от исполнения контракта в соответствии с положениями ч. 8 - 26 ст. 95 Закона.</a:t>
            </a:r>
          </a:p>
        </p:txBody>
      </p:sp>
    </p:spTree>
    <p:extLst>
      <p:ext uri="{BB962C8B-B14F-4D97-AF65-F5344CB8AC3E}">
        <p14:creationId xmlns:p14="http://schemas.microsoft.com/office/powerpoint/2010/main" val="158294801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1451902738"/>
              </p:ext>
            </p:extLst>
          </p:nvPr>
        </p:nvGraphicFramePr>
        <p:xfrm>
          <a:off x="215900" y="190500"/>
          <a:ext cx="8940217" cy="559308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469900">
                  <a:extLst>
                    <a:ext uri="{9D8B030D-6E8A-4147-A177-3AD203B41FA5}">
                      <a16:colId xmlns:a16="http://schemas.microsoft.com/office/drawing/2014/main" val="3836380694"/>
                    </a:ext>
                  </a:extLst>
                </a:gridCol>
                <a:gridCol w="5708821">
                  <a:extLst>
                    <a:ext uri="{9D8B030D-6E8A-4147-A177-3AD203B41FA5}">
                      <a16:colId xmlns:a16="http://schemas.microsoft.com/office/drawing/2014/main" val="1896718613"/>
                    </a:ext>
                  </a:extLst>
                </a:gridCol>
                <a:gridCol w="654525">
                  <a:extLst>
                    <a:ext uri="{9D8B030D-6E8A-4147-A177-3AD203B41FA5}">
                      <a16:colId xmlns:a16="http://schemas.microsoft.com/office/drawing/2014/main" val="982246685"/>
                    </a:ext>
                  </a:extLst>
                </a:gridCol>
                <a:gridCol w="706887">
                  <a:extLst>
                    <a:ext uri="{9D8B030D-6E8A-4147-A177-3AD203B41FA5}">
                      <a16:colId xmlns:a16="http://schemas.microsoft.com/office/drawing/2014/main" val="361980275"/>
                    </a:ext>
                  </a:extLst>
                </a:gridCol>
                <a:gridCol w="418897">
                  <a:extLst>
                    <a:ext uri="{9D8B030D-6E8A-4147-A177-3AD203B41FA5}">
                      <a16:colId xmlns:a16="http://schemas.microsoft.com/office/drawing/2014/main" val="1556208024"/>
                    </a:ext>
                  </a:extLst>
                </a:gridCol>
                <a:gridCol w="981187">
                  <a:extLst>
                    <a:ext uri="{9D8B030D-6E8A-4147-A177-3AD203B41FA5}">
                      <a16:colId xmlns:a16="http://schemas.microsoft.com/office/drawing/2014/main" val="2136828259"/>
                    </a:ext>
                  </a:extLst>
                </a:gridCol>
              </a:tblGrid>
              <a:tr h="1295400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№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Основание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Форма</a:t>
                      </a: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Условия контракта</a:t>
                      </a: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Извещение</a:t>
                      </a: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Отчет,</a:t>
                      </a:r>
                      <a:r>
                        <a:rPr lang="ru-RU" baseline="0" dirty="0"/>
                        <a:t> Обоснован. НМЦК</a:t>
                      </a:r>
                      <a:endParaRPr lang="ru-RU" dirty="0"/>
                    </a:p>
                  </a:txBody>
                  <a:tcPr vert="vert270"/>
                </a:tc>
                <a:extLst>
                  <a:ext uri="{0D108BD9-81ED-4DB2-BD59-A6C34878D82A}">
                    <a16:rowId xmlns:a16="http://schemas.microsoft.com/office/drawing/2014/main" val="3689011108"/>
                  </a:ext>
                </a:extLst>
              </a:tr>
              <a:tr h="863600">
                <a:tc>
                  <a:txBody>
                    <a:bodyPr/>
                    <a:lstStyle/>
                    <a:p>
                      <a:r>
                        <a:rPr lang="ru-RU" dirty="0"/>
                        <a:t>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на оказание услуг по реализации входных билетов и абонементов на посещение театрально-зрелищных, культурно-просветительных и зрелищно-развлекательных мероприятий, экскурсионных билетов и экскурсионных путевок - бланков строгой отчетности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/>
                        <a:t>П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/>
                        <a:t>+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/>
                        <a:t>+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/>
                        <a:t>+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69511580"/>
                  </a:ext>
                </a:extLst>
              </a:tr>
              <a:tr h="863600">
                <a:tc>
                  <a:txBody>
                    <a:bodyPr/>
                    <a:lstStyle/>
                    <a:p>
                      <a:r>
                        <a:rPr lang="ru-RU" dirty="0"/>
                        <a:t>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на оказание услуг по осуществлению авторского контроля за разработкой проектной документации объекта капитального строительства, проведению авторского надзора за строительством, реконструкцией, капитальным ремонтом объекта капитального строительства соответствующими авторами, на проведение технического и авторского надзора за выполнением работ по сохранению объекта культурного наследия (памятников истории и культуры) народов Российской Федерации авторами проектов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/>
                        <a:t>П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/>
                        <a:t>+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/>
                        <a:t>+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/>
                        <a:t>-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423705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081107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3438149996"/>
              </p:ext>
            </p:extLst>
          </p:nvPr>
        </p:nvGraphicFramePr>
        <p:xfrm>
          <a:off x="215900" y="190500"/>
          <a:ext cx="8940217" cy="653796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469900">
                  <a:extLst>
                    <a:ext uri="{9D8B030D-6E8A-4147-A177-3AD203B41FA5}">
                      <a16:colId xmlns:a16="http://schemas.microsoft.com/office/drawing/2014/main" val="3836380694"/>
                    </a:ext>
                  </a:extLst>
                </a:gridCol>
                <a:gridCol w="5708821">
                  <a:extLst>
                    <a:ext uri="{9D8B030D-6E8A-4147-A177-3AD203B41FA5}">
                      <a16:colId xmlns:a16="http://schemas.microsoft.com/office/drawing/2014/main" val="1896718613"/>
                    </a:ext>
                  </a:extLst>
                </a:gridCol>
                <a:gridCol w="654525">
                  <a:extLst>
                    <a:ext uri="{9D8B030D-6E8A-4147-A177-3AD203B41FA5}">
                      <a16:colId xmlns:a16="http://schemas.microsoft.com/office/drawing/2014/main" val="982246685"/>
                    </a:ext>
                  </a:extLst>
                </a:gridCol>
                <a:gridCol w="706887">
                  <a:extLst>
                    <a:ext uri="{9D8B030D-6E8A-4147-A177-3AD203B41FA5}">
                      <a16:colId xmlns:a16="http://schemas.microsoft.com/office/drawing/2014/main" val="361980275"/>
                    </a:ext>
                  </a:extLst>
                </a:gridCol>
                <a:gridCol w="418897">
                  <a:extLst>
                    <a:ext uri="{9D8B030D-6E8A-4147-A177-3AD203B41FA5}">
                      <a16:colId xmlns:a16="http://schemas.microsoft.com/office/drawing/2014/main" val="1556208024"/>
                    </a:ext>
                  </a:extLst>
                </a:gridCol>
                <a:gridCol w="981187">
                  <a:extLst>
                    <a:ext uri="{9D8B030D-6E8A-4147-A177-3AD203B41FA5}">
                      <a16:colId xmlns:a16="http://schemas.microsoft.com/office/drawing/2014/main" val="2136828259"/>
                    </a:ext>
                  </a:extLst>
                </a:gridCol>
              </a:tblGrid>
              <a:tr h="1295400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№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Основание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Форма</a:t>
                      </a: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Условия контракта</a:t>
                      </a: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Извещение</a:t>
                      </a: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Отчет,</a:t>
                      </a:r>
                      <a:r>
                        <a:rPr lang="ru-RU" baseline="0" dirty="0"/>
                        <a:t> Обоснован. НМЦК</a:t>
                      </a:r>
                      <a:endParaRPr lang="ru-RU" dirty="0"/>
                    </a:p>
                  </a:txBody>
                  <a:tcPr vert="vert270"/>
                </a:tc>
                <a:extLst>
                  <a:ext uri="{0D108BD9-81ED-4DB2-BD59-A6C34878D82A}">
                    <a16:rowId xmlns:a16="http://schemas.microsoft.com/office/drawing/2014/main" val="3689011108"/>
                  </a:ext>
                </a:extLst>
              </a:tr>
              <a:tr h="863600">
                <a:tc>
                  <a:txBody>
                    <a:bodyPr/>
                    <a:lstStyle/>
                    <a:p>
                      <a:r>
                        <a:rPr lang="ru-RU" dirty="0"/>
                        <a:t>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заключение контракта управления многоквартирным домом на основании решения общего собрания собственников помещений в многоквартирном доме или открытого конкурса, проводимого органом местного самоуправления в соответствии с жилищным законодательством, управляющей компанией, если помещения в многоквартирном доме находятся в частной, государственной или муниципальной собственности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/>
                        <a:t>П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/>
                        <a:t>+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/>
                        <a:t>+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69511580"/>
                  </a:ext>
                </a:extLst>
              </a:tr>
              <a:tr h="863600">
                <a:tc>
                  <a:txBody>
                    <a:bodyPr/>
                    <a:lstStyle/>
                    <a:p>
                      <a:r>
                        <a:rPr lang="ru-RU" dirty="0"/>
                        <a:t>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700" dirty="0"/>
                        <a:t>на оказание услуг по содержанию и ремонту одного или нескольких нежилых помещений, переданных в безвозмездное пользование или оперативное управление заказчику, услуг по водо-, тепло-, газо- и энергоснабжению, услуг по охране, услуг по вывозу бытовых отходов в случае, если данные услуги оказываются другому лицу или другим лицам, пользующимся нежилыми помещениями, находящимися в здании, в котором расположены помещения, переданные заказчику в безвозмездное пользование или оперативное управление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/>
                        <a:t>П,У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/>
                        <a:t>+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/>
                        <a:t>+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423705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8051262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933206418"/>
              </p:ext>
            </p:extLst>
          </p:nvPr>
        </p:nvGraphicFramePr>
        <p:xfrm>
          <a:off x="215900" y="190500"/>
          <a:ext cx="8940217" cy="641604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469900">
                  <a:extLst>
                    <a:ext uri="{9D8B030D-6E8A-4147-A177-3AD203B41FA5}">
                      <a16:colId xmlns:a16="http://schemas.microsoft.com/office/drawing/2014/main" val="3836380694"/>
                    </a:ext>
                  </a:extLst>
                </a:gridCol>
                <a:gridCol w="5708821">
                  <a:extLst>
                    <a:ext uri="{9D8B030D-6E8A-4147-A177-3AD203B41FA5}">
                      <a16:colId xmlns:a16="http://schemas.microsoft.com/office/drawing/2014/main" val="1896718613"/>
                    </a:ext>
                  </a:extLst>
                </a:gridCol>
                <a:gridCol w="654525">
                  <a:extLst>
                    <a:ext uri="{9D8B030D-6E8A-4147-A177-3AD203B41FA5}">
                      <a16:colId xmlns:a16="http://schemas.microsoft.com/office/drawing/2014/main" val="982246685"/>
                    </a:ext>
                  </a:extLst>
                </a:gridCol>
                <a:gridCol w="706887">
                  <a:extLst>
                    <a:ext uri="{9D8B030D-6E8A-4147-A177-3AD203B41FA5}">
                      <a16:colId xmlns:a16="http://schemas.microsoft.com/office/drawing/2014/main" val="361980275"/>
                    </a:ext>
                  </a:extLst>
                </a:gridCol>
                <a:gridCol w="418897">
                  <a:extLst>
                    <a:ext uri="{9D8B030D-6E8A-4147-A177-3AD203B41FA5}">
                      <a16:colId xmlns:a16="http://schemas.microsoft.com/office/drawing/2014/main" val="1556208024"/>
                    </a:ext>
                  </a:extLst>
                </a:gridCol>
                <a:gridCol w="981187">
                  <a:extLst>
                    <a:ext uri="{9D8B030D-6E8A-4147-A177-3AD203B41FA5}">
                      <a16:colId xmlns:a16="http://schemas.microsoft.com/office/drawing/2014/main" val="2136828259"/>
                    </a:ext>
                  </a:extLst>
                </a:gridCol>
              </a:tblGrid>
              <a:tr h="1295400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№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Основание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Форма</a:t>
                      </a: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Условия контракта</a:t>
                      </a: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Извещение</a:t>
                      </a: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Отчет,</a:t>
                      </a:r>
                      <a:r>
                        <a:rPr lang="ru-RU" baseline="0" dirty="0"/>
                        <a:t> Обоснован. НМЦК</a:t>
                      </a:r>
                      <a:endParaRPr lang="ru-RU" dirty="0"/>
                    </a:p>
                  </a:txBody>
                  <a:tcPr vert="vert270"/>
                </a:tc>
                <a:extLst>
                  <a:ext uri="{0D108BD9-81ED-4DB2-BD59-A6C34878D82A}">
                    <a16:rowId xmlns:a16="http://schemas.microsoft.com/office/drawing/2014/main" val="3689011108"/>
                  </a:ext>
                </a:extLst>
              </a:tr>
              <a:tr h="863600">
                <a:tc>
                  <a:txBody>
                    <a:bodyPr/>
                    <a:lstStyle/>
                    <a:p>
                      <a:r>
                        <a:rPr lang="ru-RU" dirty="0"/>
                        <a:t>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признание несостоявшимися открытого конкурса, конкурса с ограниченным участием, двухэтапного конкурса, повторного конкурса, электронного аукциона, запроса котировок, запроса предложений в соответствии с частями 1 и 7 статьи 55, частями 1 - 3.1 статьи 71, частями 1 и 3 статьи 79, частью 18 статьи 83 настоящего Федерального закона.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/>
                        <a:t>П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/>
                        <a:t>+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/>
                        <a:t>-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69511580"/>
                  </a:ext>
                </a:extLst>
              </a:tr>
              <a:tr h="863600">
                <a:tc>
                  <a:txBody>
                    <a:bodyPr/>
                    <a:lstStyle/>
                    <a:p>
                      <a:r>
                        <a:rPr lang="ru-RU" dirty="0"/>
                        <a:t>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на оказание услуг, связанных с направлением работника в служебную командировку, а также с участием в проведении фестивалей, концертов, представлений и подобных культурных мероприятий (в том числе гастролей) на основании приглашений на посещение указанных мероприятий. При этом к таким услугам относятся обеспечение проезда к месту служебной командировки, месту проведения указанных мероприятий и обратно, наем жилого помещения, транспортное обслуживание, обеспечение питания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/>
                        <a:t>П,У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/>
                        <a:t>-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423705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019971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2847964318"/>
              </p:ext>
            </p:extLst>
          </p:nvPr>
        </p:nvGraphicFramePr>
        <p:xfrm>
          <a:off x="215900" y="190500"/>
          <a:ext cx="8940217" cy="577596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469900">
                  <a:extLst>
                    <a:ext uri="{9D8B030D-6E8A-4147-A177-3AD203B41FA5}">
                      <a16:colId xmlns:a16="http://schemas.microsoft.com/office/drawing/2014/main" val="3836380694"/>
                    </a:ext>
                  </a:extLst>
                </a:gridCol>
                <a:gridCol w="5708821">
                  <a:extLst>
                    <a:ext uri="{9D8B030D-6E8A-4147-A177-3AD203B41FA5}">
                      <a16:colId xmlns:a16="http://schemas.microsoft.com/office/drawing/2014/main" val="1896718613"/>
                    </a:ext>
                  </a:extLst>
                </a:gridCol>
                <a:gridCol w="654525">
                  <a:extLst>
                    <a:ext uri="{9D8B030D-6E8A-4147-A177-3AD203B41FA5}">
                      <a16:colId xmlns:a16="http://schemas.microsoft.com/office/drawing/2014/main" val="982246685"/>
                    </a:ext>
                  </a:extLst>
                </a:gridCol>
                <a:gridCol w="706887">
                  <a:extLst>
                    <a:ext uri="{9D8B030D-6E8A-4147-A177-3AD203B41FA5}">
                      <a16:colId xmlns:a16="http://schemas.microsoft.com/office/drawing/2014/main" val="361980275"/>
                    </a:ext>
                  </a:extLst>
                </a:gridCol>
                <a:gridCol w="418897">
                  <a:extLst>
                    <a:ext uri="{9D8B030D-6E8A-4147-A177-3AD203B41FA5}">
                      <a16:colId xmlns:a16="http://schemas.microsoft.com/office/drawing/2014/main" val="1556208024"/>
                    </a:ext>
                  </a:extLst>
                </a:gridCol>
                <a:gridCol w="981187">
                  <a:extLst>
                    <a:ext uri="{9D8B030D-6E8A-4147-A177-3AD203B41FA5}">
                      <a16:colId xmlns:a16="http://schemas.microsoft.com/office/drawing/2014/main" val="2136828259"/>
                    </a:ext>
                  </a:extLst>
                </a:gridCol>
              </a:tblGrid>
              <a:tr h="1295400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№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Основание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Форма</a:t>
                      </a: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Условия контракта</a:t>
                      </a: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Извещение</a:t>
                      </a: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Отчет,</a:t>
                      </a:r>
                      <a:r>
                        <a:rPr lang="ru-RU" baseline="0" dirty="0"/>
                        <a:t> Обоснован. НМЦК</a:t>
                      </a:r>
                      <a:endParaRPr lang="ru-RU" dirty="0"/>
                    </a:p>
                  </a:txBody>
                  <a:tcPr vert="vert270"/>
                </a:tc>
                <a:extLst>
                  <a:ext uri="{0D108BD9-81ED-4DB2-BD59-A6C34878D82A}">
                    <a16:rowId xmlns:a16="http://schemas.microsoft.com/office/drawing/2014/main" val="3689011108"/>
                  </a:ext>
                </a:extLst>
              </a:tr>
              <a:tr h="863600">
                <a:tc>
                  <a:txBody>
                    <a:bodyPr/>
                    <a:lstStyle/>
                    <a:p>
                      <a:r>
                        <a:rPr lang="ru-RU" dirty="0"/>
                        <a:t>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осуществление закупок лекарственных препаратов, которые предназначены для назначения пациенту при наличии медицинских показаний (индивидуальная непереносимость, по жизненным показаниям) по решению врачебной комиссии, которое отражается в медицинских документах пациента и журнале врачебной комиссии. Заказчик вправе заключить контракт на поставки лекарственных препаратов в соответствии с настоящим пунктом на сумму, не превышающую двести тысяч рублей. При этом объем закупаемых лекарственных препаратов не должен превышать объем таких препаратов, необходимый для указанного пациента в течение срока, необходимого для осуществления закупки лекарственных препаратов в соответствии с положениями пункта 7 части 2 статьи 83 настоящего Федерального закона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/>
                        <a:t>П,У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/>
                        <a:t>-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695115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9175484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1245283257"/>
              </p:ext>
            </p:extLst>
          </p:nvPr>
        </p:nvGraphicFramePr>
        <p:xfrm>
          <a:off x="215900" y="190500"/>
          <a:ext cx="8940217" cy="614172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469900">
                  <a:extLst>
                    <a:ext uri="{9D8B030D-6E8A-4147-A177-3AD203B41FA5}">
                      <a16:colId xmlns:a16="http://schemas.microsoft.com/office/drawing/2014/main" val="3836380694"/>
                    </a:ext>
                  </a:extLst>
                </a:gridCol>
                <a:gridCol w="5708821">
                  <a:extLst>
                    <a:ext uri="{9D8B030D-6E8A-4147-A177-3AD203B41FA5}">
                      <a16:colId xmlns:a16="http://schemas.microsoft.com/office/drawing/2014/main" val="1896718613"/>
                    </a:ext>
                  </a:extLst>
                </a:gridCol>
                <a:gridCol w="654525">
                  <a:extLst>
                    <a:ext uri="{9D8B030D-6E8A-4147-A177-3AD203B41FA5}">
                      <a16:colId xmlns:a16="http://schemas.microsoft.com/office/drawing/2014/main" val="982246685"/>
                    </a:ext>
                  </a:extLst>
                </a:gridCol>
                <a:gridCol w="706887">
                  <a:extLst>
                    <a:ext uri="{9D8B030D-6E8A-4147-A177-3AD203B41FA5}">
                      <a16:colId xmlns:a16="http://schemas.microsoft.com/office/drawing/2014/main" val="361980275"/>
                    </a:ext>
                  </a:extLst>
                </a:gridCol>
                <a:gridCol w="418897">
                  <a:extLst>
                    <a:ext uri="{9D8B030D-6E8A-4147-A177-3AD203B41FA5}">
                      <a16:colId xmlns:a16="http://schemas.microsoft.com/office/drawing/2014/main" val="1556208024"/>
                    </a:ext>
                  </a:extLst>
                </a:gridCol>
                <a:gridCol w="981187">
                  <a:extLst>
                    <a:ext uri="{9D8B030D-6E8A-4147-A177-3AD203B41FA5}">
                      <a16:colId xmlns:a16="http://schemas.microsoft.com/office/drawing/2014/main" val="2136828259"/>
                    </a:ext>
                  </a:extLst>
                </a:gridCol>
              </a:tblGrid>
              <a:tr h="1295400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№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Основание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Форма</a:t>
                      </a: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Условия контракта</a:t>
                      </a: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Извещение</a:t>
                      </a: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Отчет,</a:t>
                      </a:r>
                      <a:r>
                        <a:rPr lang="ru-RU" baseline="0" dirty="0"/>
                        <a:t> Обоснован. НМЦК</a:t>
                      </a:r>
                      <a:endParaRPr lang="ru-RU" dirty="0"/>
                    </a:p>
                  </a:txBody>
                  <a:tcPr vert="vert270"/>
                </a:tc>
                <a:extLst>
                  <a:ext uri="{0D108BD9-81ED-4DB2-BD59-A6C34878D82A}">
                    <a16:rowId xmlns:a16="http://schemas.microsoft.com/office/drawing/2014/main" val="3689011108"/>
                  </a:ext>
                </a:extLst>
              </a:tr>
              <a:tr h="863600">
                <a:tc>
                  <a:txBody>
                    <a:bodyPr/>
                    <a:lstStyle/>
                    <a:p>
                      <a:r>
                        <a:rPr lang="ru-RU" dirty="0"/>
                        <a:t>29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договора энергоснабжения или договора купли-продажи электрической энергии с гарантирующим поставщиком электрической энергии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/>
                        <a:t>П,У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/>
                        <a:t>-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69511580"/>
                  </a:ext>
                </a:extLst>
              </a:tr>
              <a:tr h="863600">
                <a:tc>
                  <a:txBody>
                    <a:bodyPr/>
                    <a:lstStyle/>
                    <a:p>
                      <a:r>
                        <a:rPr lang="ru-RU" dirty="0"/>
                        <a:t>31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предметом которого является приобретение для обеспечения федеральных нужд, нужд субъекта Российской Федерации, муниципальных нужд нежилого здания, строения, сооружения, нежилого помещения, определенных в соответствии с решением о подготовке и реализации бюджетных инвестиций или о предоставлении субсидий на осуществление капитальных вложений в целях приобретения объектов недвижимого имущества в государственную или муниципальную собственность, принятым в порядке, установленном соответственно Правительством Российской Федерации, высшим исполнительным органом государственной власти субъекта Российской Федерации, местной администрацией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/>
                        <a:t>П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/>
                        <a:t>+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/>
                        <a:t>+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423705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7448985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2864819907"/>
              </p:ext>
            </p:extLst>
          </p:nvPr>
        </p:nvGraphicFramePr>
        <p:xfrm>
          <a:off x="215900" y="190500"/>
          <a:ext cx="8940217" cy="659892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469900">
                  <a:extLst>
                    <a:ext uri="{9D8B030D-6E8A-4147-A177-3AD203B41FA5}">
                      <a16:colId xmlns:a16="http://schemas.microsoft.com/office/drawing/2014/main" val="3836380694"/>
                    </a:ext>
                  </a:extLst>
                </a:gridCol>
                <a:gridCol w="5708821">
                  <a:extLst>
                    <a:ext uri="{9D8B030D-6E8A-4147-A177-3AD203B41FA5}">
                      <a16:colId xmlns:a16="http://schemas.microsoft.com/office/drawing/2014/main" val="1896718613"/>
                    </a:ext>
                  </a:extLst>
                </a:gridCol>
                <a:gridCol w="654525">
                  <a:extLst>
                    <a:ext uri="{9D8B030D-6E8A-4147-A177-3AD203B41FA5}">
                      <a16:colId xmlns:a16="http://schemas.microsoft.com/office/drawing/2014/main" val="982246685"/>
                    </a:ext>
                  </a:extLst>
                </a:gridCol>
                <a:gridCol w="706887">
                  <a:extLst>
                    <a:ext uri="{9D8B030D-6E8A-4147-A177-3AD203B41FA5}">
                      <a16:colId xmlns:a16="http://schemas.microsoft.com/office/drawing/2014/main" val="361980275"/>
                    </a:ext>
                  </a:extLst>
                </a:gridCol>
                <a:gridCol w="418897">
                  <a:extLst>
                    <a:ext uri="{9D8B030D-6E8A-4147-A177-3AD203B41FA5}">
                      <a16:colId xmlns:a16="http://schemas.microsoft.com/office/drawing/2014/main" val="1556208024"/>
                    </a:ext>
                  </a:extLst>
                </a:gridCol>
                <a:gridCol w="981187">
                  <a:extLst>
                    <a:ext uri="{9D8B030D-6E8A-4147-A177-3AD203B41FA5}">
                      <a16:colId xmlns:a16="http://schemas.microsoft.com/office/drawing/2014/main" val="2136828259"/>
                    </a:ext>
                  </a:extLst>
                </a:gridCol>
              </a:tblGrid>
              <a:tr h="1295400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№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Основание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Форма</a:t>
                      </a: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Условия контракта</a:t>
                      </a: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Извещение</a:t>
                      </a: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Отчет,</a:t>
                      </a:r>
                      <a:r>
                        <a:rPr lang="ru-RU" baseline="0" dirty="0"/>
                        <a:t> Обоснован. НМЦК</a:t>
                      </a:r>
                      <a:endParaRPr lang="ru-RU" dirty="0"/>
                    </a:p>
                  </a:txBody>
                  <a:tcPr vert="vert270"/>
                </a:tc>
                <a:extLst>
                  <a:ext uri="{0D108BD9-81ED-4DB2-BD59-A6C34878D82A}">
                    <a16:rowId xmlns:a16="http://schemas.microsoft.com/office/drawing/2014/main" val="3689011108"/>
                  </a:ext>
                </a:extLst>
              </a:tr>
              <a:tr h="863600">
                <a:tc>
                  <a:txBody>
                    <a:bodyPr/>
                    <a:lstStyle/>
                    <a:p>
                      <a:r>
                        <a:rPr lang="ru-RU" dirty="0"/>
                        <a:t>32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аренда нежилого здания, строения, сооружения, нежилого помещения для обеспечения федеральных нужд, нужд субъекта Российской Федерации, муниципальных нужд, а также аренда жилых помещений, находящихся на территории иностранного государства, заказчиками, осуществляющими деятельность на территории иностранного государства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/>
                        <a:t>П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/>
                        <a:t>+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/>
                        <a:t>+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69511580"/>
                  </a:ext>
                </a:extLst>
              </a:tr>
              <a:tr h="863600">
                <a:tc>
                  <a:txBody>
                    <a:bodyPr/>
                    <a:lstStyle/>
                    <a:p>
                      <a:r>
                        <a:rPr lang="ru-RU" dirty="0"/>
                        <a:t>33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заключение контракта на оказание преподавательских услуг, а также услуг экскурсовода (гида) физическими лицами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/>
                        <a:t>П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/>
                        <a:t>+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/>
                        <a:t>-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42370557"/>
                  </a:ext>
                </a:extLst>
              </a:tr>
              <a:tr h="863600">
                <a:tc>
                  <a:txBody>
                    <a:bodyPr/>
                    <a:lstStyle/>
                    <a:p>
                      <a:r>
                        <a:rPr lang="ru-RU" dirty="0"/>
                        <a:t>36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заключение бюджетным учреждением контракта, предметом которого является выдача банковской гарантии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/>
                        <a:t>П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/>
                        <a:t>+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/>
                        <a:t>-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02830258"/>
                  </a:ext>
                </a:extLst>
              </a:tr>
              <a:tr h="863600">
                <a:tc>
                  <a:txBody>
                    <a:bodyPr/>
                    <a:lstStyle/>
                    <a:p>
                      <a:r>
                        <a:rPr lang="ru-RU" dirty="0"/>
                        <a:t>37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закупок изделий народных художественных промыслов признанного художественного достоинства, образцы которых зарегистрированы в порядке, установленном уполномоченным Правительством РФ федеральным органом исполнительной власти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/>
                        <a:t>П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/>
                        <a:t>+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/>
                        <a:t>+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818669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903623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715124243"/>
              </p:ext>
            </p:extLst>
          </p:nvPr>
        </p:nvGraphicFramePr>
        <p:xfrm>
          <a:off x="215900" y="190500"/>
          <a:ext cx="8940217" cy="605028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469900">
                  <a:extLst>
                    <a:ext uri="{9D8B030D-6E8A-4147-A177-3AD203B41FA5}">
                      <a16:colId xmlns:a16="http://schemas.microsoft.com/office/drawing/2014/main" val="3836380694"/>
                    </a:ext>
                  </a:extLst>
                </a:gridCol>
                <a:gridCol w="5708821">
                  <a:extLst>
                    <a:ext uri="{9D8B030D-6E8A-4147-A177-3AD203B41FA5}">
                      <a16:colId xmlns:a16="http://schemas.microsoft.com/office/drawing/2014/main" val="1896718613"/>
                    </a:ext>
                  </a:extLst>
                </a:gridCol>
                <a:gridCol w="654525">
                  <a:extLst>
                    <a:ext uri="{9D8B030D-6E8A-4147-A177-3AD203B41FA5}">
                      <a16:colId xmlns:a16="http://schemas.microsoft.com/office/drawing/2014/main" val="982246685"/>
                    </a:ext>
                  </a:extLst>
                </a:gridCol>
                <a:gridCol w="706887">
                  <a:extLst>
                    <a:ext uri="{9D8B030D-6E8A-4147-A177-3AD203B41FA5}">
                      <a16:colId xmlns:a16="http://schemas.microsoft.com/office/drawing/2014/main" val="361980275"/>
                    </a:ext>
                  </a:extLst>
                </a:gridCol>
                <a:gridCol w="418897">
                  <a:extLst>
                    <a:ext uri="{9D8B030D-6E8A-4147-A177-3AD203B41FA5}">
                      <a16:colId xmlns:a16="http://schemas.microsoft.com/office/drawing/2014/main" val="1556208024"/>
                    </a:ext>
                  </a:extLst>
                </a:gridCol>
                <a:gridCol w="981187">
                  <a:extLst>
                    <a:ext uri="{9D8B030D-6E8A-4147-A177-3AD203B41FA5}">
                      <a16:colId xmlns:a16="http://schemas.microsoft.com/office/drawing/2014/main" val="2136828259"/>
                    </a:ext>
                  </a:extLst>
                </a:gridCol>
              </a:tblGrid>
              <a:tr h="1295400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№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Основание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Форма</a:t>
                      </a: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Условия контракта</a:t>
                      </a: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Извещение</a:t>
                      </a: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Отчет,</a:t>
                      </a:r>
                      <a:r>
                        <a:rPr lang="ru-RU" baseline="0" dirty="0"/>
                        <a:t> Обоснован. НМЦК</a:t>
                      </a:r>
                      <a:endParaRPr lang="ru-RU" dirty="0"/>
                    </a:p>
                  </a:txBody>
                  <a:tcPr vert="vert270"/>
                </a:tc>
                <a:extLst>
                  <a:ext uri="{0D108BD9-81ED-4DB2-BD59-A6C34878D82A}">
                    <a16:rowId xmlns:a16="http://schemas.microsoft.com/office/drawing/2014/main" val="3689011108"/>
                  </a:ext>
                </a:extLst>
              </a:tr>
              <a:tr h="863600">
                <a:tc>
                  <a:txBody>
                    <a:bodyPr/>
                    <a:lstStyle/>
                    <a:p>
                      <a:r>
                        <a:rPr lang="ru-RU" dirty="0"/>
                        <a:t>44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500" dirty="0"/>
                        <a:t>закупка государственными и муниципальными библиотеками, организациями, осуществляющими образовательную деятельность, государственными и муниципальными научными организациями услуг по предоставлению права на доступ к информации, содержащейся в документальных, </a:t>
                      </a:r>
                      <a:r>
                        <a:rPr lang="ru-RU" sz="1500" dirty="0" err="1"/>
                        <a:t>документографических</a:t>
                      </a:r>
                      <a:r>
                        <a:rPr lang="ru-RU" sz="1500" dirty="0"/>
                        <a:t>, реферативных, полнотекстовых зарубежных базах данных и специализированных базах данных международных индексов научного цитирования у операторов указанных баз данных, включенных в перечень, утверждаемый Правительством РФ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/>
                        <a:t>П,У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/>
                        <a:t>-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69511580"/>
                  </a:ext>
                </a:extLst>
              </a:tr>
              <a:tr h="863600">
                <a:tc>
                  <a:txBody>
                    <a:bodyPr/>
                    <a:lstStyle/>
                    <a:p>
                      <a:r>
                        <a:rPr lang="ru-RU" dirty="0"/>
                        <a:t>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500" dirty="0"/>
                        <a:t>закупка государственными и муниципальными библиотеками, организациями, осуществляющими образовательную деятельность, государственными и муниципальными научными организациями услуг по предоставлению права на доступ к информации, содержащейся в документальных, </a:t>
                      </a:r>
                      <a:r>
                        <a:rPr lang="ru-RU" sz="1500" dirty="0" err="1"/>
                        <a:t>документографических</a:t>
                      </a:r>
                      <a:r>
                        <a:rPr lang="ru-RU" sz="1500" dirty="0"/>
                        <a:t>, реферативных, полнотекстовых зарубежных базах данных и специализированных базах данных международных индексов научного цитирования у национальных библиотек и федеральных библиотек, имеющих научную специализацию.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/>
                        <a:t>П,У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/>
                        <a:t>-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423705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1237064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Извещение о закупке у ед. поставщика. Ст. 42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1) наименование, место нахождения, почтовый адрес, адрес электронной почты, номер контактного телефона, ответственное должностное лицо заказчика, специализированной организации.</a:t>
            </a:r>
          </a:p>
          <a:p>
            <a:r>
              <a:rPr lang="ru-RU" dirty="0"/>
              <a:t>2) краткое изложение условий контракта, содержащее наименование и описание объекта закупки с учетом требований, предусмотренных ст. 33 Закона, информацию о количестве и месте доставки товара, являющегося предметом контракта, месте выполнения работы или оказания услуги, являющихся предметом контракта, а также сроки поставки товара или завершения работы либо график оказания услуг, начальная (максимальная) цена контракта, источник финансирования.</a:t>
            </a:r>
          </a:p>
          <a:p>
            <a:r>
              <a:rPr lang="ru-RU"/>
              <a:t>4) ограничение участия в определении поставщика (подрядчика, исполнителя), установленное в соответствии с настоящим Федеральным законом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2797179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08" y="419100"/>
            <a:ext cx="9116592" cy="6037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488657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16660"/>
            <a:ext cx="9144000" cy="6024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65679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556"/>
            <a:ext cx="8229600" cy="1066800"/>
          </a:xfrm>
        </p:spPr>
        <p:txBody>
          <a:bodyPr>
            <a:normAutofit/>
          </a:bodyPr>
          <a:lstStyle/>
          <a:p>
            <a:r>
              <a:rPr lang="ru-RU" sz="3000" dirty="0"/>
              <a:t>Общие положения. Форма заключения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09600" y="1803400"/>
            <a:ext cx="8407400" cy="8255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dirty="0"/>
              <a:t>Форма заключения контракта</a:t>
            </a:r>
          </a:p>
        </p:txBody>
      </p:sp>
      <p:sp>
        <p:nvSpPr>
          <p:cNvPr id="6" name="Выноска: стрелка вверх 5"/>
          <p:cNvSpPr/>
          <p:nvPr/>
        </p:nvSpPr>
        <p:spPr>
          <a:xfrm>
            <a:off x="647700" y="2781300"/>
            <a:ext cx="5346700" cy="1168400"/>
          </a:xfrm>
          <a:prstGeom prst="upArrowCallou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dirty="0"/>
              <a:t>Письменная</a:t>
            </a:r>
          </a:p>
        </p:txBody>
      </p:sp>
      <p:sp>
        <p:nvSpPr>
          <p:cNvPr id="7" name="Выноска: стрелка вверх 6"/>
          <p:cNvSpPr/>
          <p:nvPr/>
        </p:nvSpPr>
        <p:spPr>
          <a:xfrm>
            <a:off x="6223000" y="2781300"/>
            <a:ext cx="2794000" cy="2540000"/>
          </a:xfrm>
          <a:prstGeom prst="upArrowCallout">
            <a:avLst>
              <a:gd name="adj1" fmla="val 8000"/>
              <a:gd name="adj2" fmla="val 9500"/>
              <a:gd name="adj3" fmla="val 11500"/>
              <a:gd name="adj4" fmla="val 84500"/>
            </a:avLst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500" dirty="0"/>
              <a:t>Устная</a:t>
            </a:r>
          </a:p>
        </p:txBody>
      </p:sp>
      <p:sp>
        <p:nvSpPr>
          <p:cNvPr id="9" name="Выноска: стрелка вверх 8"/>
          <p:cNvSpPr/>
          <p:nvPr/>
        </p:nvSpPr>
        <p:spPr>
          <a:xfrm>
            <a:off x="647700" y="4102100"/>
            <a:ext cx="2540000" cy="1219200"/>
          </a:xfrm>
          <a:prstGeom prst="upArrowCallout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300" dirty="0"/>
              <a:t>Простая</a:t>
            </a:r>
          </a:p>
        </p:txBody>
      </p:sp>
      <p:sp>
        <p:nvSpPr>
          <p:cNvPr id="10" name="Выноска: стрелка вверх 9"/>
          <p:cNvSpPr/>
          <p:nvPr/>
        </p:nvSpPr>
        <p:spPr>
          <a:xfrm>
            <a:off x="3429000" y="4102100"/>
            <a:ext cx="2565400" cy="1219200"/>
          </a:xfrm>
          <a:prstGeom prst="upArrowCallout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300" dirty="0"/>
              <a:t>Нотариальная</a:t>
            </a:r>
          </a:p>
        </p:txBody>
      </p:sp>
      <p:sp>
        <p:nvSpPr>
          <p:cNvPr id="11" name="Прямоугольник: скругленные углы 10"/>
          <p:cNvSpPr/>
          <p:nvPr/>
        </p:nvSpPr>
        <p:spPr>
          <a:xfrm>
            <a:off x="6223000" y="5524500"/>
            <a:ext cx="2794000" cy="1117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/>
              <a:t>П. 1, </a:t>
            </a:r>
            <a:r>
              <a:rPr lang="ru-RU" b="1" i="1" u="sng" dirty="0"/>
              <a:t>4, 5,</a:t>
            </a:r>
            <a:r>
              <a:rPr lang="ru-RU" dirty="0"/>
              <a:t> 8, 15, 20, 21, 23, 26, 28, 29, 40, 41, 44, 45, 46</a:t>
            </a:r>
          </a:p>
        </p:txBody>
      </p:sp>
      <p:sp>
        <p:nvSpPr>
          <p:cNvPr id="12" name="Прямоугольник: скругленные углы 11"/>
          <p:cNvSpPr/>
          <p:nvPr/>
        </p:nvSpPr>
        <p:spPr>
          <a:xfrm>
            <a:off x="3429000" y="5524500"/>
            <a:ext cx="2565400" cy="1117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Установлена законом, ГК РФ</a:t>
            </a:r>
          </a:p>
        </p:txBody>
      </p:sp>
      <p:sp>
        <p:nvSpPr>
          <p:cNvPr id="13" name="Прямоугольник: скругленные углы 12"/>
          <p:cNvSpPr/>
          <p:nvPr/>
        </p:nvSpPr>
        <p:spPr>
          <a:xfrm>
            <a:off x="647700" y="5524500"/>
            <a:ext cx="2540000" cy="1117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/>
              <a:t>- сделки юридических лиц между собой и с гражданами</a:t>
            </a:r>
          </a:p>
        </p:txBody>
      </p:sp>
    </p:spTree>
    <p:extLst>
      <p:ext uri="{BB962C8B-B14F-4D97-AF65-F5344CB8AC3E}">
        <p14:creationId xmlns:p14="http://schemas.microsoft.com/office/powerpoint/2010/main" val="2412230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14618"/>
            <a:ext cx="9144000" cy="6028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95992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05558"/>
            <a:ext cx="9144000" cy="5846884"/>
          </a:xfrm>
          <a:prstGeom prst="rect">
            <a:avLst/>
          </a:prstGeom>
        </p:spPr>
      </p:pic>
      <p:sp>
        <p:nvSpPr>
          <p:cNvPr id="3" name="Прямоугольник: скругленные углы 2"/>
          <p:cNvSpPr/>
          <p:nvPr/>
        </p:nvSpPr>
        <p:spPr>
          <a:xfrm>
            <a:off x="6362700" y="3797300"/>
            <a:ext cx="457200" cy="330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10</a:t>
            </a:r>
          </a:p>
        </p:txBody>
      </p:sp>
      <p:sp>
        <p:nvSpPr>
          <p:cNvPr id="4" name="Прямоугольник: скругленные углы 3"/>
          <p:cNvSpPr/>
          <p:nvPr/>
        </p:nvSpPr>
        <p:spPr>
          <a:xfrm>
            <a:off x="4521200" y="4241800"/>
            <a:ext cx="812800" cy="2159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/>
              <a:t>10 дней</a:t>
            </a:r>
          </a:p>
        </p:txBody>
      </p:sp>
    </p:spTree>
    <p:extLst>
      <p:ext uri="{BB962C8B-B14F-4D97-AF65-F5344CB8AC3E}">
        <p14:creationId xmlns:p14="http://schemas.microsoft.com/office/powerpoint/2010/main" val="247476729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57" y="431800"/>
            <a:ext cx="9125543" cy="6006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94498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Случаи проведения конкурса с </a:t>
            </a:r>
            <a:r>
              <a:rPr lang="ru-RU" dirty="0" err="1"/>
              <a:t>огр.участием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/>
              <a:t>1) если поставки товаров, выполнение работ, оказание услуг по причине их технической и (или) технологической сложности, инновационного, высокотехнологичного или специализированного характера способны осуществить только поставщики (подрядчики, исполнители), имеющие необходимый уровень квалификации. Перечень случаев и (или) порядок отнесения товаров, работ, услуг к товарам, работам, услугам, которые по причине их технической и (или) технологической сложности, инновационного, высокотехнологичного или специализированного характера способны поставить, выполнить, оказать только поставщики (подрядчики, исполнители), имеющие необходимый уровень квалификации, устанавливаются Правительством Российской Федерации;</a:t>
            </a:r>
          </a:p>
          <a:p>
            <a:r>
              <a:rPr lang="ru-RU" dirty="0"/>
              <a:t>2) выполнения работ по сохранению объектов культурного наследия (памятников истории и культуры) народов Российской Федерации, реставрации музейных предметов и музейных коллекций, включенных в состав Музейного фонда Российской Федерации, документов Архивного фонда Российской Федерации, особо ценных и редких документов, входящих в состав библиотечных фондов, выполнения работ, оказания услуг, связанных с необходимостью допуска подрядчиков, исполнителей к учетным базам данных музеев, архивов, библиотек, к хранилищам (депозитариям) музея, к системам обеспечения безопасности музейных предметов и музейных коллекций, архивных документов, библиотечного фонда.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770849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2849"/>
            <a:ext cx="9144000" cy="6092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995352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151" y="749300"/>
            <a:ext cx="8978926" cy="537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631433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Случаи проведения двухэтапного конкурса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1) конкурс проводится для заключения:</a:t>
            </a:r>
          </a:p>
          <a:p>
            <a:r>
              <a:rPr lang="ru-RU" dirty="0"/>
              <a:t>а) контракта на проведение научных исследований, проектных работ (в том числе архитектурно-строительного проектирования), экспериментов, изысканий, на поставку инновационной и высокотехнологичной продукции;</a:t>
            </a:r>
          </a:p>
          <a:p>
            <a:r>
              <a:rPr lang="ru-RU" dirty="0"/>
              <a:t>б) </a:t>
            </a:r>
            <a:r>
              <a:rPr lang="ru-RU" dirty="0" err="1"/>
              <a:t>энергосервисного</a:t>
            </a:r>
            <a:r>
              <a:rPr lang="ru-RU" dirty="0"/>
              <a:t> контракта;</a:t>
            </a:r>
          </a:p>
          <a:p>
            <a:r>
              <a:rPr lang="ru-RU" dirty="0"/>
              <a:t>в) контракта на создание произведения литературы или искусства, исполнения (как результата интеллектуальной деятельности);</a:t>
            </a:r>
          </a:p>
          <a:p>
            <a:r>
              <a:rPr lang="ru-RU" dirty="0"/>
              <a:t>2) для уточнения характеристик объекта закупки необходимо провести его обсуждение с участниками закупки.</a:t>
            </a:r>
            <a:endParaRPr lang="ru-RU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44382719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95" y="457200"/>
            <a:ext cx="9093105" cy="5977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488891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09" y="990600"/>
            <a:ext cx="9017577" cy="483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79005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34" y="469901"/>
            <a:ext cx="9129566" cy="5927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04060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171432"/>
            <a:ext cx="8229600" cy="1066800"/>
          </a:xfrm>
        </p:spPr>
        <p:txBody>
          <a:bodyPr>
            <a:normAutofit/>
          </a:bodyPr>
          <a:lstStyle/>
          <a:p>
            <a:r>
              <a:rPr lang="ru-RU" dirty="0"/>
              <a:t>Общие положения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628764"/>
            <a:ext cx="8229600" cy="4325112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b="1" u="sng" dirty="0">
                <a:solidFill>
                  <a:srgbClr val="FF0000"/>
                </a:solidFill>
              </a:rPr>
              <a:t>Обязательно!</a:t>
            </a:r>
          </a:p>
          <a:p>
            <a:r>
              <a:rPr lang="ru-RU" dirty="0"/>
              <a:t>цена контракта является твердой и определяется на весь срок исполнения контракта;</a:t>
            </a:r>
          </a:p>
          <a:p>
            <a:r>
              <a:rPr lang="ru-RU" dirty="0">
                <a:solidFill>
                  <a:srgbClr val="FF0000"/>
                </a:solidFill>
              </a:rPr>
              <a:t>условие об ответственности заказчика и поставщика (подрядчика, исполнителя) за неисполнение или ненадлежащее исполнение обязательств, предусмотренных контрактом;</a:t>
            </a:r>
          </a:p>
          <a:p>
            <a:r>
              <a:rPr lang="ru-RU" dirty="0">
                <a:solidFill>
                  <a:srgbClr val="FF0000"/>
                </a:solidFill>
              </a:rPr>
              <a:t>условие о порядке и сроках оплаты товара, работы или услуги;</a:t>
            </a:r>
          </a:p>
          <a:p>
            <a:r>
              <a:rPr lang="ru-RU" dirty="0">
                <a:solidFill>
                  <a:srgbClr val="FF0000"/>
                </a:solidFill>
              </a:rPr>
              <a:t>о порядке и сроках осуществления заказчиком приемки поставленного товара, выполненной работы (ее результатов) или оказанной услуги в части соответствия их количества, комплектности, объема требованиям, установленным контрактом. Если </a:t>
            </a:r>
            <a:r>
              <a:rPr lang="ru-RU" dirty="0" err="1">
                <a:solidFill>
                  <a:srgbClr val="FF0000"/>
                </a:solidFill>
              </a:rPr>
              <a:t>физ.лицо</a:t>
            </a:r>
            <a:r>
              <a:rPr lang="ru-RU" dirty="0">
                <a:solidFill>
                  <a:srgbClr val="FF0000"/>
                </a:solidFill>
              </a:rPr>
              <a:t> – условие об уменьшении цены на размер налоговых платежей;</a:t>
            </a:r>
            <a:r>
              <a:rPr lang="ru-RU" dirty="0"/>
              <a:t> </a:t>
            </a:r>
          </a:p>
          <a:p>
            <a:r>
              <a:rPr lang="ru-RU" dirty="0"/>
              <a:t> о порядке и сроках оформления результатов такой приемки;</a:t>
            </a:r>
          </a:p>
          <a:p>
            <a:r>
              <a:rPr lang="ru-RU" dirty="0"/>
              <a:t>условие о сроках возврата заказчиком поставщику (подрядчику, исполнителю) денежных средств, внесенных в качестве обеспечения исполнения контракта</a:t>
            </a:r>
          </a:p>
        </p:txBody>
      </p:sp>
    </p:spTree>
    <p:extLst>
      <p:ext uri="{BB962C8B-B14F-4D97-AF65-F5344CB8AC3E}">
        <p14:creationId xmlns:p14="http://schemas.microsoft.com/office/powerpoint/2010/main" val="277681365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Случаи проведения электронного аукциона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/>
              <a:t>Заказчик обязан проводить электронный аукцион в случае, если осуществляются закупки товаров, работ, услуг, включенных в </a:t>
            </a:r>
            <a:r>
              <a:rPr lang="ru-RU" dirty="0">
                <a:hlinkClick r:id="rId2" action="ppaction://hlinkfile"/>
              </a:rPr>
              <a:t>перечень</a:t>
            </a:r>
            <a:r>
              <a:rPr lang="ru-RU" dirty="0"/>
              <a:t>, установленный Правительством РФ, либо в </a:t>
            </a:r>
            <a:r>
              <a:rPr lang="ru-RU" i="1" u="sng" dirty="0"/>
              <a:t>дополнительный перечень</a:t>
            </a:r>
            <a:r>
              <a:rPr lang="ru-RU" dirty="0"/>
              <a:t>, установленный высшим исполнительным органом государственной власти субъекта РФ при осуществлении закупок товаров, работ, услуг для обеспечения нужд субъекта РФ, </a:t>
            </a:r>
            <a:r>
              <a:rPr lang="ru-RU" b="1" i="1" dirty="0"/>
              <a:t>за исключением случаев закупок товаров, работ, услуг путем проведения запроса котировок, запроса предложений, осуществления закупки у единственного поставщика</a:t>
            </a:r>
            <a:r>
              <a:rPr lang="ru-RU" dirty="0"/>
              <a:t> (подрядчика, исполнителя) с учетом требований настоящего Федерального закона. Включение товаров, работ, услуг в указанные перечни осуществляется в случае одновременного выполнения следующих условий:</a:t>
            </a:r>
          </a:p>
          <a:p>
            <a:r>
              <a:rPr lang="ru-RU" dirty="0"/>
              <a:t>1) существует возможность сформулировать подробное и точное описание объекта закупки;</a:t>
            </a:r>
          </a:p>
          <a:p>
            <a:r>
              <a:rPr lang="ru-RU" dirty="0"/>
              <a:t>2) критерии определения победителя такого аукциона имеют количественную и денежную оценку.</a:t>
            </a:r>
          </a:p>
          <a:p>
            <a:r>
              <a:rPr lang="ru-RU" dirty="0"/>
              <a:t>3. Заказчик имеет право осуществлять путем проведения электронного аукциона закупки товаров, работ, услуг, не включенных в указанные в ч. 2 ст.59 Закона перечни.</a:t>
            </a:r>
          </a:p>
          <a:p>
            <a:endParaRPr lang="ru-RU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66631912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891" y="774700"/>
            <a:ext cx="9106001" cy="5283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958959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311" y="609600"/>
            <a:ext cx="9009689" cy="5724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522834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12" y="622300"/>
            <a:ext cx="9111288" cy="5633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424490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939" y="1409700"/>
            <a:ext cx="8934129" cy="4051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604401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509" y="1358900"/>
            <a:ext cx="8906005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333568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831" y="774700"/>
            <a:ext cx="9025317" cy="533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966616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Случаи проведения запроса котировок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ru-RU" dirty="0"/>
              <a:t>Заказчик вправе осуществлять закупки путем проведения запроса котировок в соответствии с положениями настоящего параграфа при условии, что </a:t>
            </a:r>
            <a:r>
              <a:rPr lang="ru-RU" i="1" dirty="0"/>
              <a:t>начальная (максимальная) цена контракта не превышает </a:t>
            </a:r>
            <a:r>
              <a:rPr lang="ru-RU" b="1" i="1" u="sng" dirty="0"/>
              <a:t>пятьсот тысяч рублей.</a:t>
            </a:r>
            <a:r>
              <a:rPr lang="ru-RU" dirty="0"/>
              <a:t> </a:t>
            </a:r>
          </a:p>
          <a:p>
            <a:r>
              <a:rPr lang="ru-RU" dirty="0"/>
              <a:t>При этом годовой объем закупок, осуществляемых путем проведения запроса котировок, </a:t>
            </a:r>
            <a:r>
              <a:rPr lang="ru-RU" i="1" u="sng" dirty="0"/>
              <a:t>не должен превышать десять процентов совокупного годового объема закупок</a:t>
            </a:r>
            <a:r>
              <a:rPr lang="ru-RU" dirty="0"/>
              <a:t> заказчика и не должен составлять более чем </a:t>
            </a:r>
            <a:r>
              <a:rPr lang="ru-RU" b="1" i="1" dirty="0"/>
              <a:t>сто миллионов рублей</a:t>
            </a:r>
            <a:r>
              <a:rPr lang="ru-RU" dirty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2442620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543" y="558800"/>
            <a:ext cx="9156783" cy="572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537994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7" y="698500"/>
            <a:ext cx="9042668" cy="547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92349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171432"/>
            <a:ext cx="8229600" cy="1066800"/>
          </a:xfrm>
        </p:spPr>
        <p:txBody>
          <a:bodyPr>
            <a:normAutofit/>
          </a:bodyPr>
          <a:lstStyle/>
          <a:p>
            <a:r>
              <a:rPr lang="ru-RU" dirty="0"/>
              <a:t>Общие положения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43251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u="sng" dirty="0">
                <a:solidFill>
                  <a:srgbClr val="00B050"/>
                </a:solidFill>
              </a:rPr>
              <a:t>Может быть!</a:t>
            </a:r>
          </a:p>
          <a:p>
            <a:r>
              <a:rPr lang="ru-RU" dirty="0"/>
              <a:t>условие о возможности одностороннего отказа от исполнения контракта</a:t>
            </a:r>
          </a:p>
          <a:p>
            <a:r>
              <a:rPr lang="ru-RU" dirty="0"/>
              <a:t>условие о возможности изменения условий контракта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602121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963" y="609600"/>
            <a:ext cx="8933907" cy="5626100"/>
          </a:xfrm>
          <a:prstGeom prst="rect">
            <a:avLst/>
          </a:prstGeom>
        </p:spPr>
      </p:pic>
      <p:sp>
        <p:nvSpPr>
          <p:cNvPr id="3" name="Прямоугольник: скругленные верхние углы 2"/>
          <p:cNvSpPr/>
          <p:nvPr/>
        </p:nvSpPr>
        <p:spPr>
          <a:xfrm>
            <a:off x="381000" y="2070100"/>
            <a:ext cx="2794000" cy="952500"/>
          </a:xfrm>
          <a:prstGeom prst="round2Same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/>
              <a:t>Заказчик заключает контракт с ед. поставщиком п. 25.ч.1 ст. 93 Закона</a:t>
            </a:r>
          </a:p>
        </p:txBody>
      </p:sp>
      <p:sp>
        <p:nvSpPr>
          <p:cNvPr id="4" name="Прямоугольник: скругленные углы 3"/>
          <p:cNvSpPr/>
          <p:nvPr/>
        </p:nvSpPr>
        <p:spPr>
          <a:xfrm>
            <a:off x="3517900" y="711200"/>
            <a:ext cx="2362200" cy="4699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Запрос котировок настоялся</a:t>
            </a:r>
          </a:p>
        </p:txBody>
      </p:sp>
    </p:spTree>
    <p:extLst>
      <p:ext uri="{BB962C8B-B14F-4D97-AF65-F5344CB8AC3E}">
        <p14:creationId xmlns:p14="http://schemas.microsoft.com/office/powerpoint/2010/main" val="69301385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3500" dirty="0"/>
              <a:t>Спасибо за Внимание!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280"/>
            <a:ext cx="8229600" cy="1066800"/>
          </a:xfrm>
        </p:spPr>
        <p:txBody>
          <a:bodyPr>
            <a:normAutofit/>
          </a:bodyPr>
          <a:lstStyle/>
          <a:p>
            <a:r>
              <a:rPr lang="ru-RU" sz="2800" dirty="0"/>
              <a:t>Общие положения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82736"/>
            <a:ext cx="8229600" cy="4572032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Расторжение контракта допускается по соглашению сторон, по решению суда, </a:t>
            </a:r>
            <a:r>
              <a:rPr lang="ru-RU" u="sng" dirty="0"/>
              <a:t>в случае одностороннего отказа</a:t>
            </a:r>
            <a:r>
              <a:rPr lang="ru-RU" dirty="0"/>
              <a:t> стороны контракта от исполнения контракта </a:t>
            </a:r>
            <a:r>
              <a:rPr lang="ru-RU" i="1" u="sng" dirty="0"/>
              <a:t>в соответствии с гражданским законодательством</a:t>
            </a:r>
            <a:r>
              <a:rPr lang="ru-RU" dirty="0"/>
              <a:t>.</a:t>
            </a:r>
          </a:p>
          <a:p>
            <a:r>
              <a:rPr lang="ru-RU" dirty="0"/>
              <a:t>Заказчик вправе принять решение об одностороннем отказе от исполнения контракта </a:t>
            </a:r>
            <a:r>
              <a:rPr lang="ru-RU" b="1" i="1" u="sng" dirty="0"/>
              <a:t>по основаниям, предусмотренным Гражданским кодексом РФ </a:t>
            </a:r>
            <a:r>
              <a:rPr lang="ru-RU" dirty="0"/>
              <a:t>для одностороннего отказа от исполнения отдельных видов обязательств, при условии, если это было предусмотрено контрактом.</a:t>
            </a:r>
          </a:p>
          <a:p>
            <a:pPr>
              <a:buNone/>
            </a:pPr>
            <a:r>
              <a:rPr lang="ru-RU" dirty="0"/>
              <a:t>	</a:t>
            </a:r>
          </a:p>
          <a:p>
            <a:pPr>
              <a:buNone/>
            </a:pPr>
            <a:r>
              <a:rPr lang="ru-RU" sz="2800" i="1" dirty="0"/>
              <a:t>	</a:t>
            </a:r>
            <a:r>
              <a:rPr lang="ru-RU" sz="2000" i="1" dirty="0"/>
              <a:t>ст. 95, Федеральный закон от 05.04.2013 N 44-ФЗ "О контрактной системе в сфере закупок товаров, работ, услуг для обеспечения государственных и муниципальных нужд"</a:t>
            </a:r>
            <a:r>
              <a:rPr lang="ru-RU" sz="2000" dirty="0"/>
              <a:t>	</a:t>
            </a:r>
            <a:r>
              <a:rPr lang="ru-RU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8185096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5394"/>
            <a:ext cx="8229600" cy="1066800"/>
          </a:xfrm>
        </p:spPr>
        <p:txBody>
          <a:bodyPr>
            <a:normAutofit/>
          </a:bodyPr>
          <a:lstStyle/>
          <a:p>
            <a:r>
              <a:rPr lang="ru-RU" sz="2800" dirty="0"/>
              <a:t>Изменение условий контракта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747094"/>
            <a:ext cx="8229600" cy="4325112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при снижении цены контракта без изменения предусмотренных контрактом количества товара, объема работы или услуги, качества поставляемого товара, выполняемой работы, оказываемой услуги и иных условий контракта;</a:t>
            </a:r>
          </a:p>
          <a:p>
            <a:r>
              <a:rPr lang="ru-RU" dirty="0"/>
              <a:t>если по предложению заказчика увеличиваются предусмотренные контрактом количество товара, объем работы или услуги не более чем на 10%  или уменьшаются предусмотренные контрактом количество поставляемого товара, объем выполняемой работы или оказываемой услуги не более чем на 10%;</a:t>
            </a:r>
          </a:p>
        </p:txBody>
      </p:sp>
    </p:spTree>
    <p:extLst>
      <p:ext uri="{BB962C8B-B14F-4D97-AF65-F5344CB8AC3E}">
        <p14:creationId xmlns:p14="http://schemas.microsoft.com/office/powerpoint/2010/main" val="38738804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9994"/>
            <a:ext cx="8229600" cy="1066800"/>
          </a:xfrm>
        </p:spPr>
        <p:txBody>
          <a:bodyPr>
            <a:normAutofit/>
          </a:bodyPr>
          <a:lstStyle/>
          <a:p>
            <a:r>
              <a:rPr lang="ru-RU" sz="2800" dirty="0"/>
              <a:t>Изменение условий контракта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747094"/>
            <a:ext cx="8229600" cy="4325112"/>
          </a:xfrm>
        </p:spPr>
        <p:txBody>
          <a:bodyPr>
            <a:normAutofit fontScale="55000" lnSpcReduction="20000"/>
          </a:bodyPr>
          <a:lstStyle/>
          <a:p>
            <a:r>
              <a:rPr lang="ru-RU" dirty="0"/>
              <a:t>если цена заключенного для обеспечения федеральных нужд на срок не менее чем три года контракта составляет либо превышает размер цены, установленный Правительством РФ, и исполнение указанного контракта по независящим от сторон контракта обстоятельствам без изменения его условий невозможно, данные условия могут быть изменены на основании решения Правительства РФ;</a:t>
            </a:r>
          </a:p>
          <a:p>
            <a:r>
              <a:rPr lang="ru-RU" dirty="0"/>
              <a:t>если цена заключенного для обеспечения нужд субъекта РФ на срок не менее чем три года контракта составляет или превышает размер цены, установленный Правительством РФ, и исполнение указанного контракта по независящим от сторон контракта обстоятельствам без изменения его условий невозможно, данные условия могут быть изменены на основании решения высшего исполнительного органа государственной власти субъекта Российской Федерации;</a:t>
            </a:r>
          </a:p>
          <a:p>
            <a:r>
              <a:rPr lang="ru-RU" dirty="0"/>
              <a:t>если цена заключенного для обеспечения муниципальных нужд на срок не менее одного года контракта составляет или превышает размер цены, установленный Правительством РФ, и исполнение указанного контракта по независящим от сторон контракта обстоятельствам без изменения его условий невозможно, указанные условия могут быть изменены на основании решения местной администрации;</a:t>
            </a:r>
          </a:p>
        </p:txBody>
      </p:sp>
    </p:spTree>
    <p:extLst>
      <p:ext uri="{BB962C8B-B14F-4D97-AF65-F5344CB8AC3E}">
        <p14:creationId xmlns:p14="http://schemas.microsoft.com/office/powerpoint/2010/main" val="32026496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76194"/>
            <a:ext cx="8229600" cy="1066800"/>
          </a:xfrm>
        </p:spPr>
        <p:txBody>
          <a:bodyPr>
            <a:normAutofit/>
          </a:bodyPr>
          <a:lstStyle/>
          <a:p>
            <a:r>
              <a:rPr lang="ru-RU" sz="2800" dirty="0"/>
              <a:t>Изменение условий контракта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747094"/>
            <a:ext cx="8229600" cy="4325112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изменение в соответствии с законодательством Российской Федерации регулируемых цен (тарифов) на товары, работы, услуги;</a:t>
            </a:r>
          </a:p>
          <a:p>
            <a:r>
              <a:rPr lang="ru-RU" dirty="0"/>
              <a:t>в случаях, предусмотренных п. 6 ст. 161 Бюджетного кодекса РФ, при уменьшении ранее доведенных до государственного или муниципального заказчика как получателя бюджетных средств лимитов бюджетных обязательств;</a:t>
            </a:r>
          </a:p>
          <a:p>
            <a:r>
              <a:rPr lang="ru-RU" dirty="0"/>
              <a:t>в случае заключения контракта с иностранной организацией на лечение гражданина РФ за пределами территории РФ цена контракта может быть изменена при увеличении или уменьшении по медицинским показаниям перечня услуг, связанных с лечением гражданина РФ, если данная возможность была предусмотрена контрактом с иностранной организацией;</a:t>
            </a:r>
          </a:p>
        </p:txBody>
      </p:sp>
    </p:spTree>
    <p:extLst>
      <p:ext uri="{BB962C8B-B14F-4D97-AF65-F5344CB8AC3E}">
        <p14:creationId xmlns:p14="http://schemas.microsoft.com/office/powerpoint/2010/main" val="309356746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936</TotalTime>
  <Words>3516</Words>
  <Application>Microsoft Office PowerPoint</Application>
  <PresentationFormat>Экран (4:3)</PresentationFormat>
  <Paragraphs>380</Paragraphs>
  <Slides>51</Slides>
  <Notes>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51</vt:i4>
      </vt:variant>
    </vt:vector>
  </HeadingPairs>
  <TitlesOfParts>
    <vt:vector size="56" baseType="lpstr">
      <vt:lpstr>Calibri</vt:lpstr>
      <vt:lpstr>Tw Cen MT</vt:lpstr>
      <vt:lpstr>Wingdings</vt:lpstr>
      <vt:lpstr>Wingdings 2</vt:lpstr>
      <vt:lpstr>Обычная</vt:lpstr>
      <vt:lpstr>Алгоритм осуществления закупок</vt:lpstr>
      <vt:lpstr>Общие положения</vt:lpstr>
      <vt:lpstr>Общие положения. Форма заключения</vt:lpstr>
      <vt:lpstr>Общие положения</vt:lpstr>
      <vt:lpstr>Общие положения</vt:lpstr>
      <vt:lpstr>Общие положения</vt:lpstr>
      <vt:lpstr>Изменение условий контракта</vt:lpstr>
      <vt:lpstr>Изменение условий контракта</vt:lpstr>
      <vt:lpstr>Изменение условий контракта</vt:lpstr>
      <vt:lpstr>Изменение условий контракта</vt:lpstr>
      <vt:lpstr>Ответственность при исполнении контракта. Ст. 7.32, КоАП РФ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Извещение о закупке у ед. поставщика. Ст. 42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Случаи проведения конкурса с огр.участием</vt:lpstr>
      <vt:lpstr>Презентация PowerPoint</vt:lpstr>
      <vt:lpstr>Презентация PowerPoint</vt:lpstr>
      <vt:lpstr>Случаи проведения двухэтапного конкурса</vt:lpstr>
      <vt:lpstr>Презентация PowerPoint</vt:lpstr>
      <vt:lpstr>Презентация PowerPoint</vt:lpstr>
      <vt:lpstr>Презентация PowerPoint</vt:lpstr>
      <vt:lpstr>Случаи проведения электронного аукциона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Случаи проведения запроса котировок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Законодательство о контрактной системе в сфере закупок</dc:title>
  <dc:creator>Admin</dc:creator>
  <cp:lastModifiedBy>Сергей Кириленко</cp:lastModifiedBy>
  <cp:revision>71</cp:revision>
  <dcterms:created xsi:type="dcterms:W3CDTF">2016-10-01T10:06:01Z</dcterms:created>
  <dcterms:modified xsi:type="dcterms:W3CDTF">2016-10-04T05:56:23Z</dcterms:modified>
</cp:coreProperties>
</file>