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0"/>
  </p:notesMasterIdLst>
  <p:sldIdLst>
    <p:sldId id="256" r:id="rId2"/>
    <p:sldId id="307"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99" r:id="rId19"/>
    <p:sldId id="400" r:id="rId20"/>
    <p:sldId id="401" r:id="rId21"/>
    <p:sldId id="402" r:id="rId22"/>
    <p:sldId id="323" r:id="rId23"/>
    <p:sldId id="324" r:id="rId24"/>
    <p:sldId id="325" r:id="rId25"/>
    <p:sldId id="326" r:id="rId26"/>
    <p:sldId id="327" r:id="rId27"/>
    <p:sldId id="328" r:id="rId28"/>
    <p:sldId id="329" r:id="rId29"/>
    <p:sldId id="330" r:id="rId30"/>
    <p:sldId id="331" r:id="rId31"/>
    <p:sldId id="332" r:id="rId32"/>
    <p:sldId id="333" r:id="rId33"/>
    <p:sldId id="334" r:id="rId34"/>
    <p:sldId id="335" r:id="rId35"/>
    <p:sldId id="336" r:id="rId36"/>
    <p:sldId id="337" r:id="rId37"/>
    <p:sldId id="338" r:id="rId38"/>
    <p:sldId id="339" r:id="rId39"/>
    <p:sldId id="340" r:id="rId40"/>
    <p:sldId id="341" r:id="rId41"/>
    <p:sldId id="342" r:id="rId42"/>
    <p:sldId id="343" r:id="rId43"/>
    <p:sldId id="344" r:id="rId44"/>
    <p:sldId id="345" r:id="rId45"/>
    <p:sldId id="346" r:id="rId46"/>
    <p:sldId id="347" r:id="rId47"/>
    <p:sldId id="348" r:id="rId48"/>
    <p:sldId id="349" r:id="rId49"/>
    <p:sldId id="350" r:id="rId50"/>
    <p:sldId id="351" r:id="rId51"/>
    <p:sldId id="352" r:id="rId52"/>
    <p:sldId id="353" r:id="rId53"/>
    <p:sldId id="354" r:id="rId54"/>
    <p:sldId id="355" r:id="rId55"/>
    <p:sldId id="356" r:id="rId56"/>
    <p:sldId id="357" r:id="rId57"/>
    <p:sldId id="358" r:id="rId58"/>
    <p:sldId id="359" r:id="rId59"/>
    <p:sldId id="360" r:id="rId60"/>
    <p:sldId id="361" r:id="rId61"/>
    <p:sldId id="362" r:id="rId62"/>
    <p:sldId id="363" r:id="rId63"/>
    <p:sldId id="364" r:id="rId64"/>
    <p:sldId id="365" r:id="rId65"/>
    <p:sldId id="366" r:id="rId66"/>
    <p:sldId id="367" r:id="rId67"/>
    <p:sldId id="368" r:id="rId68"/>
    <p:sldId id="369" r:id="rId69"/>
    <p:sldId id="370" r:id="rId70"/>
    <p:sldId id="371" r:id="rId71"/>
    <p:sldId id="372" r:id="rId72"/>
    <p:sldId id="373" r:id="rId73"/>
    <p:sldId id="374" r:id="rId74"/>
    <p:sldId id="375" r:id="rId75"/>
    <p:sldId id="376" r:id="rId76"/>
    <p:sldId id="377" r:id="rId77"/>
    <p:sldId id="378" r:id="rId78"/>
    <p:sldId id="379" r:id="rId79"/>
    <p:sldId id="380" r:id="rId80"/>
    <p:sldId id="381" r:id="rId81"/>
    <p:sldId id="382" r:id="rId82"/>
    <p:sldId id="383" r:id="rId83"/>
    <p:sldId id="384" r:id="rId84"/>
    <p:sldId id="385" r:id="rId85"/>
    <p:sldId id="386" r:id="rId86"/>
    <p:sldId id="387" r:id="rId87"/>
    <p:sldId id="388" r:id="rId88"/>
    <p:sldId id="389" r:id="rId89"/>
    <p:sldId id="390" r:id="rId90"/>
    <p:sldId id="391" r:id="rId91"/>
    <p:sldId id="392" r:id="rId92"/>
    <p:sldId id="393" r:id="rId93"/>
    <p:sldId id="394" r:id="rId94"/>
    <p:sldId id="395" r:id="rId95"/>
    <p:sldId id="396" r:id="rId96"/>
    <p:sldId id="397" r:id="rId97"/>
    <p:sldId id="398" r:id="rId98"/>
    <p:sldId id="306" r:id="rId9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5" d="100"/>
          <a:sy n="75" d="100"/>
        </p:scale>
        <p:origin x="93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A76F58-D004-4762-8F60-2A8A8745915D}" type="datetimeFigureOut">
              <a:rPr lang="ru-RU" smtClean="0"/>
              <a:t>04.10.2016</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2B5311-7E62-476C-8CBD-41561AF58E52}" type="slidenum">
              <a:rPr lang="ru-RU" smtClean="0"/>
              <a:t>‹#›</a:t>
            </a:fld>
            <a:endParaRPr lang="ru-RU"/>
          </a:p>
        </p:txBody>
      </p:sp>
    </p:spTree>
    <p:extLst>
      <p:ext uri="{BB962C8B-B14F-4D97-AF65-F5344CB8AC3E}">
        <p14:creationId xmlns:p14="http://schemas.microsoft.com/office/powerpoint/2010/main" val="135781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2</a:t>
            </a:fld>
            <a:endParaRPr lang="ru-RU"/>
          </a:p>
        </p:txBody>
      </p:sp>
    </p:spTree>
    <p:extLst>
      <p:ext uri="{BB962C8B-B14F-4D97-AF65-F5344CB8AC3E}">
        <p14:creationId xmlns:p14="http://schemas.microsoft.com/office/powerpoint/2010/main" val="834259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48</a:t>
            </a:fld>
            <a:endParaRPr lang="ru-RU"/>
          </a:p>
        </p:txBody>
      </p:sp>
    </p:spTree>
    <p:extLst>
      <p:ext uri="{BB962C8B-B14F-4D97-AF65-F5344CB8AC3E}">
        <p14:creationId xmlns:p14="http://schemas.microsoft.com/office/powerpoint/2010/main" val="21308155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59</a:t>
            </a:fld>
            <a:endParaRPr lang="ru-RU"/>
          </a:p>
        </p:txBody>
      </p:sp>
    </p:spTree>
    <p:extLst>
      <p:ext uri="{BB962C8B-B14F-4D97-AF65-F5344CB8AC3E}">
        <p14:creationId xmlns:p14="http://schemas.microsoft.com/office/powerpoint/2010/main" val="19759305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61</a:t>
            </a:fld>
            <a:endParaRPr lang="ru-RU"/>
          </a:p>
        </p:txBody>
      </p:sp>
    </p:spTree>
    <p:extLst>
      <p:ext uri="{BB962C8B-B14F-4D97-AF65-F5344CB8AC3E}">
        <p14:creationId xmlns:p14="http://schemas.microsoft.com/office/powerpoint/2010/main" val="2505906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62</a:t>
            </a:fld>
            <a:endParaRPr lang="ru-RU"/>
          </a:p>
        </p:txBody>
      </p:sp>
    </p:spTree>
    <p:extLst>
      <p:ext uri="{BB962C8B-B14F-4D97-AF65-F5344CB8AC3E}">
        <p14:creationId xmlns:p14="http://schemas.microsoft.com/office/powerpoint/2010/main" val="33603399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73</a:t>
            </a:fld>
            <a:endParaRPr lang="ru-RU"/>
          </a:p>
        </p:txBody>
      </p:sp>
    </p:spTree>
    <p:extLst>
      <p:ext uri="{BB962C8B-B14F-4D97-AF65-F5344CB8AC3E}">
        <p14:creationId xmlns:p14="http://schemas.microsoft.com/office/powerpoint/2010/main" val="29649424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74</a:t>
            </a:fld>
            <a:endParaRPr lang="ru-RU"/>
          </a:p>
        </p:txBody>
      </p:sp>
    </p:spTree>
    <p:extLst>
      <p:ext uri="{BB962C8B-B14F-4D97-AF65-F5344CB8AC3E}">
        <p14:creationId xmlns:p14="http://schemas.microsoft.com/office/powerpoint/2010/main" val="2141074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84</a:t>
            </a:fld>
            <a:endParaRPr lang="ru-RU"/>
          </a:p>
        </p:txBody>
      </p:sp>
    </p:spTree>
    <p:extLst>
      <p:ext uri="{BB962C8B-B14F-4D97-AF65-F5344CB8AC3E}">
        <p14:creationId xmlns:p14="http://schemas.microsoft.com/office/powerpoint/2010/main" val="3641492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85</a:t>
            </a:fld>
            <a:endParaRPr lang="ru-RU"/>
          </a:p>
        </p:txBody>
      </p:sp>
    </p:spTree>
    <p:extLst>
      <p:ext uri="{BB962C8B-B14F-4D97-AF65-F5344CB8AC3E}">
        <p14:creationId xmlns:p14="http://schemas.microsoft.com/office/powerpoint/2010/main" val="2988995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86</a:t>
            </a:fld>
            <a:endParaRPr lang="ru-RU"/>
          </a:p>
        </p:txBody>
      </p:sp>
    </p:spTree>
    <p:extLst>
      <p:ext uri="{BB962C8B-B14F-4D97-AF65-F5344CB8AC3E}">
        <p14:creationId xmlns:p14="http://schemas.microsoft.com/office/powerpoint/2010/main" val="8427433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87</a:t>
            </a:fld>
            <a:endParaRPr lang="ru-RU"/>
          </a:p>
        </p:txBody>
      </p:sp>
    </p:spTree>
    <p:extLst>
      <p:ext uri="{BB962C8B-B14F-4D97-AF65-F5344CB8AC3E}">
        <p14:creationId xmlns:p14="http://schemas.microsoft.com/office/powerpoint/2010/main" val="2017135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3</a:t>
            </a:fld>
            <a:endParaRPr lang="ru-RU"/>
          </a:p>
        </p:txBody>
      </p:sp>
    </p:spTree>
    <p:extLst>
      <p:ext uri="{BB962C8B-B14F-4D97-AF65-F5344CB8AC3E}">
        <p14:creationId xmlns:p14="http://schemas.microsoft.com/office/powerpoint/2010/main" val="36941404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88</a:t>
            </a:fld>
            <a:endParaRPr lang="ru-RU"/>
          </a:p>
        </p:txBody>
      </p:sp>
    </p:spTree>
    <p:extLst>
      <p:ext uri="{BB962C8B-B14F-4D97-AF65-F5344CB8AC3E}">
        <p14:creationId xmlns:p14="http://schemas.microsoft.com/office/powerpoint/2010/main" val="35029017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89</a:t>
            </a:fld>
            <a:endParaRPr lang="ru-RU"/>
          </a:p>
        </p:txBody>
      </p:sp>
    </p:spTree>
    <p:extLst>
      <p:ext uri="{BB962C8B-B14F-4D97-AF65-F5344CB8AC3E}">
        <p14:creationId xmlns:p14="http://schemas.microsoft.com/office/powerpoint/2010/main" val="357572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4</a:t>
            </a:fld>
            <a:endParaRPr lang="ru-RU"/>
          </a:p>
        </p:txBody>
      </p:sp>
    </p:spTree>
    <p:extLst>
      <p:ext uri="{BB962C8B-B14F-4D97-AF65-F5344CB8AC3E}">
        <p14:creationId xmlns:p14="http://schemas.microsoft.com/office/powerpoint/2010/main" val="1654806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5</a:t>
            </a:fld>
            <a:endParaRPr lang="ru-RU"/>
          </a:p>
        </p:txBody>
      </p:sp>
    </p:spTree>
    <p:extLst>
      <p:ext uri="{BB962C8B-B14F-4D97-AF65-F5344CB8AC3E}">
        <p14:creationId xmlns:p14="http://schemas.microsoft.com/office/powerpoint/2010/main" val="19040652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B5341DA-9C55-461D-A974-4C1F83D34188}" type="slidenum">
              <a:rPr lang="ru-RU" smtClean="0"/>
              <a:pPr/>
              <a:t>6</a:t>
            </a:fld>
            <a:endParaRPr lang="ru-RU" dirty="0"/>
          </a:p>
        </p:txBody>
      </p:sp>
    </p:spTree>
    <p:extLst>
      <p:ext uri="{BB962C8B-B14F-4D97-AF65-F5344CB8AC3E}">
        <p14:creationId xmlns:p14="http://schemas.microsoft.com/office/powerpoint/2010/main" val="2746226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40C2C04-A252-4B26-B6B5-83F2A241B247}" type="slidenum">
              <a:rPr lang="ru-RU" smtClean="0"/>
              <a:pPr/>
              <a:t>43</a:t>
            </a:fld>
            <a:endParaRPr lang="ru-RU"/>
          </a:p>
        </p:txBody>
      </p:sp>
    </p:spTree>
    <p:extLst>
      <p:ext uri="{BB962C8B-B14F-4D97-AF65-F5344CB8AC3E}">
        <p14:creationId xmlns:p14="http://schemas.microsoft.com/office/powerpoint/2010/main" val="139081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40C2C04-A252-4B26-B6B5-83F2A241B247}" type="slidenum">
              <a:rPr lang="ru-RU" smtClean="0"/>
              <a:pPr/>
              <a:t>44</a:t>
            </a:fld>
            <a:endParaRPr lang="ru-RU"/>
          </a:p>
        </p:txBody>
      </p:sp>
    </p:spTree>
    <p:extLst>
      <p:ext uri="{BB962C8B-B14F-4D97-AF65-F5344CB8AC3E}">
        <p14:creationId xmlns:p14="http://schemas.microsoft.com/office/powerpoint/2010/main" val="29527367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640C2C04-A252-4B26-B6B5-83F2A241B247}" type="slidenum">
              <a:rPr lang="ru-RU" smtClean="0"/>
              <a:pPr/>
              <a:t>45</a:t>
            </a:fld>
            <a:endParaRPr lang="ru-RU"/>
          </a:p>
        </p:txBody>
      </p:sp>
    </p:spTree>
    <p:extLst>
      <p:ext uri="{BB962C8B-B14F-4D97-AF65-F5344CB8AC3E}">
        <p14:creationId xmlns:p14="http://schemas.microsoft.com/office/powerpoint/2010/main" val="22500725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ED8DA096-B273-4DD0-B5DF-F7D36BBE6E3D}" type="slidenum">
              <a:rPr lang="ru-RU"/>
              <a:pPr/>
              <a:t>47</a:t>
            </a:fld>
            <a:endParaRPr lang="ru-RU"/>
          </a:p>
        </p:txBody>
      </p:sp>
    </p:spTree>
    <p:extLst>
      <p:ext uri="{BB962C8B-B14F-4D97-AF65-F5344CB8AC3E}">
        <p14:creationId xmlns:p14="http://schemas.microsoft.com/office/powerpoint/2010/main" val="826325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3F9A07F-4094-475A-8BC4-D60DC7B03CF1}" type="datetimeFigureOut">
              <a:rPr lang="ru-RU" smtClean="0"/>
              <a:pPr/>
              <a:t>04.10.2016</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CD4A88-60C9-4D3E-B00D-4F52A933803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63F9A07F-4094-475A-8BC4-D60DC7B03CF1}" type="datetimeFigureOut">
              <a:rPr lang="ru-RU" smtClean="0"/>
              <a:pPr/>
              <a:t>04.10.2016</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6CD4A88-60C9-4D3E-B00D-4F52A933803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a:t>Образец заголовка</a:t>
            </a:r>
            <a:endParaRPr kumimoji="0" lang="en-US"/>
          </a:p>
        </p:txBody>
      </p:sp>
      <p:sp>
        <p:nvSpPr>
          <p:cNvPr id="4" name="Дата 3"/>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a:t>Образец заголовка</a:t>
            </a:r>
            <a:endParaRPr kumimoji="0" lang="en-US"/>
          </a:p>
        </p:txBody>
      </p:sp>
      <p:sp>
        <p:nvSpPr>
          <p:cNvPr id="12" name="Дата 11"/>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8" name="Дата 7"/>
          <p:cNvSpPr>
            <a:spLocks noGrp="1"/>
          </p:cNvSpPr>
          <p:nvPr>
            <p:ph type="dt" sz="half" idx="15"/>
          </p:nvPr>
        </p:nvSpPr>
        <p:spPr/>
        <p:txBody>
          <a:bodyPr rtlCol="0"/>
          <a:lstStyle/>
          <a:p>
            <a:fld id="{63F9A07F-4094-475A-8BC4-D60DC7B03CF1}" type="datetimeFigureOut">
              <a:rPr lang="ru-RU" smtClean="0"/>
              <a:pPr/>
              <a:t>04.10.2016</a:t>
            </a:fld>
            <a:endParaRPr lang="ru-RU"/>
          </a:p>
        </p:txBody>
      </p:sp>
      <p:sp>
        <p:nvSpPr>
          <p:cNvPr id="10" name="Номер слайда 9"/>
          <p:cNvSpPr>
            <a:spLocks noGrp="1"/>
          </p:cNvSpPr>
          <p:nvPr>
            <p:ph type="sldNum" sz="quarter" idx="16"/>
          </p:nvPr>
        </p:nvSpPr>
        <p:spPr/>
        <p:txBody>
          <a:bodyPr rtlCol="0"/>
          <a:lstStyle/>
          <a:p>
            <a:fld id="{D6CD4A88-60C9-4D3E-B00D-4F52A933803C}"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0" name="Дата 9"/>
          <p:cNvSpPr>
            <a:spLocks noGrp="1"/>
          </p:cNvSpPr>
          <p:nvPr>
            <p:ph type="dt" sz="half" idx="15"/>
          </p:nvPr>
        </p:nvSpPr>
        <p:spPr/>
        <p:txBody>
          <a:bodyPr rtlCol="0"/>
          <a:lstStyle/>
          <a:p>
            <a:fld id="{63F9A07F-4094-475A-8BC4-D60DC7B03CF1}" type="datetimeFigureOut">
              <a:rPr lang="ru-RU" smtClean="0"/>
              <a:pPr/>
              <a:t>04.10.2016</a:t>
            </a:fld>
            <a:endParaRPr lang="ru-RU"/>
          </a:p>
        </p:txBody>
      </p:sp>
      <p:sp>
        <p:nvSpPr>
          <p:cNvPr id="12" name="Номер слайда 11"/>
          <p:cNvSpPr>
            <a:spLocks noGrp="1"/>
          </p:cNvSpPr>
          <p:nvPr>
            <p:ph type="sldNum" sz="quarter" idx="16"/>
          </p:nvPr>
        </p:nvSpPr>
        <p:spPr/>
        <p:txBody>
          <a:bodyPr rtlCol="0"/>
          <a:lstStyle/>
          <a:p>
            <a:fld id="{D6CD4A88-60C9-4D3E-B00D-4F52A933803C}"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6CD4A88-60C9-4D3E-B00D-4F52A933803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63F9A07F-4094-475A-8BC4-D60DC7B03CF1}" type="datetimeFigureOut">
              <a:rPr lang="ru-RU" smtClean="0"/>
              <a:pPr/>
              <a:t>04.10.2016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6CD4A88-60C9-4D3E-B00D-4F52A933803C}"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63F9A07F-4094-475A-8BC4-D60DC7B03CF1}" type="datetimeFigureOut">
              <a:rPr lang="ru-RU" smtClean="0"/>
              <a:pPr/>
              <a:t>04.10.2016</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6CD4A88-60C9-4D3E-B00D-4F52A933803C}"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3F9A07F-4094-475A-8BC4-D60DC7B03CF1}" type="datetimeFigureOut">
              <a:rPr lang="ru-RU" smtClean="0"/>
              <a:pPr/>
              <a:t>04.10.2016</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6CD4A88-60C9-4D3E-B00D-4F52A933803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1055;&#1088;&#1080;&#1082;&#1072;&#1079;%20&#1052;&#1080;&#1085;&#1090;&#1088;&#1091;&#1076;&#1072;%20&#1056;&#1086;&#1089;&#1089;&#1080;&#1080;%20&#1086;&#1090;%2010_09_2015%20N%20625&#1085;.&#1055;&#1088;&#1086;&#1092;.&#1089;&#1090;&#1072;&#1085;&#1076;&#1072;&#1088;&#1090;.&#1057;&#1087;&#1077;&#1094;&#1080;&#1072;&#1083;&#1080;&#1089;&#1090;.rtf" TargetMode="External"/><Relationship Id="rId2" Type="http://schemas.openxmlformats.org/officeDocument/2006/relationships/hyperlink" Target="&#1055;&#1088;&#1080;&#1082;&#1072;&#1079;%20&#1052;&#1080;&#1085;&#1090;&#1088;&#1091;&#1076;&#1072;%20&#1056;&#1086;&#1089;&#1089;&#1080;&#1080;%20&#1086;&#1090;%2010_09_2015%20N%20626&#1085;.&#1055;&#1088;&#1086;&#1092;.&#1089;&#1090;&#1072;&#1085;&#1076;&#1072;&#1088;&#1090;.&#1069;&#1082;&#1089;&#1087;&#1077;&#1088;&#1090;.rtf"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Word_Document.docx"/></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a:t>Особенности осуществления закупок 223-фз</a:t>
            </a:r>
          </a:p>
        </p:txBody>
      </p:sp>
      <p:sp>
        <p:nvSpPr>
          <p:cNvPr id="3" name="Подзаголовок 2"/>
          <p:cNvSpPr>
            <a:spLocks noGrp="1"/>
          </p:cNvSpPr>
          <p:nvPr>
            <p:ph type="subTitle" idx="1"/>
          </p:nvPr>
        </p:nvSpPr>
        <p:spPr/>
        <p:txBody>
          <a:bodyPr/>
          <a:lstStyle/>
          <a:p>
            <a:endParaRPr lang="ru-RU"/>
          </a:p>
        </p:txBody>
      </p:sp>
      <p:pic>
        <p:nvPicPr>
          <p:cNvPr id="1028" name="Picture 4" descr="C:\Program Files\Microsoft Office\MEDIA\CAGCAT10\j0291984.wmf"/>
          <p:cNvPicPr>
            <a:picLocks noChangeAspect="1" noChangeArrowheads="1"/>
          </p:cNvPicPr>
          <p:nvPr/>
        </p:nvPicPr>
        <p:blipFill>
          <a:blip r:embed="rId2"/>
          <a:srcRect/>
          <a:stretch>
            <a:fillRect/>
          </a:stretch>
        </p:blipFill>
        <p:spPr bwMode="auto">
          <a:xfrm>
            <a:off x="4277715" y="643280"/>
            <a:ext cx="1807769" cy="1913839"/>
          </a:xfrm>
          <a:prstGeom prst="rect">
            <a:avLst/>
          </a:prstGeom>
          <a:noFill/>
        </p:spPr>
      </p:pic>
      <p:pic>
        <p:nvPicPr>
          <p:cNvPr id="1029" name="Picture 5" descr="C:\Program Files\Microsoft Office\MEDIA\CAGCAT10\j0292020.wmf"/>
          <p:cNvPicPr>
            <a:picLocks noChangeAspect="1" noChangeArrowheads="1"/>
          </p:cNvPicPr>
          <p:nvPr/>
        </p:nvPicPr>
        <p:blipFill>
          <a:blip r:embed="rId3"/>
          <a:srcRect/>
          <a:stretch>
            <a:fillRect/>
          </a:stretch>
        </p:blipFill>
        <p:spPr bwMode="auto">
          <a:xfrm>
            <a:off x="6342583" y="802132"/>
            <a:ext cx="1869034" cy="177393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Правовое регулирование</a:t>
            </a:r>
          </a:p>
        </p:txBody>
      </p:sp>
      <p:sp>
        <p:nvSpPr>
          <p:cNvPr id="3" name="Содержимое 2"/>
          <p:cNvSpPr>
            <a:spLocks noGrp="1"/>
          </p:cNvSpPr>
          <p:nvPr>
            <p:ph sz="quarter" idx="1"/>
          </p:nvPr>
        </p:nvSpPr>
        <p:spPr/>
        <p:txBody>
          <a:bodyPr>
            <a:normAutofit fontScale="92500" lnSpcReduction="20000"/>
          </a:bodyPr>
          <a:lstStyle/>
          <a:p>
            <a:r>
              <a:rPr lang="ru-RU" sz="2000" dirty="0"/>
              <a:t>Распоряжение Правительства РФ от 19.04.2016 N 717-р</a:t>
            </a:r>
            <a:br>
              <a:rPr lang="ru-RU" sz="2000" dirty="0"/>
            </a:br>
            <a:r>
              <a:rPr lang="ru-RU" sz="2000" dirty="0"/>
              <a:t>&lt;О перечне конкретных заказчиков, чьи проекты планов закупки товаров, работ, услуг, проекты планов закупки инновационной продукции, высокотехнологичной продукции, лекарственных средств, проекты изменений, вносимых в такие планы, до их утверждения подлежат проводимой органами исполнительной власти субъектов Российской Федерации или созданными ими организациями оценке соответствия&gt; </a:t>
            </a:r>
          </a:p>
          <a:p>
            <a:r>
              <a:rPr lang="ru-RU" sz="2000" dirty="0"/>
              <a:t>Распоряжение Правительства РФ от 21.03.2016 N 475-р</a:t>
            </a:r>
            <a:br>
              <a:rPr lang="ru-RU" sz="2000" dirty="0"/>
            </a:br>
            <a:r>
              <a:rPr lang="ru-RU" sz="2000" dirty="0"/>
              <a:t>&lt;О Перечне конкретных юридических лиц, которые обязаны осуществить закупку инновационной продукции, высокотехнологичной продукции, в том числе у субъектов малого и среднего предпринимательства&gt; </a:t>
            </a:r>
          </a:p>
          <a:p>
            <a:r>
              <a:rPr lang="ru-RU" sz="2000" dirty="0"/>
              <a:t> Распоряжение Правительства РФ от 23.04.2013 N 671-р</a:t>
            </a:r>
            <a:br>
              <a:rPr lang="ru-RU" sz="2000" dirty="0"/>
            </a:br>
            <a:r>
              <a:rPr lang="ru-RU" sz="2000" dirty="0"/>
              <a:t>&lt;Об утверждении перечня услуг в сфере страхования предпринимательских и (или) политических рисков, связанных с экспортным кредитованием и инвестициями, сведения о закупке которых не составляют государственной тайны, но не подлежат размещению на официальном сайте в сети "Интернет"&gt; </a:t>
            </a:r>
          </a:p>
          <a:p>
            <a:endParaRPr lang="ru-RU" sz="2000" dirty="0"/>
          </a:p>
        </p:txBody>
      </p:sp>
    </p:spTree>
    <p:extLst>
      <p:ext uri="{BB962C8B-B14F-4D97-AF65-F5344CB8AC3E}">
        <p14:creationId xmlns:p14="http://schemas.microsoft.com/office/powerpoint/2010/main" val="3781393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Правовое регулирование</a:t>
            </a:r>
          </a:p>
        </p:txBody>
      </p:sp>
      <p:sp>
        <p:nvSpPr>
          <p:cNvPr id="3" name="Содержимое 2"/>
          <p:cNvSpPr>
            <a:spLocks noGrp="1"/>
          </p:cNvSpPr>
          <p:nvPr>
            <p:ph sz="quarter" idx="1"/>
          </p:nvPr>
        </p:nvSpPr>
        <p:spPr/>
        <p:txBody>
          <a:bodyPr>
            <a:normAutofit fontScale="70000" lnSpcReduction="20000"/>
          </a:bodyPr>
          <a:lstStyle/>
          <a:p>
            <a:r>
              <a:rPr lang="ru-RU" sz="2000" dirty="0"/>
              <a:t>Распоряжение Правительства РФ от 31.12.2015 N 2781-р</a:t>
            </a:r>
            <a:br>
              <a:rPr lang="ru-RU" sz="2000" dirty="0"/>
            </a:br>
            <a:r>
              <a:rPr lang="ru-RU" sz="2000" dirty="0"/>
              <a:t>&lt;Об утверждении отдельных видов продукции машиностроения, которая включается в перечни перспективных потребностей в продукции машиностроения, необходимой для реализации инвестиционных проектов, и закупки которой не могут быть осуществлены заказчиками или юридическими лицами, предусмотренными частью 5 статьи 1 Федерального закона от 18.07.2011 N 223-ФЗ, за пределами территории России без согласования возможности осуществления такой закупки с Правительственной комиссией по </a:t>
            </a:r>
            <a:r>
              <a:rPr lang="ru-RU" sz="2000" dirty="0" err="1"/>
              <a:t>импортозамещению</a:t>
            </a:r>
            <a:r>
              <a:rPr lang="ru-RU" sz="2000" dirty="0"/>
              <a:t>&gt; </a:t>
            </a:r>
          </a:p>
          <a:p>
            <a:r>
              <a:rPr lang="ru-RU" sz="2000" dirty="0"/>
              <a:t> Распоряжение Правительства РФ от 29.12.2015 N 2744-р</a:t>
            </a:r>
            <a:br>
              <a:rPr lang="ru-RU" sz="2000" dirty="0"/>
            </a:br>
            <a:r>
              <a:rPr lang="ru-RU" sz="2000" dirty="0"/>
              <a:t>&lt;О перечне отдельных видов продукции машиностроения, включаемой в перечни перспективных потребностей в продукции машиностроения, необходимой для реализации инвестиционных проектов, и закупки которой не могут быть осуществлены заказчиками или юридическими лицами, указанными в части 5 статьи 1 Федерального закона от 18.07.2011 N 223-ФЗ "О закупках товаров, работ, услуг отдельными видами юридических лиц"&gt; </a:t>
            </a:r>
          </a:p>
          <a:p>
            <a:r>
              <a:rPr lang="ru-RU" sz="2000" dirty="0"/>
              <a:t>Распоряжение Правительства РФ от 06.11.2015 N 2258-р</a:t>
            </a:r>
            <a:br>
              <a:rPr lang="ru-RU" sz="2000" dirty="0"/>
            </a:br>
            <a:r>
              <a:rPr lang="ru-RU" sz="2000" dirty="0"/>
              <a:t>&lt;О Перечне конкретных заказчиков, чьи проекты планов закупки товаров, работ, услуг, проекты изменений, вносимых в такие планы, до их утверждения подлежат проводимой акционерным обществом "Федеральная корпорация по развитию малого и среднего предпринимательства" оценке соответствия требованиям законодательства Российской Федерации, предусматривающим участие субъектов малого и среднего предпринимательства в закупке&gt;</a:t>
            </a:r>
          </a:p>
          <a:p>
            <a:endParaRPr lang="ru-RU" sz="2000" dirty="0"/>
          </a:p>
        </p:txBody>
      </p:sp>
    </p:spTree>
    <p:extLst>
      <p:ext uri="{BB962C8B-B14F-4D97-AF65-F5344CB8AC3E}">
        <p14:creationId xmlns:p14="http://schemas.microsoft.com/office/powerpoint/2010/main" val="27403815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Субъекты на которых распространяется действие закона</a:t>
            </a:r>
          </a:p>
        </p:txBody>
      </p:sp>
      <p:sp>
        <p:nvSpPr>
          <p:cNvPr id="3" name="Содержимое 2"/>
          <p:cNvSpPr>
            <a:spLocks noGrp="1"/>
          </p:cNvSpPr>
          <p:nvPr>
            <p:ph sz="quarter" idx="1"/>
          </p:nvPr>
        </p:nvSpPr>
        <p:spPr/>
        <p:txBody>
          <a:bodyPr>
            <a:normAutofit fontScale="92500" lnSpcReduction="20000"/>
          </a:bodyPr>
          <a:lstStyle/>
          <a:p>
            <a:r>
              <a:rPr lang="ru-RU" dirty="0"/>
              <a:t>государственные корпорации</a:t>
            </a:r>
          </a:p>
          <a:p>
            <a:r>
              <a:rPr lang="ru-RU" dirty="0"/>
              <a:t>государственные компании</a:t>
            </a:r>
          </a:p>
          <a:p>
            <a:r>
              <a:rPr lang="ru-RU" dirty="0"/>
              <a:t>субъекты естественных монополий</a:t>
            </a:r>
          </a:p>
          <a:p>
            <a:r>
              <a:rPr lang="ru-RU" dirty="0"/>
              <a:t>организации, осуществляющие регулируемые виды деятельности в сфере электроснабжения, газоснабжения, теплоснабжения, водоснабжения, водоотведения, очистки сточных вод, утилизации (захоронения) твердых </a:t>
            </a:r>
            <a:r>
              <a:rPr lang="ru-RU" dirty="0" err="1"/>
              <a:t>коммунальныйх</a:t>
            </a:r>
            <a:r>
              <a:rPr lang="ru-RU" dirty="0"/>
              <a:t> отходов, государственные унитарные предприятия</a:t>
            </a:r>
          </a:p>
          <a:p>
            <a:r>
              <a:rPr lang="ru-RU" dirty="0"/>
              <a:t>унитарные предприятия</a:t>
            </a:r>
          </a:p>
          <a:p>
            <a:r>
              <a:rPr lang="ru-RU" dirty="0"/>
              <a:t>автономные учреждения </a:t>
            </a:r>
          </a:p>
        </p:txBody>
      </p:sp>
    </p:spTree>
    <p:extLst>
      <p:ext uri="{BB962C8B-B14F-4D97-AF65-F5344CB8AC3E}">
        <p14:creationId xmlns:p14="http://schemas.microsoft.com/office/powerpoint/2010/main" val="11864174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Субъекты на которых распространяется действие закона</a:t>
            </a:r>
          </a:p>
        </p:txBody>
      </p:sp>
      <p:sp>
        <p:nvSpPr>
          <p:cNvPr id="3" name="Содержимое 2"/>
          <p:cNvSpPr>
            <a:spLocks noGrp="1"/>
          </p:cNvSpPr>
          <p:nvPr>
            <p:ph sz="quarter" idx="1"/>
          </p:nvPr>
        </p:nvSpPr>
        <p:spPr/>
        <p:txBody>
          <a:bodyPr>
            <a:normAutofit fontScale="55000" lnSpcReduction="20000"/>
          </a:bodyPr>
          <a:lstStyle/>
          <a:p>
            <a:r>
              <a:rPr lang="ru-RU" dirty="0"/>
              <a:t>хозяйственные общества, в уставном капитале которых доля участия Российской Федерации, субъекта Российской Федерации, муниципального образования в совокупности превышает 50%</a:t>
            </a:r>
          </a:p>
          <a:p>
            <a:pPr>
              <a:buNone/>
            </a:pPr>
            <a:endParaRPr lang="ru-RU" dirty="0"/>
          </a:p>
          <a:p>
            <a:endParaRPr lang="ru-RU" dirty="0"/>
          </a:p>
          <a:p>
            <a:endParaRPr lang="ru-RU" dirty="0"/>
          </a:p>
          <a:p>
            <a:endParaRPr lang="ru-RU" dirty="0"/>
          </a:p>
          <a:p>
            <a:r>
              <a:rPr lang="ru-RU" dirty="0"/>
              <a:t>дочерние хозяйственные общества, в уставном капитале которых более 50% долей в совокупности принадлежит указанным в пункте 1 юридическим лицам</a:t>
            </a:r>
          </a:p>
          <a:p>
            <a:endParaRPr lang="ru-RU" dirty="0"/>
          </a:p>
          <a:p>
            <a:endParaRPr lang="ru-RU" dirty="0"/>
          </a:p>
          <a:p>
            <a:pPr>
              <a:buNone/>
            </a:pPr>
            <a:endParaRPr lang="ru-RU" dirty="0"/>
          </a:p>
          <a:p>
            <a:endParaRPr lang="ru-RU" dirty="0"/>
          </a:p>
          <a:p>
            <a:endParaRPr lang="ru-RU" dirty="0"/>
          </a:p>
          <a:p>
            <a:r>
              <a:rPr lang="ru-RU" dirty="0"/>
              <a:t> дочерними хозяйственными обществами, в уставном капитале которых более 50% долей в совокупности принадлежит указанным в пункте 2 дочерним хозяйственным обществам</a:t>
            </a:r>
          </a:p>
        </p:txBody>
      </p:sp>
      <p:sp>
        <p:nvSpPr>
          <p:cNvPr id="4" name="Стрелка вниз 3"/>
          <p:cNvSpPr/>
          <p:nvPr/>
        </p:nvSpPr>
        <p:spPr>
          <a:xfrm>
            <a:off x="2643174" y="2309802"/>
            <a:ext cx="1071570" cy="11430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Стрелка вниз 4"/>
          <p:cNvSpPr/>
          <p:nvPr/>
        </p:nvSpPr>
        <p:spPr>
          <a:xfrm>
            <a:off x="2643174" y="4005266"/>
            <a:ext cx="1071570" cy="11430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TextBox 5"/>
          <p:cNvSpPr txBox="1"/>
          <p:nvPr/>
        </p:nvSpPr>
        <p:spPr>
          <a:xfrm>
            <a:off x="3929058" y="2214554"/>
            <a:ext cx="3500462" cy="369332"/>
          </a:xfrm>
          <a:prstGeom prst="rect">
            <a:avLst/>
          </a:prstGeom>
          <a:noFill/>
        </p:spPr>
        <p:txBody>
          <a:bodyPr wrap="square" rtlCol="0">
            <a:spAutoFit/>
          </a:bodyPr>
          <a:lstStyle/>
          <a:p>
            <a:r>
              <a:rPr lang="ru-RU" dirty="0"/>
              <a:t>«дочки» материнской компании</a:t>
            </a:r>
          </a:p>
        </p:txBody>
      </p:sp>
      <p:sp>
        <p:nvSpPr>
          <p:cNvPr id="7" name="TextBox 6"/>
          <p:cNvSpPr txBox="1"/>
          <p:nvPr/>
        </p:nvSpPr>
        <p:spPr>
          <a:xfrm>
            <a:off x="3929058" y="4286256"/>
            <a:ext cx="3714776" cy="369332"/>
          </a:xfrm>
          <a:prstGeom prst="rect">
            <a:avLst/>
          </a:prstGeom>
          <a:noFill/>
        </p:spPr>
        <p:txBody>
          <a:bodyPr wrap="square" rtlCol="0">
            <a:spAutoFit/>
          </a:bodyPr>
          <a:lstStyle/>
          <a:p>
            <a:r>
              <a:rPr lang="ru-RU" dirty="0"/>
              <a:t>«внучки» материнской компании»</a:t>
            </a:r>
          </a:p>
        </p:txBody>
      </p:sp>
    </p:spTree>
    <p:extLst>
      <p:ext uri="{BB962C8B-B14F-4D97-AF65-F5344CB8AC3E}">
        <p14:creationId xmlns:p14="http://schemas.microsoft.com/office/powerpoint/2010/main" val="2376673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Субъекты на которых распространяется действие закона</a:t>
            </a:r>
          </a:p>
        </p:txBody>
      </p:sp>
      <p:sp>
        <p:nvSpPr>
          <p:cNvPr id="3" name="Содержимое 2"/>
          <p:cNvSpPr>
            <a:spLocks noGrp="1"/>
          </p:cNvSpPr>
          <p:nvPr>
            <p:ph sz="quarter" idx="1"/>
          </p:nvPr>
        </p:nvSpPr>
        <p:spPr/>
        <p:txBody>
          <a:bodyPr>
            <a:normAutofit fontScale="77500" lnSpcReduction="20000"/>
          </a:bodyPr>
          <a:lstStyle/>
          <a:p>
            <a:r>
              <a:rPr lang="ru-RU" dirty="0"/>
              <a:t>бюджетные учреждения в случаях осуществления закупок в соответствии со ст. 15 Федерального закона от 05.04.2013 N 44-ФЗ "О контрактной системе в сфере закупок товаров, работ, услуг для обеспечения государственных и муниципальных нужд" :</a:t>
            </a:r>
          </a:p>
          <a:p>
            <a:pPr>
              <a:buFontTx/>
              <a:buChar char="-"/>
            </a:pPr>
            <a:r>
              <a:rPr lang="ru-RU" dirty="0"/>
              <a:t>за счет грантов</a:t>
            </a:r>
          </a:p>
          <a:p>
            <a:pPr>
              <a:buFontTx/>
              <a:buChar char="-"/>
            </a:pPr>
            <a:r>
              <a:rPr lang="ru-RU" dirty="0"/>
              <a:t>в качестве исполнителя по контракту в случае привлечения на основании договора в ходе исполнения данного контракта иных лиц для поставки товара, выполнения работы или оказания услуги, необходимых для исполнения предусмотренных контрактом обязательств данного учреждения</a:t>
            </a:r>
          </a:p>
          <a:p>
            <a:pPr>
              <a:buFontTx/>
              <a:buChar char="-"/>
            </a:pPr>
            <a:r>
              <a:rPr lang="ru-RU" dirty="0"/>
              <a:t>за счет средств, полученных при осуществлении им иной приносящей доход деятельности</a:t>
            </a:r>
          </a:p>
          <a:p>
            <a:pPr>
              <a:buFontTx/>
              <a:buChar char="-"/>
            </a:pPr>
            <a:endParaRPr lang="ru-RU" dirty="0"/>
          </a:p>
        </p:txBody>
      </p:sp>
    </p:spTree>
    <p:extLst>
      <p:ext uri="{BB962C8B-B14F-4D97-AF65-F5344CB8AC3E}">
        <p14:creationId xmlns:p14="http://schemas.microsoft.com/office/powerpoint/2010/main" val="642299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ФЗ от 03.07.2016 №321-ФЗ</a:t>
            </a:r>
          </a:p>
        </p:txBody>
      </p:sp>
      <p:sp>
        <p:nvSpPr>
          <p:cNvPr id="3" name="Содержимое 2"/>
          <p:cNvSpPr>
            <a:spLocks noGrp="1"/>
          </p:cNvSpPr>
          <p:nvPr>
            <p:ph sz="quarter" idx="1"/>
          </p:nvPr>
        </p:nvSpPr>
        <p:spPr/>
        <p:txBody>
          <a:bodyPr>
            <a:normAutofit fontScale="92500" lnSpcReduction="10000"/>
          </a:bodyPr>
          <a:lstStyle/>
          <a:p>
            <a:pPr>
              <a:buNone/>
            </a:pPr>
            <a:r>
              <a:rPr lang="ru-RU" dirty="0"/>
              <a:t>	До 31.12.2016 года государственные, муниципальные унитарные предприятия вправе принять правовой акт в соответствии с ч. 3 ст. 2 Федерального закона от 18 июля 2011 года N 223-ФЗ "О закупках товаров, работ, услуг отдельными видами юридических лиц" в отношении закупок, предусмотренных ч. 2.1 ст. 15 44-ФЗ и осуществляемых в 2017 году. Указанные правовые акты в случае их принятия государственными, муниципальными унитарными предприятиями должны быть размещены до 31.12.2016 года в ЕИС.</a:t>
            </a:r>
          </a:p>
          <a:p>
            <a:endParaRPr lang="ru-RU" dirty="0"/>
          </a:p>
        </p:txBody>
      </p:sp>
    </p:spTree>
    <p:extLst>
      <p:ext uri="{BB962C8B-B14F-4D97-AF65-F5344CB8AC3E}">
        <p14:creationId xmlns:p14="http://schemas.microsoft.com/office/powerpoint/2010/main" val="2654008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ФЗ от 03.07.2016 №321-ФЗ</a:t>
            </a:r>
          </a:p>
        </p:txBody>
      </p:sp>
      <p:sp>
        <p:nvSpPr>
          <p:cNvPr id="3" name="Содержимое 2"/>
          <p:cNvSpPr>
            <a:spLocks noGrp="1"/>
          </p:cNvSpPr>
          <p:nvPr>
            <p:ph sz="quarter" idx="1"/>
          </p:nvPr>
        </p:nvSpPr>
        <p:spPr/>
        <p:txBody>
          <a:bodyPr>
            <a:normAutofit fontScale="92500" lnSpcReduction="10000"/>
          </a:bodyPr>
          <a:lstStyle/>
          <a:p>
            <a:pPr>
              <a:buNone/>
            </a:pPr>
            <a:r>
              <a:rPr lang="ru-RU" dirty="0"/>
              <a:t>	До 31.12.2016 года государственные, муниципальные унитарные предприятия вправе принять правовой акт в соответствии с ч. 3 ст. 2 Федерального закона от 18 июля 2011 года N 223-ФЗ "О закупках товаров, работ, услуг отдельными видами юридических лиц" в отношении закупок, предусмотренных ч. 2.1 ст. 15 44-ФЗ и осуществляемых в 2017 году. Указанные правовые акты в случае их принятия государственными, муниципальными унитарными предприятиями должны быть размещены до 31.12.2016 года в ЕИС.</a:t>
            </a:r>
          </a:p>
          <a:p>
            <a:endParaRPr lang="ru-RU" dirty="0"/>
          </a:p>
        </p:txBody>
      </p:sp>
    </p:spTree>
    <p:extLst>
      <p:ext uri="{BB962C8B-B14F-4D97-AF65-F5344CB8AC3E}">
        <p14:creationId xmlns:p14="http://schemas.microsoft.com/office/powerpoint/2010/main" val="89718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600" dirty="0"/>
              <a:t>ФЗ от 03.07.2016 №321-ФЗ. Осуществление закупок в соответствии с ФЗ 223-ФЗ</a:t>
            </a:r>
          </a:p>
        </p:txBody>
      </p:sp>
      <p:sp>
        <p:nvSpPr>
          <p:cNvPr id="3" name="Содержимое 2"/>
          <p:cNvSpPr>
            <a:spLocks noGrp="1"/>
          </p:cNvSpPr>
          <p:nvPr>
            <p:ph sz="quarter" idx="1"/>
          </p:nvPr>
        </p:nvSpPr>
        <p:spPr/>
        <p:txBody>
          <a:bodyPr>
            <a:normAutofit fontScale="70000" lnSpcReduction="20000"/>
          </a:bodyPr>
          <a:lstStyle/>
          <a:p>
            <a:pPr>
              <a:buNone/>
            </a:pPr>
            <a:r>
              <a:rPr lang="ru-RU" dirty="0"/>
              <a:t>	</a:t>
            </a:r>
          </a:p>
          <a:p>
            <a:r>
              <a:rPr lang="ru-RU" dirty="0"/>
              <a:t>за счет грантов, передаваемых безвозмездно и безвозвратно гражданами и юридическими лицами, в том числе иностранными гражданами и иностранными юридическими лицами, а также международными организациями, субсидий (грантов), предоставляемых на конкурсной основе из соответствующих бюджетов бюджетной системы Российской Федерации, если условиями, определенными </a:t>
            </a:r>
            <a:r>
              <a:rPr lang="ru-RU" dirty="0" err="1"/>
              <a:t>грантодателями</a:t>
            </a:r>
            <a:r>
              <a:rPr lang="ru-RU" dirty="0"/>
              <a:t>, не установлено иное;</a:t>
            </a:r>
          </a:p>
          <a:p>
            <a:r>
              <a:rPr lang="ru-RU" dirty="0"/>
              <a:t>в качестве исполнителя по </a:t>
            </a:r>
            <a:r>
              <a:rPr lang="ru-RU" b="1" u="sng" dirty="0"/>
              <a:t>контракту</a:t>
            </a:r>
            <a:r>
              <a:rPr lang="ru-RU" dirty="0"/>
              <a:t> в случае привлечения на основании </a:t>
            </a:r>
            <a:r>
              <a:rPr lang="ru-RU" b="1" u="sng" dirty="0"/>
              <a:t>договора</a:t>
            </a:r>
            <a:r>
              <a:rPr lang="ru-RU" dirty="0"/>
              <a:t> в ходе исполнения данного контракта иных лиц для поставки товара, выполнения работы или оказания услуги, необходимых для исполнения предусмотренных контрактом обязательств данного предприятия, за исключением случаев исполнения предприятием контракта, заключенного в соответствии с п. 2 ч. 1 ст. 93 Федерального закона от 5 апреля 2013 года N 44-ФЗ "О контрактной системе в сфере закупок товаров, работ, услуг для обеспечения государственных и муниципальных нужд".</a:t>
            </a:r>
          </a:p>
          <a:p>
            <a:endParaRPr lang="ru-RU" dirty="0"/>
          </a:p>
        </p:txBody>
      </p:sp>
    </p:spTree>
    <p:extLst>
      <p:ext uri="{BB962C8B-B14F-4D97-AF65-F5344CB8AC3E}">
        <p14:creationId xmlns:p14="http://schemas.microsoft.com/office/powerpoint/2010/main" val="9431901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Обзор Федерального закона от 03.07.2016 № 321-ФЗ</a:t>
            </a:r>
          </a:p>
        </p:txBody>
      </p:sp>
      <p:sp>
        <p:nvSpPr>
          <p:cNvPr id="3" name="Содержимое 2"/>
          <p:cNvSpPr>
            <a:spLocks noGrp="1"/>
          </p:cNvSpPr>
          <p:nvPr>
            <p:ph idx="1"/>
          </p:nvPr>
        </p:nvSpPr>
        <p:spPr/>
        <p:txBody>
          <a:bodyPr>
            <a:normAutofit/>
          </a:bodyPr>
          <a:lstStyle/>
          <a:p>
            <a:pPr>
              <a:buNone/>
            </a:pPr>
            <a:r>
              <a:rPr lang="ru-RU" i="1" dirty="0"/>
              <a:t>	</a:t>
            </a:r>
          </a:p>
        </p:txBody>
      </p:sp>
      <p:sp>
        <p:nvSpPr>
          <p:cNvPr id="4" name="Выноска со стрелкой вниз 3"/>
          <p:cNvSpPr/>
          <p:nvPr/>
        </p:nvSpPr>
        <p:spPr>
          <a:xfrm>
            <a:off x="1428728" y="2285992"/>
            <a:ext cx="6286544" cy="1357322"/>
          </a:xfrm>
          <a:prstGeom prst="downArrow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3500" i="1" dirty="0"/>
              <a:t>Обязательное условие</a:t>
            </a:r>
            <a:endParaRPr lang="ru-RU" sz="3500" dirty="0"/>
          </a:p>
        </p:txBody>
      </p:sp>
      <p:sp>
        <p:nvSpPr>
          <p:cNvPr id="5" name="Скругленный прямоугольник 4"/>
          <p:cNvSpPr/>
          <p:nvPr/>
        </p:nvSpPr>
        <p:spPr>
          <a:xfrm>
            <a:off x="500034" y="3857628"/>
            <a:ext cx="8143932" cy="242889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dirty="0"/>
              <a:t>Принятие и утверждение унитарным предприятием Положения о закупке товаров, работ, услуг в соответствии с Положениями Федерального закона от 18 июля 2011 года №223-ФЗ "О закупках товаров, работ, услуг отдельными видами юридических лиц"</a:t>
            </a:r>
          </a:p>
          <a:p>
            <a:pPr algn="ctr"/>
            <a:endParaRPr lang="ru-RU" i="1" dirty="0"/>
          </a:p>
          <a:p>
            <a:pPr algn="ctr"/>
            <a:r>
              <a:rPr lang="ru-RU" i="1" dirty="0"/>
              <a:t>Указанное решение об осуществлении закупки не может быть изменено в текущем году</a:t>
            </a:r>
          </a:p>
          <a:p>
            <a:pPr algn="ctr"/>
            <a:r>
              <a:rPr lang="ru-RU" i="1" dirty="0"/>
              <a:t>Должно быть размещено до начала года в ЕИС</a:t>
            </a:r>
          </a:p>
          <a:p>
            <a:pPr algn="ctr"/>
            <a:r>
              <a:rPr lang="ru-RU" dirty="0"/>
              <a:t> </a:t>
            </a:r>
          </a:p>
        </p:txBody>
      </p:sp>
    </p:spTree>
    <p:extLst>
      <p:ext uri="{BB962C8B-B14F-4D97-AF65-F5344CB8AC3E}">
        <p14:creationId xmlns:p14="http://schemas.microsoft.com/office/powerpoint/2010/main" val="2569963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Обзор Федерального закона от 03.07.2016 № 321-ФЗ</a:t>
            </a:r>
          </a:p>
        </p:txBody>
      </p:sp>
      <p:sp>
        <p:nvSpPr>
          <p:cNvPr id="3" name="Содержимое 2"/>
          <p:cNvSpPr>
            <a:spLocks noGrp="1"/>
          </p:cNvSpPr>
          <p:nvPr>
            <p:ph idx="1"/>
          </p:nvPr>
        </p:nvSpPr>
        <p:spPr/>
        <p:txBody>
          <a:bodyPr>
            <a:normAutofit fontScale="85000" lnSpcReduction="10000"/>
          </a:bodyPr>
          <a:lstStyle/>
          <a:p>
            <a:pPr>
              <a:buNone/>
            </a:pPr>
            <a:r>
              <a:rPr lang="ru-RU" dirty="0"/>
              <a:t>	- </a:t>
            </a:r>
            <a:r>
              <a:rPr lang="ru-RU" b="1" i="1" dirty="0"/>
              <a:t>до 31.12.2016 года</a:t>
            </a:r>
            <a:r>
              <a:rPr lang="ru-RU" dirty="0"/>
              <a:t> государственные, муниципальные унитарные предприятия </a:t>
            </a:r>
            <a:r>
              <a:rPr lang="ru-RU" i="1" u="sng" dirty="0">
                <a:solidFill>
                  <a:srgbClr val="FF0000"/>
                </a:solidFill>
              </a:rPr>
              <a:t>вправе </a:t>
            </a:r>
            <a:r>
              <a:rPr lang="ru-RU" b="1" i="1" u="sng" dirty="0">
                <a:solidFill>
                  <a:srgbClr val="FF0000"/>
                </a:solidFill>
              </a:rPr>
              <a:t>принять</a:t>
            </a:r>
            <a:r>
              <a:rPr lang="ru-RU" i="1" u="sng" dirty="0">
                <a:solidFill>
                  <a:srgbClr val="FF0000"/>
                </a:solidFill>
              </a:rPr>
              <a:t> правовой акт</a:t>
            </a:r>
            <a:r>
              <a:rPr lang="ru-RU" i="1" dirty="0"/>
              <a:t> </a:t>
            </a:r>
            <a:r>
              <a:rPr lang="ru-RU" dirty="0"/>
              <a:t>в соответствии с ч. 3 ст. 2 Федерального закона от 18 июля 2011 года N 223-ФЗ "О закупках товаров, работ, услуг отдельными видами юридических лиц" в отношении закупок, предусмотренных ч. 2.1 ст. 15 44-ФЗ и осуществляемых в 2017 году. </a:t>
            </a:r>
          </a:p>
          <a:p>
            <a:pPr>
              <a:buNone/>
            </a:pPr>
            <a:r>
              <a:rPr lang="ru-RU" dirty="0"/>
              <a:t>	</a:t>
            </a:r>
          </a:p>
          <a:p>
            <a:pPr>
              <a:buNone/>
            </a:pPr>
            <a:r>
              <a:rPr lang="ru-RU" dirty="0"/>
              <a:t>	- указанные правовые акты в случае их принятия государственными, муниципальными унитарными предприятиями </a:t>
            </a:r>
            <a:r>
              <a:rPr lang="ru-RU" i="1" u="sng" dirty="0">
                <a:solidFill>
                  <a:srgbClr val="FF0000"/>
                </a:solidFill>
              </a:rPr>
              <a:t>должны быть </a:t>
            </a:r>
            <a:r>
              <a:rPr lang="ru-RU" b="1" i="1" u="sng" dirty="0">
                <a:solidFill>
                  <a:srgbClr val="FF0000"/>
                </a:solidFill>
              </a:rPr>
              <a:t>размещены</a:t>
            </a:r>
            <a:r>
              <a:rPr lang="ru-RU" dirty="0"/>
              <a:t> до 31.12.2016 года в ЕИС.</a:t>
            </a:r>
          </a:p>
          <a:p>
            <a:pPr>
              <a:buNone/>
            </a:pPr>
            <a:endParaRPr lang="ru-RU" i="1" dirty="0"/>
          </a:p>
        </p:txBody>
      </p:sp>
    </p:spTree>
    <p:extLst>
      <p:ext uri="{BB962C8B-B14F-4D97-AF65-F5344CB8AC3E}">
        <p14:creationId xmlns:p14="http://schemas.microsoft.com/office/powerpoint/2010/main" val="2551240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165100"/>
            <a:ext cx="8153400" cy="990600"/>
          </a:xfrm>
        </p:spPr>
        <p:txBody>
          <a:bodyPr>
            <a:normAutofit fontScale="90000"/>
          </a:bodyPr>
          <a:lstStyle/>
          <a:p>
            <a:br>
              <a:rPr lang="ru-RU" dirty="0"/>
            </a:br>
            <a:r>
              <a:rPr lang="ru-RU" sz="2800" dirty="0"/>
              <a:t> Мониторинг применения</a:t>
            </a:r>
            <a:br>
              <a:rPr lang="ru-RU" sz="2800" dirty="0"/>
            </a:br>
            <a:r>
              <a:rPr lang="ru-RU" sz="2800" dirty="0"/>
              <a:t>Закона № 223-ФЗ в 2015 году </a:t>
            </a:r>
          </a:p>
        </p:txBody>
      </p:sp>
      <p:sp>
        <p:nvSpPr>
          <p:cNvPr id="3" name="Объект 2"/>
          <p:cNvSpPr>
            <a:spLocks noGrp="1"/>
          </p:cNvSpPr>
          <p:nvPr>
            <p:ph sz="quarter" idx="1"/>
          </p:nvPr>
        </p:nvSpPr>
        <p:spPr/>
        <p:txBody>
          <a:bodyPr>
            <a:noAutofit/>
          </a:bodyPr>
          <a:lstStyle/>
          <a:p>
            <a:r>
              <a:rPr lang="ru-RU" sz="2100" dirty="0"/>
              <a:t>Общий объем процедур определения поставщика (подрядчика, исполнителя), объявленных в соответствии с Законом № 223-ФЗ, увеличился по сравнению с 2014 годом на 23% и достиг 23,1 трлн. рублей, что составляет более 30% ВВП страны. </a:t>
            </a:r>
          </a:p>
          <a:p>
            <a:r>
              <a:rPr lang="ru-RU" sz="2100" dirty="0"/>
              <a:t>95% закупок осуществляется на неконкурентной основе: </a:t>
            </a:r>
          </a:p>
          <a:p>
            <a:pPr>
              <a:buNone/>
            </a:pPr>
            <a:r>
              <a:rPr lang="ru-RU" sz="2100" dirty="0"/>
              <a:t>	- закупки у единственного поставщика – 40%;</a:t>
            </a:r>
          </a:p>
          <a:p>
            <a:pPr>
              <a:buNone/>
            </a:pPr>
            <a:r>
              <a:rPr lang="ru-RU" sz="2100" dirty="0"/>
              <a:t>	- закупки с применением «иных способов -  55%.</a:t>
            </a:r>
          </a:p>
          <a:p>
            <a:pPr>
              <a:buNone/>
            </a:pPr>
            <a:r>
              <a:rPr lang="ru-RU" sz="2100" dirty="0"/>
              <a:t>	</a:t>
            </a:r>
            <a:r>
              <a:rPr lang="ru-RU" sz="2100" b="1" dirty="0"/>
              <a:t>3,3% закупок </a:t>
            </a:r>
            <a:r>
              <a:rPr lang="ru-RU" sz="2100" dirty="0"/>
              <a:t>осуществляется путем проведения конкурсов и аукционов в соответствии с гражданским законодательством. </a:t>
            </a:r>
          </a:p>
          <a:p>
            <a:r>
              <a:rPr lang="ru-RU" sz="2100" dirty="0"/>
              <a:t>Отсутствие в Законе № 223-ФЗ требований к способам закупок привело к тому, что заказчиками применяется </a:t>
            </a:r>
            <a:r>
              <a:rPr lang="ru-RU" sz="2100" b="1" u="sng" dirty="0"/>
              <a:t>более 3500 способов определения поставщика</a:t>
            </a:r>
            <a:r>
              <a:rPr lang="ru-RU" sz="2100" dirty="0"/>
              <a:t>, которые зачастую маскируют закупки у единственного поставщика. </a:t>
            </a:r>
          </a:p>
        </p:txBody>
      </p:sp>
    </p:spTree>
    <p:extLst>
      <p:ext uri="{BB962C8B-B14F-4D97-AF65-F5344CB8AC3E}">
        <p14:creationId xmlns:p14="http://schemas.microsoft.com/office/powerpoint/2010/main" val="1624597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Обзор Федерального закона от 03.07.2016 № 321-ФЗ</a:t>
            </a:r>
          </a:p>
        </p:txBody>
      </p:sp>
      <p:sp>
        <p:nvSpPr>
          <p:cNvPr id="3" name="Содержимое 2"/>
          <p:cNvSpPr>
            <a:spLocks noGrp="1"/>
          </p:cNvSpPr>
          <p:nvPr>
            <p:ph idx="1"/>
          </p:nvPr>
        </p:nvSpPr>
        <p:spPr/>
        <p:txBody>
          <a:bodyPr>
            <a:normAutofit lnSpcReduction="10000"/>
          </a:bodyPr>
          <a:lstStyle/>
          <a:p>
            <a:pPr>
              <a:buNone/>
            </a:pPr>
            <a:r>
              <a:rPr lang="ru-RU" dirty="0"/>
              <a:t>	Настоящий Федеральный закон </a:t>
            </a:r>
            <a:r>
              <a:rPr lang="ru-RU" b="1" i="1" u="sng" dirty="0"/>
              <a:t>вступает в силу </a:t>
            </a:r>
            <a:r>
              <a:rPr lang="ru-RU" b="1" i="1" u="sng" dirty="0">
                <a:solidFill>
                  <a:srgbClr val="FF0000"/>
                </a:solidFill>
              </a:rPr>
              <a:t>с 1 января 2017 года</a:t>
            </a:r>
            <a:r>
              <a:rPr lang="ru-RU" b="1" i="1" u="sng" dirty="0"/>
              <a:t>.</a:t>
            </a:r>
          </a:p>
          <a:p>
            <a:pPr>
              <a:buNone/>
            </a:pPr>
            <a:r>
              <a:rPr lang="ru-RU" i="1" dirty="0"/>
              <a:t>	</a:t>
            </a:r>
            <a:br>
              <a:rPr lang="ru-RU" i="1" dirty="0"/>
            </a:br>
            <a:r>
              <a:rPr lang="ru-RU" i="1" dirty="0"/>
              <a:t>ст. 4, Федеральный закон от 03.07.2016 N 321-ФЗ "О внесении изменений в отдельные законодательные акты Российской Федерации по вопросам закупок товаров, работ, услуг для обеспечения государственных и муниципальных нужд и нужд отдельных видов юридических лиц" </a:t>
            </a:r>
          </a:p>
        </p:txBody>
      </p:sp>
    </p:spTree>
    <p:extLst>
      <p:ext uri="{BB962C8B-B14F-4D97-AF65-F5344CB8AC3E}">
        <p14:creationId xmlns:p14="http://schemas.microsoft.com/office/powerpoint/2010/main" val="18494957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Обзор Федерального закона от 03.07.2016 № 321-ФЗ</a:t>
            </a:r>
          </a:p>
        </p:txBody>
      </p:sp>
      <p:sp>
        <p:nvSpPr>
          <p:cNvPr id="5" name="Стрелка вправо 4"/>
          <p:cNvSpPr/>
          <p:nvPr/>
        </p:nvSpPr>
        <p:spPr>
          <a:xfrm>
            <a:off x="857224" y="5643578"/>
            <a:ext cx="7500990" cy="35719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a:p>
        </p:txBody>
      </p:sp>
      <p:cxnSp>
        <p:nvCxnSpPr>
          <p:cNvPr id="9" name="Прямая соединительная линия 8"/>
          <p:cNvCxnSpPr/>
          <p:nvPr/>
        </p:nvCxnSpPr>
        <p:spPr>
          <a:xfrm rot="5400000">
            <a:off x="3036877" y="5036355"/>
            <a:ext cx="2356660" cy="794"/>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357686" y="6079829"/>
            <a:ext cx="1785950" cy="492443"/>
          </a:xfrm>
          <a:prstGeom prst="rect">
            <a:avLst/>
          </a:prstGeom>
          <a:noFill/>
        </p:spPr>
        <p:txBody>
          <a:bodyPr wrap="square" rtlCol="0">
            <a:spAutoFit/>
          </a:bodyPr>
          <a:lstStyle/>
          <a:p>
            <a:r>
              <a:rPr lang="ru-RU" sz="2600" dirty="0"/>
              <a:t>01.01.2017</a:t>
            </a:r>
          </a:p>
        </p:txBody>
      </p:sp>
      <p:sp>
        <p:nvSpPr>
          <p:cNvPr id="11" name="TextBox 10"/>
          <p:cNvSpPr txBox="1"/>
          <p:nvPr/>
        </p:nvSpPr>
        <p:spPr>
          <a:xfrm>
            <a:off x="1928794" y="6067687"/>
            <a:ext cx="2071702" cy="492443"/>
          </a:xfrm>
          <a:prstGeom prst="rect">
            <a:avLst/>
          </a:prstGeom>
          <a:noFill/>
        </p:spPr>
        <p:txBody>
          <a:bodyPr wrap="square" rtlCol="0">
            <a:spAutoFit/>
          </a:bodyPr>
          <a:lstStyle/>
          <a:p>
            <a:r>
              <a:rPr lang="ru-RU" sz="2600" dirty="0"/>
              <a:t>31.12.2016</a:t>
            </a:r>
          </a:p>
        </p:txBody>
      </p:sp>
      <p:sp>
        <p:nvSpPr>
          <p:cNvPr id="12" name="Скругленный прямоугольник 11"/>
          <p:cNvSpPr/>
          <p:nvPr/>
        </p:nvSpPr>
        <p:spPr>
          <a:xfrm>
            <a:off x="4429124" y="3857628"/>
            <a:ext cx="3571900" cy="171451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dirty="0"/>
              <a:t>Вступление в силу закона 321-ФЗ и соответственно </a:t>
            </a:r>
            <a:r>
              <a:rPr lang="ru-RU" i="1" dirty="0"/>
              <a:t>появление основания</a:t>
            </a:r>
            <a:r>
              <a:rPr lang="ru-RU" dirty="0"/>
              <a:t> для совершения  действия предусмотренных им</a:t>
            </a:r>
          </a:p>
        </p:txBody>
      </p:sp>
      <p:sp>
        <p:nvSpPr>
          <p:cNvPr id="13" name="Скругленный прямоугольник 12"/>
          <p:cNvSpPr/>
          <p:nvPr/>
        </p:nvSpPr>
        <p:spPr>
          <a:xfrm>
            <a:off x="928662" y="3857628"/>
            <a:ext cx="3143272" cy="1714512"/>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dirty="0"/>
              <a:t>До момента вступления в силу Заказчик должен осуществить действия по закону которые не вступил в силу</a:t>
            </a:r>
          </a:p>
        </p:txBody>
      </p:sp>
      <p:sp>
        <p:nvSpPr>
          <p:cNvPr id="16" name="Развернутая стрелка 15"/>
          <p:cNvSpPr/>
          <p:nvPr/>
        </p:nvSpPr>
        <p:spPr>
          <a:xfrm rot="10800000" flipV="1">
            <a:off x="2500298" y="3571876"/>
            <a:ext cx="3143272" cy="285752"/>
          </a:xfrm>
          <a:prstGeom prst="uturnArrow">
            <a:avLst>
              <a:gd name="adj1" fmla="val 18333"/>
              <a:gd name="adj2" fmla="val 25000"/>
              <a:gd name="adj3" fmla="val 25000"/>
              <a:gd name="adj4" fmla="val 43750"/>
              <a:gd name="adj5" fmla="val 99444"/>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solidFill>
                <a:schemeClr val="tx1"/>
              </a:solidFill>
            </a:endParaRPr>
          </a:p>
        </p:txBody>
      </p:sp>
      <p:sp>
        <p:nvSpPr>
          <p:cNvPr id="17" name="Прямоугольник 16"/>
          <p:cNvSpPr/>
          <p:nvPr/>
        </p:nvSpPr>
        <p:spPr>
          <a:xfrm>
            <a:off x="571472" y="2214554"/>
            <a:ext cx="8001056" cy="646331"/>
          </a:xfrm>
          <a:prstGeom prst="rect">
            <a:avLst/>
          </a:prstGeom>
        </p:spPr>
        <p:txBody>
          <a:bodyPr wrap="square">
            <a:spAutoFit/>
          </a:bodyPr>
          <a:lstStyle/>
          <a:p>
            <a:r>
              <a:rPr lang="ru-RU" b="1" dirty="0"/>
              <a:t>Совет Федерации в последний день весенней сессии, 29 июня, планирует рассмотреть и принять сразу 160 законов</a:t>
            </a:r>
          </a:p>
        </p:txBody>
      </p:sp>
      <p:sp>
        <p:nvSpPr>
          <p:cNvPr id="18" name="Прямоугольник 17"/>
          <p:cNvSpPr/>
          <p:nvPr/>
        </p:nvSpPr>
        <p:spPr>
          <a:xfrm>
            <a:off x="642910" y="2828836"/>
            <a:ext cx="7786742" cy="646331"/>
          </a:xfrm>
          <a:prstGeom prst="rect">
            <a:avLst/>
          </a:prstGeom>
        </p:spPr>
        <p:txBody>
          <a:bodyPr wrap="square">
            <a:spAutoFit/>
          </a:bodyPr>
          <a:lstStyle/>
          <a:p>
            <a:r>
              <a:rPr lang="ru-RU" dirty="0"/>
              <a:t>«Для нас эти </a:t>
            </a:r>
            <a:r>
              <a:rPr lang="ru-RU" b="1" dirty="0"/>
              <a:t>160 законов </a:t>
            </a:r>
            <a:r>
              <a:rPr lang="ru-RU" dirty="0"/>
              <a:t>неновые, мы их знаем», - добавила спикер Совета Федерации, слова которой приводит «Российская газета»</a:t>
            </a:r>
          </a:p>
        </p:txBody>
      </p:sp>
    </p:spTree>
    <p:extLst>
      <p:ext uri="{BB962C8B-B14F-4D97-AF65-F5344CB8AC3E}">
        <p14:creationId xmlns:p14="http://schemas.microsoft.com/office/powerpoint/2010/main" val="4987128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Отношения на которые действие закона не распространяется</a:t>
            </a:r>
          </a:p>
        </p:txBody>
      </p:sp>
      <p:sp>
        <p:nvSpPr>
          <p:cNvPr id="3" name="Содержимое 2"/>
          <p:cNvSpPr>
            <a:spLocks noGrp="1"/>
          </p:cNvSpPr>
          <p:nvPr>
            <p:ph sz="quarter" idx="1"/>
          </p:nvPr>
        </p:nvSpPr>
        <p:spPr/>
        <p:txBody>
          <a:bodyPr>
            <a:noAutofit/>
          </a:bodyPr>
          <a:lstStyle/>
          <a:p>
            <a:r>
              <a:rPr lang="ru-RU" sz="1500" dirty="0"/>
              <a:t>купля-продажа ценных бумаг, валютных ценностей, драгоценных металлов, а также заключением договоров, являющихся производными финансовыми инструментами</a:t>
            </a:r>
          </a:p>
          <a:p>
            <a:r>
              <a:rPr lang="ru-RU" sz="1500" dirty="0"/>
              <a:t>приобретение заказчиком биржевых товаров на товарной бирже</a:t>
            </a:r>
          </a:p>
          <a:p>
            <a:r>
              <a:rPr lang="ru-RU" sz="1500" dirty="0"/>
              <a:t>осуществлением заказчиком закупок товаров, работ, услуг в соответствии с Федеральным законом от 5 апреля 2013 года N 44-ФЗ «О федеральной контрактной системе»</a:t>
            </a:r>
          </a:p>
          <a:p>
            <a:r>
              <a:rPr lang="ru-RU" sz="1500" dirty="0"/>
              <a:t>закупка в области военно-технического сотрудничества</a:t>
            </a:r>
          </a:p>
          <a:p>
            <a:r>
              <a:rPr lang="ru-RU" sz="1500" dirty="0"/>
              <a:t>закупка товаров, работ, услуг в соответствии с международным договором Российской Федерации</a:t>
            </a:r>
          </a:p>
          <a:p>
            <a:r>
              <a:rPr lang="ru-RU" sz="1500" dirty="0"/>
              <a:t>осуществление заказчиком отбора аудиторской организации для проведения обязательного аудита бухгалтерской (финансовой) отчетности заказчика в соответствии со статьей 5 Федерального закона от 30.12.2008 года N 307-ФЗ «Об аудиторской деятельности»</a:t>
            </a:r>
          </a:p>
          <a:p>
            <a:r>
              <a:rPr lang="ru-RU" sz="1500" dirty="0"/>
              <a:t>заключение и исполнение договоров в соответствии с законодательством Российской Федерации об электроэнергетике, являющихся обязательными для субъектов оптового рынка - участников обращения электрической энергии и (или) мощности</a:t>
            </a:r>
          </a:p>
          <a:p>
            <a:r>
              <a:rPr lang="ru-RU" sz="1500" dirty="0"/>
              <a:t>осуществление кредитной организацией лизинговых операций и межбанковских операций, в том числе с иностранными банками;</a:t>
            </a:r>
          </a:p>
          <a:p>
            <a:r>
              <a:rPr lang="ru-RU" sz="1500" dirty="0"/>
              <a:t>определение, избранием и деятельностью представителя владельцев облигаций в соответствии с законодательством Российской Федерации о ценных бумагах</a:t>
            </a:r>
          </a:p>
        </p:txBody>
      </p:sp>
    </p:spTree>
    <p:extLst>
      <p:ext uri="{BB962C8B-B14F-4D97-AF65-F5344CB8AC3E}">
        <p14:creationId xmlns:p14="http://schemas.microsoft.com/office/powerpoint/2010/main" val="6534970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Принципы осуществления закупок</a:t>
            </a:r>
          </a:p>
        </p:txBody>
      </p:sp>
      <p:sp>
        <p:nvSpPr>
          <p:cNvPr id="3" name="Содержимое 2"/>
          <p:cNvSpPr>
            <a:spLocks noGrp="1"/>
          </p:cNvSpPr>
          <p:nvPr>
            <p:ph sz="quarter" idx="1"/>
          </p:nvPr>
        </p:nvSpPr>
        <p:spPr/>
        <p:txBody>
          <a:bodyPr>
            <a:normAutofit/>
          </a:bodyPr>
          <a:lstStyle/>
          <a:p>
            <a:r>
              <a:rPr lang="ru-RU" sz="2200" dirty="0"/>
              <a:t>информационная открытость закупки (ст. 7 44-ФЗ);</a:t>
            </a:r>
          </a:p>
          <a:p>
            <a:r>
              <a:rPr lang="ru-RU" sz="2200" dirty="0"/>
              <a:t>равноправие, справедливость, отсутствие дискриминации и необоснованных ограничений конкуренции по отношению к участникам закупки (ст. 8 44-ФЗ);</a:t>
            </a:r>
          </a:p>
          <a:p>
            <a:r>
              <a:rPr lang="ru-RU" sz="2200" dirty="0"/>
              <a:t>целевое и экономически эффективное расходование денежных средств на приобретение товаров, работ, услуг (с учетом при необходимости стоимости жизненного цикла закупаемой продукции) и реализация мер, направленных на сокращение издержек заказчика (ст. 12 44-ФЗ);</a:t>
            </a:r>
          </a:p>
          <a:p>
            <a:r>
              <a:rPr lang="ru-RU" sz="2200" b="1" dirty="0"/>
              <a:t>отсутствие ограничения допуска к участию в закупке путем установления неизмеряемых требований к участникам закупки</a:t>
            </a:r>
            <a:r>
              <a:rPr lang="ru-RU" sz="2200" dirty="0"/>
              <a:t>.</a:t>
            </a:r>
          </a:p>
        </p:txBody>
      </p:sp>
    </p:spTree>
    <p:extLst>
      <p:ext uri="{BB962C8B-B14F-4D97-AF65-F5344CB8AC3E}">
        <p14:creationId xmlns:p14="http://schemas.microsoft.com/office/powerpoint/2010/main" val="9944928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Принципы осуществления закупок</a:t>
            </a:r>
          </a:p>
        </p:txBody>
      </p:sp>
      <p:sp>
        <p:nvSpPr>
          <p:cNvPr id="3" name="Содержимое 2"/>
          <p:cNvSpPr>
            <a:spLocks noGrp="1"/>
          </p:cNvSpPr>
          <p:nvPr>
            <p:ph sz="quarter" idx="1"/>
          </p:nvPr>
        </p:nvSpPr>
        <p:spPr/>
        <p:txBody>
          <a:bodyPr>
            <a:normAutofit/>
          </a:bodyPr>
          <a:lstStyle/>
          <a:p>
            <a:r>
              <a:rPr lang="ru-RU" sz="2400" dirty="0"/>
              <a:t>К </a:t>
            </a:r>
            <a:r>
              <a:rPr lang="ru-RU" sz="2400" dirty="0" err="1"/>
              <a:t>неизмеряемым</a:t>
            </a:r>
            <a:r>
              <a:rPr lang="ru-RU" sz="2400" dirty="0"/>
              <a:t> требованиям к участникам закупочных процедур можно отнести те требования, содержание которых не может быть формализовано и однозначно понятно для всех потенциальных участников закупки, требования, которые не могут быть документально подтверждены и (или) не могут применяться в равной степени ко всем участникам закупочной процедуры.</a:t>
            </a:r>
          </a:p>
          <a:p>
            <a:pPr>
              <a:buNone/>
            </a:pPr>
            <a:br>
              <a:rPr lang="ru-RU" sz="2200" dirty="0"/>
            </a:br>
            <a:r>
              <a:rPr lang="ru-RU" sz="2200" dirty="0"/>
              <a:t>Решение ФАС России от 15.11.2013 N 223ФЗ-44/2013</a:t>
            </a:r>
          </a:p>
        </p:txBody>
      </p:sp>
    </p:spTree>
    <p:extLst>
      <p:ext uri="{BB962C8B-B14F-4D97-AF65-F5344CB8AC3E}">
        <p14:creationId xmlns:p14="http://schemas.microsoft.com/office/powerpoint/2010/main" val="9423269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a:t>Информационная открытость закупки</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dirty="0"/>
              <a:t>Комиссия Санкт-Петербургского УФАС России находит неправомерным </a:t>
            </a:r>
            <a:r>
              <a:rPr lang="ru-RU" b="1" i="1" dirty="0" err="1"/>
              <a:t>неразмещение</a:t>
            </a:r>
            <a:r>
              <a:rPr lang="ru-RU" b="1" i="1" dirty="0"/>
              <a:t> в Закупочной документации сведений о получателе денежных средств в обеспечение исполнения договора </a:t>
            </a:r>
            <a:r>
              <a:rPr lang="ru-RU" dirty="0"/>
              <a:t>и усматривает в действиях Организатора торгов нарушение принципа информационной открытости закупки, закрепленного п. 1 ч. 1 ст. 3 Закона N 223-ФЗ, а также нарушение требования п. 4 ч. 10 ст. 4 Закона N 223-ФЗ.</a:t>
            </a:r>
          </a:p>
          <a:p>
            <a:r>
              <a:rPr lang="ru-RU" dirty="0"/>
              <a:t>Также Комиссия Санкт-Петербургского УФАС России полагает неправомерным указание в качестве получателя денежных средств в обеспечение исполнения договора N 31502811613/10/2015 сторонней организации ООО "С" и усматривает в действиях Организатора торгов нарушение требования, закрепленного ч. 6 ст. 3 Закона N 223-ФЗ.</a:t>
            </a:r>
          </a:p>
          <a:p>
            <a:br>
              <a:rPr lang="ru-RU" i="1" dirty="0"/>
            </a:br>
            <a:r>
              <a:rPr lang="ru-RU" i="1" dirty="0"/>
              <a:t>Решение Санкт-Петербургского УФАС России от 11.01.2016 по делу N Т02-7/16</a:t>
            </a:r>
            <a:endParaRPr lang="ru-RU" dirty="0"/>
          </a:p>
        </p:txBody>
      </p:sp>
    </p:spTree>
    <p:extLst>
      <p:ext uri="{BB962C8B-B14F-4D97-AF65-F5344CB8AC3E}">
        <p14:creationId xmlns:p14="http://schemas.microsoft.com/office/powerpoint/2010/main" val="2475180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a:t>Равноправие, справедливость, отсутствие дискриминации и необоснованных ограничений конкуренции по отношению к участникам закупки</a:t>
            </a:r>
          </a:p>
        </p:txBody>
      </p:sp>
      <p:sp>
        <p:nvSpPr>
          <p:cNvPr id="3" name="Содержимое 2"/>
          <p:cNvSpPr>
            <a:spLocks noGrp="1"/>
          </p:cNvSpPr>
          <p:nvPr>
            <p:ph sz="quarter" idx="1"/>
          </p:nvPr>
        </p:nvSpPr>
        <p:spPr/>
        <p:txBody>
          <a:bodyPr>
            <a:normAutofit fontScale="62500" lnSpcReduction="20000"/>
          </a:bodyPr>
          <a:lstStyle/>
          <a:p>
            <a:r>
              <a:rPr lang="ru-RU" dirty="0"/>
              <a:t>Комиссия ФАС России приходит к выводу, что Заказчиком в Документации неправомерно установлено </a:t>
            </a:r>
            <a:r>
              <a:rPr lang="ru-RU" i="1" dirty="0"/>
              <a:t>требование к описанию участниками закупки товара в составе заявок на участие</a:t>
            </a:r>
            <a:r>
              <a:rPr lang="ru-RU" dirty="0"/>
              <a:t> в Конкурсе, </a:t>
            </a:r>
            <a:r>
              <a:rPr lang="ru-RU" i="1" dirty="0"/>
              <a:t>поскольку помимо конкретных показателей товаров, используемых при выполнении работ, участнику закупки необходимо указать конкретные показатели веществ</a:t>
            </a:r>
            <a:r>
              <a:rPr lang="ru-RU" dirty="0"/>
              <a:t>, применяемых при изготовлении указанных товаров, а также конкретные показатели, полученные в результате технологических испытаний указанных товаров. Закон о закупках не устанавливает обязанности участника закупки иметь в наличии товар, предлагаемый к использованию при выполнении работ, для представления подобных сведений.</a:t>
            </a:r>
          </a:p>
          <a:p>
            <a:r>
              <a:rPr lang="ru-RU" dirty="0"/>
              <a:t>Таким образом, действия Заказчика, установившего избыточные требования к описанию участниками закупки показателей товаров, используемых при выполнении работ противоречат пункту 2 части 1 статьи 3 Закона о закупках и нарушают пункт 3 части 10 статьи 4 Закона о закупках.</a:t>
            </a:r>
          </a:p>
          <a:p>
            <a:br>
              <a:rPr lang="ru-RU" i="1" dirty="0"/>
            </a:br>
            <a:r>
              <a:rPr lang="ru-RU" i="1" dirty="0"/>
              <a:t>Решение ФАС России от 08.02.2016 по делу N 223ФЗ-46/16</a:t>
            </a:r>
            <a:endParaRPr lang="ru-RU" dirty="0"/>
          </a:p>
        </p:txBody>
      </p:sp>
    </p:spTree>
    <p:extLst>
      <p:ext uri="{BB962C8B-B14F-4D97-AF65-F5344CB8AC3E}">
        <p14:creationId xmlns:p14="http://schemas.microsoft.com/office/powerpoint/2010/main" val="30632252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err="1"/>
              <a:t>Неизмеряемые</a:t>
            </a:r>
            <a:r>
              <a:rPr lang="ru-RU" sz="2800" dirty="0"/>
              <a:t> требования к участникам закупки</a:t>
            </a:r>
          </a:p>
        </p:txBody>
      </p:sp>
      <p:sp>
        <p:nvSpPr>
          <p:cNvPr id="3" name="Содержимое 2"/>
          <p:cNvSpPr>
            <a:spLocks noGrp="1"/>
          </p:cNvSpPr>
          <p:nvPr>
            <p:ph sz="quarter" idx="1"/>
          </p:nvPr>
        </p:nvSpPr>
        <p:spPr/>
        <p:txBody>
          <a:bodyPr>
            <a:normAutofit/>
          </a:bodyPr>
          <a:lstStyle/>
          <a:p>
            <a:r>
              <a:rPr lang="ru-RU" sz="2400" dirty="0"/>
              <a:t>К </a:t>
            </a:r>
            <a:r>
              <a:rPr lang="ru-RU" sz="2400" dirty="0" err="1"/>
              <a:t>неизмеряемым</a:t>
            </a:r>
            <a:r>
              <a:rPr lang="ru-RU" sz="2400" dirty="0"/>
              <a:t> требованиям к участникам закупочных процедур можно отнести те требования, содержание которых не может быть формализовано и однозначно понятно для всех потенциальных участников закупки, требования, которые не могут быть документально подтверждены и (или) не могут применяться в равной степени ко всем участникам закупочной процедуры.</a:t>
            </a:r>
          </a:p>
          <a:p>
            <a:pPr>
              <a:buNone/>
            </a:pPr>
            <a:br>
              <a:rPr lang="ru-RU" sz="2200" dirty="0"/>
            </a:br>
            <a:r>
              <a:rPr lang="ru-RU" sz="2200" dirty="0"/>
              <a:t>Решение ФАС России от 15.11.2013 N 223ФЗ-44/2013</a:t>
            </a:r>
          </a:p>
        </p:txBody>
      </p:sp>
    </p:spTree>
    <p:extLst>
      <p:ext uri="{BB962C8B-B14F-4D97-AF65-F5344CB8AC3E}">
        <p14:creationId xmlns:p14="http://schemas.microsoft.com/office/powerpoint/2010/main" val="42881367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err="1"/>
              <a:t>Неизмеряемые</a:t>
            </a:r>
            <a:r>
              <a:rPr lang="ru-RU" sz="2800" dirty="0"/>
              <a:t> требования к участникам закупки</a:t>
            </a:r>
          </a:p>
        </p:txBody>
      </p:sp>
      <p:sp>
        <p:nvSpPr>
          <p:cNvPr id="3" name="Содержимое 2"/>
          <p:cNvSpPr>
            <a:spLocks noGrp="1"/>
          </p:cNvSpPr>
          <p:nvPr>
            <p:ph sz="quarter" idx="1"/>
          </p:nvPr>
        </p:nvSpPr>
        <p:spPr/>
        <p:txBody>
          <a:bodyPr>
            <a:normAutofit fontScale="62500" lnSpcReduction="20000"/>
          </a:bodyPr>
          <a:lstStyle/>
          <a:p>
            <a:r>
              <a:rPr lang="ru-RU" dirty="0"/>
              <a:t>Вместе с тем, в соответствии с пунктом 1.6.1. к Участник процедуры закупки должен соответствовать требованиям:</a:t>
            </a:r>
          </a:p>
          <a:p>
            <a:pPr marL="269875" indent="0">
              <a:buNone/>
            </a:pPr>
            <a:r>
              <a:rPr lang="ru-RU" dirty="0"/>
              <a:t>"обладать необходимыми лицензиями на поставку товаров, выполнение работ, оказание услуг, подлежащих лицензированию в соответствии с законодательством Российской Федерации и являющихся предметом заключаемого договора, и/или свидетельствами о допуске на поставку продукции по предмету закупки;</a:t>
            </a:r>
          </a:p>
          <a:p>
            <a:pPr marL="269875" indent="0">
              <a:buNone/>
            </a:pPr>
            <a:r>
              <a:rPr lang="ru-RU" dirty="0"/>
              <a:t>обладать необходимыми сертификатами на товары в соответствии с действующим законодательством Российской Федерации, являющимися предметом заключаемого договора, если предусмотрено Документацией".</a:t>
            </a:r>
          </a:p>
          <a:p>
            <a:r>
              <a:rPr lang="ru-RU" dirty="0"/>
              <a:t>Из данной формулировки содержания Документации </a:t>
            </a:r>
            <a:r>
              <a:rPr lang="ru-RU" i="1" dirty="0"/>
              <a:t>не представляется возможным определить на поставку какого вида продукции участнику необходимо предоставить в составе заявки лицензию и сертификаты.</a:t>
            </a:r>
          </a:p>
          <a:p>
            <a:br>
              <a:rPr lang="ru-RU" i="1" dirty="0"/>
            </a:br>
            <a:r>
              <a:rPr lang="ru-RU" i="1" dirty="0"/>
              <a:t>Решение ФАС России от 30.12.2015 по делу N 223ФЗ-454/15</a:t>
            </a:r>
            <a:endParaRPr lang="ru-RU" dirty="0"/>
          </a:p>
        </p:txBody>
      </p:sp>
    </p:spTree>
    <p:extLst>
      <p:ext uri="{BB962C8B-B14F-4D97-AF65-F5344CB8AC3E}">
        <p14:creationId xmlns:p14="http://schemas.microsoft.com/office/powerpoint/2010/main" val="17150690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Правовая основа закупки. Положение о закупке</a:t>
            </a:r>
          </a:p>
        </p:txBody>
      </p:sp>
      <p:sp>
        <p:nvSpPr>
          <p:cNvPr id="3" name="Содержимое 2"/>
          <p:cNvSpPr>
            <a:spLocks noGrp="1"/>
          </p:cNvSpPr>
          <p:nvPr>
            <p:ph sz="quarter" idx="1"/>
          </p:nvPr>
        </p:nvSpPr>
        <p:spPr/>
        <p:txBody>
          <a:bodyPr>
            <a:normAutofit fontScale="92500" lnSpcReduction="10000"/>
          </a:bodyPr>
          <a:lstStyle/>
          <a:p>
            <a:pPr marL="0" indent="0">
              <a:buNone/>
            </a:pPr>
            <a:r>
              <a:rPr lang="ru-RU" dirty="0"/>
              <a:t>Часть 2 статьи 2 ФЗ №223-ФЗ.</a:t>
            </a:r>
          </a:p>
          <a:p>
            <a:pPr marL="0" indent="0">
              <a:buNone/>
            </a:pPr>
            <a:r>
              <a:rPr lang="ru-RU" dirty="0"/>
              <a:t>Документ регламентирующий закупочную деятельность заказчика, который должен содержать:</a:t>
            </a:r>
          </a:p>
          <a:p>
            <a:pPr marL="0" indent="0">
              <a:buFontTx/>
              <a:buChar char="-"/>
            </a:pPr>
            <a:r>
              <a:rPr lang="ru-RU" b="1" dirty="0"/>
              <a:t> требования к закупке</a:t>
            </a:r>
            <a:r>
              <a:rPr lang="ru-RU" dirty="0"/>
              <a:t>, </a:t>
            </a:r>
          </a:p>
          <a:p>
            <a:pPr marL="0" indent="0">
              <a:buFontTx/>
              <a:buChar char="-"/>
            </a:pPr>
            <a:r>
              <a:rPr lang="ru-RU" dirty="0"/>
              <a:t> </a:t>
            </a:r>
            <a:r>
              <a:rPr lang="ru-RU" b="1" dirty="0"/>
              <a:t>порядок подготовки и проведения процедур закупки (включая способы закупки) и условия их применения</a:t>
            </a:r>
            <a:r>
              <a:rPr lang="ru-RU" dirty="0"/>
              <a:t>,</a:t>
            </a:r>
          </a:p>
          <a:p>
            <a:pPr marL="0" indent="0">
              <a:buFontTx/>
              <a:buChar char="-"/>
            </a:pPr>
            <a:r>
              <a:rPr lang="ru-RU" dirty="0"/>
              <a:t> </a:t>
            </a:r>
            <a:r>
              <a:rPr lang="ru-RU" b="1" dirty="0"/>
              <a:t>порядок заключения и исполнения договоров</a:t>
            </a:r>
            <a:r>
              <a:rPr lang="ru-RU" dirty="0"/>
              <a:t>,</a:t>
            </a:r>
          </a:p>
          <a:p>
            <a:pPr marL="0" indent="0">
              <a:buFontTx/>
              <a:buChar char="-"/>
            </a:pPr>
            <a:r>
              <a:rPr lang="ru-RU" dirty="0"/>
              <a:t> </a:t>
            </a:r>
            <a:r>
              <a:rPr lang="ru-RU" b="1" dirty="0"/>
              <a:t>иные связанные с обеспечением закупки положения.</a:t>
            </a:r>
            <a:endParaRPr lang="ru-RU" dirty="0"/>
          </a:p>
          <a:p>
            <a:pPr marL="0" indent="0">
              <a:buNone/>
            </a:pPr>
            <a:endParaRPr lang="ru-RU" dirty="0"/>
          </a:p>
        </p:txBody>
      </p:sp>
    </p:spTree>
    <p:extLst>
      <p:ext uri="{BB962C8B-B14F-4D97-AF65-F5344CB8AC3E}">
        <p14:creationId xmlns:p14="http://schemas.microsoft.com/office/powerpoint/2010/main" val="1047463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Мониторинг применения</a:t>
            </a:r>
            <a:br>
              <a:rPr lang="ru-RU" sz="2800" dirty="0"/>
            </a:br>
            <a:r>
              <a:rPr lang="ru-RU" sz="2800" dirty="0"/>
              <a:t>Закона № 223-ФЗ в 2015 году </a:t>
            </a:r>
          </a:p>
        </p:txBody>
      </p:sp>
      <p:sp>
        <p:nvSpPr>
          <p:cNvPr id="3" name="Объект 2"/>
          <p:cNvSpPr>
            <a:spLocks noGrp="1"/>
          </p:cNvSpPr>
          <p:nvPr>
            <p:ph sz="quarter" idx="1"/>
          </p:nvPr>
        </p:nvSpPr>
        <p:spPr/>
        <p:txBody>
          <a:bodyPr>
            <a:normAutofit/>
          </a:bodyPr>
          <a:lstStyle/>
          <a:p>
            <a:r>
              <a:rPr lang="ru-RU" dirty="0"/>
              <a:t>Наличие значительных расхождений в информации о планируемых закупках и заключенных договорах. Только каждый 2-й договор по результатам закупок размещен в реестре договоров.</a:t>
            </a:r>
          </a:p>
          <a:p>
            <a:r>
              <a:rPr lang="ru-RU" dirty="0"/>
              <a:t> Контрольные участия в закупках ряда крупных заказчиков свидетельствуют о низкой доступности закупок для малого и среднего предпринимательства. </a:t>
            </a:r>
          </a:p>
        </p:txBody>
      </p:sp>
    </p:spTree>
    <p:extLst>
      <p:ext uri="{BB962C8B-B14F-4D97-AF65-F5344CB8AC3E}">
        <p14:creationId xmlns:p14="http://schemas.microsoft.com/office/powerpoint/2010/main" val="40420277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Правовая основа закупки. Положение о закупке</a:t>
            </a:r>
          </a:p>
        </p:txBody>
      </p:sp>
      <p:sp>
        <p:nvSpPr>
          <p:cNvPr id="3" name="Содержимое 2"/>
          <p:cNvSpPr>
            <a:spLocks noGrp="1"/>
          </p:cNvSpPr>
          <p:nvPr>
            <p:ph sz="quarter" idx="1"/>
          </p:nvPr>
        </p:nvSpPr>
        <p:spPr/>
        <p:txBody>
          <a:bodyPr>
            <a:normAutofit fontScale="85000" lnSpcReduction="20000"/>
          </a:bodyPr>
          <a:lstStyle/>
          <a:p>
            <a:pPr marL="0" indent="0">
              <a:buNone/>
            </a:pPr>
            <a:r>
              <a:rPr lang="ru-RU" dirty="0"/>
              <a:t>ст. 3 ФЗ 223-ФЗ:</a:t>
            </a:r>
          </a:p>
          <a:p>
            <a:r>
              <a:rPr lang="ru-RU" dirty="0"/>
              <a:t>5. Участником закупки может быть любое юридическое лицо или несколько юридических лиц, выступающих на стороне одного участника закупки, независимо от организационно-правовой формы, формы собственности, места нахождения и места происхождения капитала либо любое физическое лицо или несколько физических лиц, выступающих на стороне одного участника закупки, в том числе индивидуальный предприниматель или несколько индивидуальных предпринимателей, выступающих на стороне одного участника закупки, </a:t>
            </a:r>
            <a:r>
              <a:rPr lang="ru-RU" b="1" dirty="0"/>
              <a:t>которые соответствуют требованиям, установленным заказчиком в соответствии с положением о закупке</a:t>
            </a:r>
            <a:r>
              <a:rPr lang="ru-RU" dirty="0"/>
              <a:t>.</a:t>
            </a:r>
          </a:p>
        </p:txBody>
      </p:sp>
    </p:spTree>
    <p:extLst>
      <p:ext uri="{BB962C8B-B14F-4D97-AF65-F5344CB8AC3E}">
        <p14:creationId xmlns:p14="http://schemas.microsoft.com/office/powerpoint/2010/main" val="26539537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Правовая основа закупки. Положение о закупке</a:t>
            </a:r>
          </a:p>
        </p:txBody>
      </p:sp>
      <p:sp>
        <p:nvSpPr>
          <p:cNvPr id="3" name="Содержимое 2"/>
          <p:cNvSpPr>
            <a:spLocks noGrp="1"/>
          </p:cNvSpPr>
          <p:nvPr>
            <p:ph sz="quarter" idx="1"/>
          </p:nvPr>
        </p:nvSpPr>
        <p:spPr/>
        <p:txBody>
          <a:bodyPr>
            <a:normAutofit/>
          </a:bodyPr>
          <a:lstStyle/>
          <a:p>
            <a:pPr marL="0" indent="0">
              <a:buNone/>
            </a:pPr>
            <a:r>
              <a:rPr lang="ru-RU" dirty="0"/>
              <a:t>ч. 2 ст. 3 ФЗ 223-ФЗ:</a:t>
            </a:r>
          </a:p>
          <a:p>
            <a:r>
              <a:rPr lang="ru-RU" dirty="0"/>
              <a:t>критерии и порядок оценки и сопоставления заявок, которые указываются в конкурсной документации должны быть установлены на основании положения о закупке</a:t>
            </a:r>
          </a:p>
          <a:p>
            <a:endParaRPr lang="ru-RU" dirty="0"/>
          </a:p>
        </p:txBody>
      </p:sp>
    </p:spTree>
    <p:extLst>
      <p:ext uri="{BB962C8B-B14F-4D97-AF65-F5344CB8AC3E}">
        <p14:creationId xmlns:p14="http://schemas.microsoft.com/office/powerpoint/2010/main" val="11807802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92500" lnSpcReduction="10000"/>
          </a:bodyPr>
          <a:lstStyle/>
          <a:p>
            <a:pPr marL="0" indent="0">
              <a:buNone/>
            </a:pPr>
            <a:r>
              <a:rPr lang="ru-RU" dirty="0"/>
              <a:t>Часть 2 статьи 2 ФЗ №223-ФЗ.</a:t>
            </a:r>
          </a:p>
          <a:p>
            <a:pPr marL="0" indent="0">
              <a:buNone/>
            </a:pPr>
            <a:r>
              <a:rPr lang="ru-RU" dirty="0"/>
              <a:t>Документ регламентирующий закупочную деятельность заказчика, который должен содержать:</a:t>
            </a:r>
          </a:p>
          <a:p>
            <a:pPr marL="0" indent="0">
              <a:buFontTx/>
              <a:buChar char="-"/>
            </a:pPr>
            <a:r>
              <a:rPr lang="ru-RU" b="1" dirty="0"/>
              <a:t> требования к закупке</a:t>
            </a:r>
            <a:r>
              <a:rPr lang="ru-RU" dirty="0"/>
              <a:t>, </a:t>
            </a:r>
          </a:p>
          <a:p>
            <a:pPr marL="0" indent="0">
              <a:buFontTx/>
              <a:buChar char="-"/>
            </a:pPr>
            <a:r>
              <a:rPr lang="ru-RU" dirty="0"/>
              <a:t> </a:t>
            </a:r>
            <a:r>
              <a:rPr lang="ru-RU" b="1" dirty="0"/>
              <a:t>порядок подготовки и проведения процедур закупки (включая способы закупки) и условия их применения</a:t>
            </a:r>
            <a:r>
              <a:rPr lang="ru-RU" dirty="0"/>
              <a:t>,</a:t>
            </a:r>
          </a:p>
          <a:p>
            <a:pPr marL="0" indent="0">
              <a:buFontTx/>
              <a:buChar char="-"/>
            </a:pPr>
            <a:r>
              <a:rPr lang="ru-RU" dirty="0"/>
              <a:t> </a:t>
            </a:r>
            <a:r>
              <a:rPr lang="ru-RU" b="1" dirty="0"/>
              <a:t>порядок заключения и исполнения договоров</a:t>
            </a:r>
            <a:r>
              <a:rPr lang="ru-RU" dirty="0"/>
              <a:t>,</a:t>
            </a:r>
          </a:p>
          <a:p>
            <a:pPr marL="0" indent="0">
              <a:buFontTx/>
              <a:buChar char="-"/>
            </a:pPr>
            <a:r>
              <a:rPr lang="ru-RU" dirty="0"/>
              <a:t> </a:t>
            </a:r>
            <a:r>
              <a:rPr lang="ru-RU" b="1" dirty="0"/>
              <a:t>иные связанные с обеспечением закупки положения.</a:t>
            </a:r>
            <a:endParaRPr lang="ru-RU" dirty="0"/>
          </a:p>
          <a:p>
            <a:pPr marL="0" indent="0">
              <a:buNone/>
            </a:pPr>
            <a:endParaRPr lang="ru-RU" dirty="0"/>
          </a:p>
        </p:txBody>
      </p:sp>
    </p:spTree>
    <p:extLst>
      <p:ext uri="{BB962C8B-B14F-4D97-AF65-F5344CB8AC3E}">
        <p14:creationId xmlns:p14="http://schemas.microsoft.com/office/powerpoint/2010/main" val="22329127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47500" lnSpcReduction="20000"/>
          </a:bodyPr>
          <a:lstStyle/>
          <a:p>
            <a:pPr>
              <a:buNone/>
            </a:pPr>
            <a:r>
              <a:rPr lang="ru-RU" dirty="0"/>
              <a:t>	В соответствии с частью 3 статьи 3 Закона о закупках в положении о закупке могут быть предусмотрены иные (помимо конкурса или аукциона) способы закупки. При этом заказчик обязан установить в положении о закупке порядок закупки указанными способами.</a:t>
            </a:r>
          </a:p>
          <a:p>
            <a:pPr>
              <a:buNone/>
            </a:pPr>
            <a:r>
              <a:rPr lang="ru-RU" dirty="0"/>
              <a:t>	Пунктом 3.1.1 Положения о закупках Организатор закупки установил следующие способы закупки:</a:t>
            </a:r>
          </a:p>
          <a:p>
            <a:pPr marL="273050" indent="-3175">
              <a:buNone/>
            </a:pPr>
            <a:r>
              <a:rPr lang="ru-RU" dirty="0"/>
              <a:t>- конкурс;</a:t>
            </a:r>
          </a:p>
          <a:p>
            <a:pPr marL="273050" indent="-3175">
              <a:buNone/>
            </a:pPr>
            <a:r>
              <a:rPr lang="ru-RU" dirty="0"/>
              <a:t>- понижающий аукцион;</a:t>
            </a:r>
          </a:p>
          <a:p>
            <a:pPr marL="273050" indent="-3175">
              <a:buNone/>
            </a:pPr>
            <a:r>
              <a:rPr lang="ru-RU" dirty="0"/>
              <a:t>- запрос котировок;</a:t>
            </a:r>
          </a:p>
          <a:p>
            <a:pPr marL="273050" indent="-3175">
              <a:buNone/>
            </a:pPr>
            <a:r>
              <a:rPr lang="ru-RU" dirty="0"/>
              <a:t>- предложение делать оферты (ПДО);</a:t>
            </a:r>
          </a:p>
          <a:p>
            <a:pPr marL="273050" indent="-3175">
              <a:buNone/>
            </a:pPr>
            <a:r>
              <a:rPr lang="ru-RU" dirty="0"/>
              <a:t>- конкурентные переговоры;</a:t>
            </a:r>
          </a:p>
          <a:p>
            <a:pPr marL="273050" indent="-3175">
              <a:buNone/>
            </a:pPr>
            <a:r>
              <a:rPr lang="ru-RU" dirty="0"/>
              <a:t>- закупка у единственного поставщика.</a:t>
            </a:r>
          </a:p>
          <a:p>
            <a:pPr>
              <a:buNone/>
            </a:pPr>
            <a:r>
              <a:rPr lang="ru-RU" dirty="0"/>
              <a:t>	При изучении документов и сведений, представленных на заседании, Комиссия ФАС России установила, что в Положении о закупках порядок выбора способа закупки, в том числе путем проведения запроса котировок не регламентирован.</a:t>
            </a:r>
          </a:p>
          <a:p>
            <a:pPr>
              <a:buNone/>
            </a:pPr>
            <a:r>
              <a:rPr lang="ru-RU" b="1" dirty="0"/>
              <a:t>	Представители Организатора закупки на заседании Комиссии ФАС России подтвердили, что в Положении о закупках порядок выбора способа закупки, в том числе путем проведения запроса котировок, не регламентирован, что является нарушением части 2 статьи 2 Закона о закупках.</a:t>
            </a:r>
          </a:p>
          <a:p>
            <a:br>
              <a:rPr lang="ru-RU" i="1" dirty="0"/>
            </a:br>
            <a:r>
              <a:rPr lang="ru-RU" i="1" dirty="0"/>
              <a:t>Решение ФАС России от 07.08.2014 N 223ФЗ-100/14 </a:t>
            </a:r>
            <a:endParaRPr lang="ru-RU" dirty="0"/>
          </a:p>
        </p:txBody>
      </p:sp>
    </p:spTree>
    <p:extLst>
      <p:ext uri="{BB962C8B-B14F-4D97-AF65-F5344CB8AC3E}">
        <p14:creationId xmlns:p14="http://schemas.microsoft.com/office/powerpoint/2010/main" val="29883372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Положение о закупках ТРУ</a:t>
            </a:r>
          </a:p>
        </p:txBody>
      </p:sp>
      <p:sp>
        <p:nvSpPr>
          <p:cNvPr id="3" name="Объект 2"/>
          <p:cNvSpPr>
            <a:spLocks noGrp="1"/>
          </p:cNvSpPr>
          <p:nvPr>
            <p:ph sz="quarter" idx="1"/>
          </p:nvPr>
        </p:nvSpPr>
        <p:spPr/>
        <p:txBody>
          <a:bodyPr>
            <a:normAutofit fontScale="77500" lnSpcReduction="20000"/>
          </a:bodyPr>
          <a:lstStyle/>
          <a:p>
            <a:r>
              <a:rPr lang="ru-RU" dirty="0"/>
              <a:t>Положение предусматривало возможность осуществления закупки у единственного поставщика в случае возникновения потребности в закупаемых товарах (работах, услугах), в связи с чем, применение других видов процедур закупки невозможно по причине отсутствия времени, необходимого для их проведения. Указанная норма противоречила общим целям, задачам и принципам Федерального закона, поскольку давала Заказчику возможность избегать проведения процедур торгов, могла явиться причиной коррупционных проявлений, нарушений антимонопольного законодательства и законодательства о защите конкуренции.</a:t>
            </a:r>
          </a:p>
          <a:p>
            <a:r>
              <a:rPr lang="ru-RU" i="1" dirty="0"/>
              <a:t>Казанская прокуратура по надзору за исполнением законов на особо режимных объектах пресекла нарушения законодательства о закупках</a:t>
            </a:r>
            <a:endParaRPr lang="ru-RU" dirty="0"/>
          </a:p>
        </p:txBody>
      </p:sp>
    </p:spTree>
    <p:extLst>
      <p:ext uri="{BB962C8B-B14F-4D97-AF65-F5344CB8AC3E}">
        <p14:creationId xmlns:p14="http://schemas.microsoft.com/office/powerpoint/2010/main" val="3548419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Положение о закупках ТРУ</a:t>
            </a:r>
          </a:p>
        </p:txBody>
      </p:sp>
      <p:sp>
        <p:nvSpPr>
          <p:cNvPr id="3" name="Объект 2"/>
          <p:cNvSpPr>
            <a:spLocks noGrp="1"/>
          </p:cNvSpPr>
          <p:nvPr>
            <p:ph sz="quarter" idx="1"/>
          </p:nvPr>
        </p:nvSpPr>
        <p:spPr/>
        <p:txBody>
          <a:bodyPr>
            <a:normAutofit fontScale="85000" lnSpcReduction="20000"/>
          </a:bodyPr>
          <a:lstStyle/>
          <a:p>
            <a:r>
              <a:rPr lang="ru-RU" dirty="0"/>
              <a:t>Положением о закупках ГАУК "Саратовский театр кукол "Теремок" установлено, что основным критерием для выбора способа размещения заказа у единственного поставщика является соответствие условий закупки одному из подпунктов 5.5. рассматриваемого Положения. Между тем, в Положении отсутствовали какие-либо ссылки на "неосновные" критерии, что создавало неопределенность правового регулирования и широту усмотрения </a:t>
            </a:r>
            <a:r>
              <a:rPr lang="ru-RU" dirty="0" err="1"/>
              <a:t>правоприменителя</a:t>
            </a:r>
            <a:r>
              <a:rPr lang="ru-RU" dirty="0"/>
              <a:t>.</a:t>
            </a:r>
          </a:p>
          <a:p>
            <a:r>
              <a:rPr lang="ru-RU" i="1" dirty="0"/>
              <a:t>Прокуратурой Саратовской области проведена проверка соответствия законодательству и антикоррупционная экспертиза приказов министерства культуры Саратовской области</a:t>
            </a:r>
            <a:endParaRPr lang="ru-RU" dirty="0"/>
          </a:p>
        </p:txBody>
      </p:sp>
    </p:spTree>
    <p:extLst>
      <p:ext uri="{BB962C8B-B14F-4D97-AF65-F5344CB8AC3E}">
        <p14:creationId xmlns:p14="http://schemas.microsoft.com/office/powerpoint/2010/main" val="458211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85000" lnSpcReduction="20000"/>
          </a:bodyPr>
          <a:lstStyle/>
          <a:p>
            <a:pPr marL="0" indent="0">
              <a:buNone/>
            </a:pPr>
            <a:r>
              <a:rPr lang="ru-RU" dirty="0"/>
              <a:t>ст. 3 ФЗ 223-ФЗ:</a:t>
            </a:r>
          </a:p>
          <a:p>
            <a:r>
              <a:rPr lang="ru-RU" dirty="0"/>
              <a:t>5. Участником закупки может быть любое юридическое лицо или несколько юридических лиц, выступающих на стороне одного участника закупки, независимо от организационно-правовой формы, формы собственности, места нахождения и места происхождения капитала либо любое физическое лицо или несколько физических лиц, выступающих на стороне одного участника закупки, в том числе индивидуальный предприниматель или несколько индивидуальных предпринимателей, выступающих на стороне одного участника закупки, </a:t>
            </a:r>
            <a:r>
              <a:rPr lang="ru-RU" b="1" dirty="0"/>
              <a:t>которые соответствуют требованиям, установленным заказчиком в соответствии с положением о закупке</a:t>
            </a:r>
            <a:r>
              <a:rPr lang="ru-RU" dirty="0"/>
              <a:t>.</a:t>
            </a:r>
          </a:p>
        </p:txBody>
      </p:sp>
    </p:spTree>
    <p:extLst>
      <p:ext uri="{BB962C8B-B14F-4D97-AF65-F5344CB8AC3E}">
        <p14:creationId xmlns:p14="http://schemas.microsoft.com/office/powerpoint/2010/main" val="31379111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55000" lnSpcReduction="20000"/>
          </a:bodyPr>
          <a:lstStyle/>
          <a:p>
            <a:r>
              <a:rPr lang="ru-RU" dirty="0"/>
              <a:t>В соответствии с частью 5 статьи 3 Закона о закупках участником закупки может быть любое юридическое лицо или несколько юридических лиц, выступающих на стороне одного участника закупки, независимо от организационно-правовой формы, формы собственности, места нахождения и места происхождения капитала либо любое физическое лицо или несколько физических лиц, выступающих на стороне одного участника закупки, в том числе индивидуальный предприниматель или несколько индивидуальных предпринимателей, выступающих на стороне одного участника закупки, которые соответствуют требованиям, установленным заказчиком в соответствии с положением о закупке.</a:t>
            </a:r>
          </a:p>
          <a:p>
            <a:r>
              <a:rPr lang="ru-RU" u="sng" dirty="0"/>
              <a:t>Согласно пункту 9 части 10 статьи 4 Закона о закупках в документации о закупке должны быть указаны определенные положением о закупке требования к участникам закупки и перечень документов, представляемых участниками закупки для подтверждения их соответствия установленным требованиям.</a:t>
            </a:r>
          </a:p>
          <a:p>
            <a:r>
              <a:rPr lang="ru-RU" i="1" dirty="0"/>
              <a:t>По мнению Заявителя, Положением о закупке не предусмотрено право Заказчика устанавливать в Документации требование о представлении в составе заявки на участие в Конкурсе документов, перечисленных в подпунктах 13 - 15 пункта 8.16 Информационной карты.</a:t>
            </a:r>
          </a:p>
          <a:p>
            <a:pPr>
              <a:buNone/>
            </a:pPr>
            <a:r>
              <a:rPr lang="ru-RU" i="1" dirty="0"/>
              <a:t>	</a:t>
            </a:r>
            <a:br>
              <a:rPr lang="ru-RU" i="1" dirty="0"/>
            </a:br>
            <a:r>
              <a:rPr lang="ru-RU" i="1" dirty="0"/>
              <a:t>Решение ФАС России от 21.07.2014 N 223ФЗ-88/14 </a:t>
            </a:r>
            <a:endParaRPr lang="ru-RU" dirty="0"/>
          </a:p>
        </p:txBody>
      </p:sp>
    </p:spTree>
    <p:extLst>
      <p:ext uri="{BB962C8B-B14F-4D97-AF65-F5344CB8AC3E}">
        <p14:creationId xmlns:p14="http://schemas.microsoft.com/office/powerpoint/2010/main" val="6443524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a:bodyPr>
          <a:lstStyle/>
          <a:p>
            <a:pPr marL="0" indent="0">
              <a:buNone/>
            </a:pPr>
            <a:r>
              <a:rPr lang="ru-RU" dirty="0"/>
              <a:t>ч. 2 ст. 3 ФЗ 223-ФЗ:</a:t>
            </a:r>
          </a:p>
          <a:p>
            <a:r>
              <a:rPr lang="ru-RU" dirty="0"/>
              <a:t>критерии и порядок оценки и сопоставления заявок, которые указываются в конкурсной документации должны быть установлены на основании положения о закупке</a:t>
            </a:r>
          </a:p>
          <a:p>
            <a:endParaRPr lang="ru-RU" dirty="0"/>
          </a:p>
        </p:txBody>
      </p:sp>
    </p:spTree>
    <p:extLst>
      <p:ext uri="{BB962C8B-B14F-4D97-AF65-F5344CB8AC3E}">
        <p14:creationId xmlns:p14="http://schemas.microsoft.com/office/powerpoint/2010/main" val="4412870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55000" lnSpcReduction="20000"/>
          </a:bodyPr>
          <a:lstStyle/>
          <a:p>
            <a:r>
              <a:rPr lang="ru-RU" dirty="0"/>
              <a:t>Частью 2 статьи 3 Закона N 223-ФЗ установлено, что выигравшим торги на конкурсе признается лицо, которое предложило лучшие условия исполнения договора в соответствии с критериями и порядком оценки и сопоставления заявок, которые установлены в конкурсной документации на основании положения о закупке.</a:t>
            </a:r>
          </a:p>
          <a:p>
            <a:r>
              <a:rPr lang="ru-RU" dirty="0"/>
              <a:t>Кроме того, статьей 421 Гражданского кодекса Российской Федерации установлено, что каждый субъект предпринимательской деятельности вправе сам решать, заключать ему договор или нет, свободен он и в выборе контрагента по договору. Законодательство не обязывает истребовать бухгалтерский баланс у будущего контрагента при заключении с ним договора, но не содержит и запрета на его запрос. Поэтому при решении вопроса о заключении с той или иной организацией договора покупатель вправе запросить у потенциального контрагента любые документы, содержащие сведения о нем.</a:t>
            </a:r>
          </a:p>
          <a:p>
            <a:r>
              <a:rPr lang="ru-RU" dirty="0"/>
              <a:t>Таким образом, заказчик </a:t>
            </a:r>
            <a:r>
              <a:rPr lang="ru-RU" i="1" dirty="0"/>
              <a:t>самостоятельно в положении о закупке устанавливает критерии и порядок оценки и сопоставления заявок для проведения конкурсных процедур и осуществляет оценку и сопоставление заявок на участие в закупке по критериям и в порядке, которые указаны в документации </a:t>
            </a:r>
            <a:r>
              <a:rPr lang="ru-RU" b="1" i="1" dirty="0"/>
              <a:t>и предусмотрены</a:t>
            </a:r>
            <a:r>
              <a:rPr lang="ru-RU" i="1" dirty="0"/>
              <a:t> положением о закупке.</a:t>
            </a:r>
            <a:r>
              <a:rPr lang="ru-RU" dirty="0"/>
              <a:t> То есть заказчик вправе отклонить участника закупки в случае непредставления документов, предусмотренных конкурсной документацией, если данное право установлено в положении о закупке.</a:t>
            </a:r>
          </a:p>
          <a:p>
            <a:br>
              <a:rPr lang="ru-RU" i="1" dirty="0"/>
            </a:br>
            <a:r>
              <a:rPr lang="ru-RU" i="1" dirty="0"/>
              <a:t>Письмо Минэкономразвития России от 28.08.2015 N Д28и-2608</a:t>
            </a:r>
            <a:endParaRPr lang="ru-RU" dirty="0"/>
          </a:p>
        </p:txBody>
      </p:sp>
    </p:spTree>
    <p:extLst>
      <p:ext uri="{BB962C8B-B14F-4D97-AF65-F5344CB8AC3E}">
        <p14:creationId xmlns:p14="http://schemas.microsoft.com/office/powerpoint/2010/main" val="5405439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Мониторинг применения</a:t>
            </a:r>
            <a:br>
              <a:rPr lang="ru-RU" sz="2800" dirty="0"/>
            </a:br>
            <a:r>
              <a:rPr lang="ru-RU" sz="2800" dirty="0"/>
              <a:t>Закона № 223-ФЗ в 2015 году </a:t>
            </a:r>
          </a:p>
        </p:txBody>
      </p:sp>
      <p:sp>
        <p:nvSpPr>
          <p:cNvPr id="3" name="Объект 2"/>
          <p:cNvSpPr>
            <a:spLocks noGrp="1"/>
          </p:cNvSpPr>
          <p:nvPr>
            <p:ph sz="quarter" idx="1"/>
          </p:nvPr>
        </p:nvSpPr>
        <p:spPr/>
        <p:txBody>
          <a:bodyPr>
            <a:normAutofit fontScale="77500" lnSpcReduction="20000"/>
          </a:bodyPr>
          <a:lstStyle/>
          <a:p>
            <a:r>
              <a:rPr lang="ru-RU" dirty="0"/>
              <a:t>Максимальный объем договоров был заключен в 4 квартале 2015 г, а в декабре общий объем договоров составил </a:t>
            </a:r>
            <a:r>
              <a:rPr lang="ru-RU" b="1" dirty="0"/>
              <a:t>3 175 млрд. рублей</a:t>
            </a:r>
            <a:r>
              <a:rPr lang="ru-RU" dirty="0"/>
              <a:t>, (в 2 раза превышает среднемесячное значение). </a:t>
            </a:r>
          </a:p>
          <a:p>
            <a:pPr>
              <a:buNone/>
            </a:pPr>
            <a:r>
              <a:rPr lang="ru-RU" dirty="0"/>
              <a:t>	Данные обстоятельства связаны со следующими обстоятельствами: </a:t>
            </a:r>
          </a:p>
          <a:p>
            <a:pPr>
              <a:buNone/>
            </a:pPr>
            <a:r>
              <a:rPr lang="ru-RU" dirty="0"/>
              <a:t>	- заказчики, в целях осуществления своей сферы деятельности заключают договоры, срок исполнения которых начинается с 1 января следующего года, в том числе услуги охраны, коммунальные и </a:t>
            </a:r>
            <a:r>
              <a:rPr lang="ru-RU" dirty="0" err="1"/>
              <a:t>клининговые</a:t>
            </a:r>
            <a:r>
              <a:rPr lang="ru-RU" dirty="0"/>
              <a:t> услуги и </a:t>
            </a:r>
            <a:r>
              <a:rPr lang="ru-RU" dirty="0" err="1"/>
              <a:t>т.д</a:t>
            </a:r>
            <a:r>
              <a:rPr lang="ru-RU" dirty="0"/>
              <a:t>; </a:t>
            </a:r>
          </a:p>
          <a:p>
            <a:pPr>
              <a:buNone/>
            </a:pPr>
            <a:r>
              <a:rPr lang="ru-RU" dirty="0"/>
              <a:t>	- большинство заказчиков планируют свою финансовую деятельность на один год и к окончанию года у них остаются неизрасходованные средства, которые они стремятся потратить в рамках данного года. </a:t>
            </a:r>
          </a:p>
        </p:txBody>
      </p:sp>
    </p:spTree>
    <p:extLst>
      <p:ext uri="{BB962C8B-B14F-4D97-AF65-F5344CB8AC3E}">
        <p14:creationId xmlns:p14="http://schemas.microsoft.com/office/powerpoint/2010/main" val="40946695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40000" lnSpcReduction="20000"/>
          </a:bodyPr>
          <a:lstStyle/>
          <a:p>
            <a:r>
              <a:rPr lang="ru-RU" dirty="0"/>
              <a:t>3. Положение о закупке утверждается:</a:t>
            </a:r>
          </a:p>
          <a:p>
            <a:r>
              <a:rPr lang="ru-RU" dirty="0"/>
              <a:t>1) высшим органом управления государственной корпорации или государственной компании в случае, если заказчиком выступает государственная корпорация или государственная компания;</a:t>
            </a:r>
          </a:p>
          <a:p>
            <a:r>
              <a:rPr lang="ru-RU" dirty="0"/>
              <a:t>2) руководителем унитарного предприятия в случае, если заказчиком выступает государственное унитарное предприятие или муниципальное унитарное предприятие;</a:t>
            </a:r>
          </a:p>
          <a:p>
            <a:r>
              <a:rPr lang="ru-RU" dirty="0"/>
              <a:t>3) наблюдательным советом автономного учреждения в случае, если заказчиком выступает автономное учреждение;</a:t>
            </a:r>
          </a:p>
          <a:p>
            <a:r>
              <a:rPr lang="ru-RU" dirty="0"/>
              <a:t>4) советом директоров (наблюдательным советом) хозяйственного общества в случае, если заказчиком выступает акционерное общество, либо в случае, когда уставом акционерного общества предусмотрено осуществление функций совета директоров (наблюдательного совета) общим собранием акционеров общества, коллегиальным исполнительным органом общества или при отсутствии коллегиального исполнительного органа общим собранием акционеров общества;</a:t>
            </a:r>
          </a:p>
          <a:p>
            <a:r>
              <a:rPr lang="ru-RU" dirty="0"/>
              <a:t>5) общим собранием участников общества с ограниченной ответственностью в случае, если заказчиком выступает общество с ограниченной ответственностью, либо в случае, когда утверждение положения о закупке отнесено уставом общества с ограниченной ответственностью к компетенции совета директоров (наблюдательного совета) общества или коллегиального исполнительного органа общества, советом директоров (наблюдательным советом) общества или коллегиальным исполнительным органом общества;</a:t>
            </a:r>
          </a:p>
          <a:p>
            <a:r>
              <a:rPr lang="ru-RU" dirty="0"/>
              <a:t>6) органом, осуществляющим функции и полномочия учредителя бюджетного учреждения, в случае, если заказчиком выступает государственное бюджетное учреждение или муниципальное бюджетное учреждение.</a:t>
            </a:r>
          </a:p>
          <a:p>
            <a:br>
              <a:rPr lang="ru-RU" i="1" dirty="0"/>
            </a:br>
            <a:r>
              <a:rPr lang="ru-RU" i="1" dirty="0"/>
              <a:t>ст. 2, Федеральный закон от 18.07.2011 N 223-ФЗ "О закупках товаров, работ, услуг отдельными видами юридических лиц" </a:t>
            </a:r>
            <a:endParaRPr lang="ru-RU" dirty="0"/>
          </a:p>
        </p:txBody>
      </p:sp>
    </p:spTree>
    <p:extLst>
      <p:ext uri="{BB962C8B-B14F-4D97-AF65-F5344CB8AC3E}">
        <p14:creationId xmlns:p14="http://schemas.microsoft.com/office/powerpoint/2010/main" val="38629596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Правовая основа закупки. Положение о закупке</a:t>
            </a:r>
          </a:p>
        </p:txBody>
      </p:sp>
      <p:sp>
        <p:nvSpPr>
          <p:cNvPr id="3" name="Содержимое 2"/>
          <p:cNvSpPr>
            <a:spLocks noGrp="1"/>
          </p:cNvSpPr>
          <p:nvPr>
            <p:ph sz="quarter" idx="1"/>
          </p:nvPr>
        </p:nvSpPr>
        <p:spPr/>
        <p:txBody>
          <a:bodyPr>
            <a:normAutofit fontScale="77500" lnSpcReduction="20000"/>
          </a:bodyPr>
          <a:lstStyle/>
          <a:p>
            <a:r>
              <a:rPr lang="ru-RU" dirty="0"/>
              <a:t>Пунктом 6 части 3 статьи 2 Закона о закупках установлено, что положение о закупке бюджетного учреждения утверждается органом, осуществляющим функции и полномочия учредителя бюджетного учреждения, в случае, если заказчиком выступает государственное бюджетное учреждение или муниципальное бюджетное учреждение.</a:t>
            </a:r>
          </a:p>
          <a:p>
            <a:r>
              <a:rPr lang="ru-RU" dirty="0"/>
              <a:t>Как следует из материалов дела Положение о закупке утверждено Генеральным директором.</a:t>
            </a:r>
          </a:p>
          <a:p>
            <a:r>
              <a:rPr lang="ru-RU" dirty="0"/>
              <a:t>В соответствии с выпиской из единого государственного реестра юридических лиц (далее - ЕГРЮЛ), учредителем ФГБУ является Министерство.</a:t>
            </a:r>
          </a:p>
          <a:p>
            <a:br>
              <a:rPr lang="ru-RU" i="1" dirty="0"/>
            </a:br>
            <a:r>
              <a:rPr lang="ru-RU" i="1" dirty="0"/>
              <a:t>Постановление ФАС России от 18.09.2015 по делу N П-735/14/АК629-15</a:t>
            </a:r>
            <a:endParaRPr lang="ru-RU" dirty="0"/>
          </a:p>
        </p:txBody>
      </p:sp>
    </p:spTree>
    <p:extLst>
      <p:ext uri="{BB962C8B-B14F-4D97-AF65-F5344CB8AC3E}">
        <p14:creationId xmlns:p14="http://schemas.microsoft.com/office/powerpoint/2010/main" val="4465435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Профессиональные стандарты в сфере закупок</a:t>
            </a:r>
          </a:p>
        </p:txBody>
      </p:sp>
      <p:graphicFrame>
        <p:nvGraphicFramePr>
          <p:cNvPr id="5" name="Таблица 4"/>
          <p:cNvGraphicFramePr>
            <a:graphicFrameLocks noGrp="1"/>
          </p:cNvGraphicFramePr>
          <p:nvPr/>
        </p:nvGraphicFramePr>
        <p:xfrm>
          <a:off x="357158" y="1714489"/>
          <a:ext cx="8429684" cy="3017520"/>
        </p:xfrm>
        <a:graphic>
          <a:graphicData uri="http://schemas.openxmlformats.org/drawingml/2006/table">
            <a:tbl>
              <a:tblPr/>
              <a:tblGrid>
                <a:gridCol w="1143008">
                  <a:extLst>
                    <a:ext uri="{9D8B030D-6E8A-4147-A177-3AD203B41FA5}">
                      <a16:colId xmlns:a16="http://schemas.microsoft.com/office/drawing/2014/main" val="20000"/>
                    </a:ext>
                  </a:extLst>
                </a:gridCol>
                <a:gridCol w="3206920">
                  <a:extLst>
                    <a:ext uri="{9D8B030D-6E8A-4147-A177-3AD203B41FA5}">
                      <a16:colId xmlns:a16="http://schemas.microsoft.com/office/drawing/2014/main" val="20001"/>
                    </a:ext>
                  </a:extLst>
                </a:gridCol>
                <a:gridCol w="4079756">
                  <a:extLst>
                    <a:ext uri="{9D8B030D-6E8A-4147-A177-3AD203B41FA5}">
                      <a16:colId xmlns:a16="http://schemas.microsoft.com/office/drawing/2014/main" val="20002"/>
                    </a:ext>
                  </a:extLst>
                </a:gridCol>
              </a:tblGrid>
              <a:tr h="569748">
                <a:tc>
                  <a:txBody>
                    <a:bodyPr/>
                    <a:lstStyle/>
                    <a:p>
                      <a:pPr algn="ctr">
                        <a:lnSpc>
                          <a:spcPct val="115000"/>
                        </a:lnSpc>
                        <a:spcAft>
                          <a:spcPts val="0"/>
                        </a:spcAft>
                      </a:pPr>
                      <a:r>
                        <a:rPr lang="ru-RU" sz="2500" dirty="0">
                          <a:latin typeface="+mn-lt"/>
                          <a:ea typeface="Times New Roman"/>
                          <a:cs typeface="Calibri"/>
                        </a:rPr>
                        <a:t>Код</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500" dirty="0">
                          <a:latin typeface="+mn-lt"/>
                          <a:ea typeface="Times New Roman"/>
                          <a:cs typeface="Calibri"/>
                        </a:rPr>
                        <a:t>Наименование стандарта</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2500" dirty="0">
                          <a:latin typeface="+mn-lt"/>
                          <a:ea typeface="Times New Roman"/>
                          <a:cs typeface="Calibri"/>
                        </a:rPr>
                        <a:t>Реквизиты документа</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910519">
                <a:tc>
                  <a:txBody>
                    <a:bodyPr/>
                    <a:lstStyle/>
                    <a:p>
                      <a:pPr>
                        <a:lnSpc>
                          <a:spcPct val="115000"/>
                        </a:lnSpc>
                        <a:spcAft>
                          <a:spcPts val="0"/>
                        </a:spcAft>
                      </a:pPr>
                      <a:r>
                        <a:rPr lang="ru-RU" sz="2500">
                          <a:latin typeface="+mn-lt"/>
                          <a:ea typeface="Times New Roman"/>
                          <a:cs typeface="Calibri"/>
                        </a:rPr>
                        <a:t>08.024</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500" dirty="0">
                          <a:latin typeface="+mn-lt"/>
                          <a:ea typeface="Times New Roman"/>
                          <a:cs typeface="Calibri"/>
                        </a:rPr>
                        <a:t>Эксперт в сфере закупок</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500" dirty="0">
                          <a:latin typeface="+mn-lt"/>
                          <a:ea typeface="Times New Roman"/>
                          <a:cs typeface="Calibri"/>
                          <a:hlinkClick r:id="rId2" action="ppaction://hlinkfile"/>
                        </a:rPr>
                        <a:t>Приказ Минтруда России N 626н от 10.09.2015</a:t>
                      </a:r>
                      <a:endParaRPr lang="ru-RU" sz="2500" dirty="0">
                        <a:latin typeface="+mn-lt"/>
                        <a:ea typeface="Times New Roman"/>
                        <a:cs typeface="Calibri"/>
                      </a:endParaRP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10519">
                <a:tc>
                  <a:txBody>
                    <a:bodyPr/>
                    <a:lstStyle/>
                    <a:p>
                      <a:pPr>
                        <a:lnSpc>
                          <a:spcPct val="115000"/>
                        </a:lnSpc>
                        <a:spcAft>
                          <a:spcPts val="0"/>
                        </a:spcAft>
                      </a:pPr>
                      <a:r>
                        <a:rPr lang="ru-RU" sz="2500">
                          <a:latin typeface="+mn-lt"/>
                          <a:ea typeface="Times New Roman"/>
                          <a:cs typeface="Calibri"/>
                        </a:rPr>
                        <a:t>08.026</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500" dirty="0">
                          <a:latin typeface="+mn-lt"/>
                          <a:ea typeface="Times New Roman"/>
                          <a:cs typeface="Calibri"/>
                        </a:rPr>
                        <a:t>Специалист в сфере закупок</a:t>
                      </a: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500" dirty="0">
                          <a:latin typeface="+mn-lt"/>
                          <a:ea typeface="Times New Roman"/>
                          <a:cs typeface="Calibri"/>
                          <a:hlinkClick r:id="rId3" action="ppaction://hlinkfile"/>
                        </a:rPr>
                        <a:t>Приказ Минтруда России N 625н от 10.09.2015</a:t>
                      </a:r>
                      <a:endParaRPr lang="ru-RU" sz="2500" dirty="0">
                        <a:latin typeface="+mn-lt"/>
                        <a:ea typeface="Times New Roman"/>
                        <a:cs typeface="Calibri"/>
                      </a:endParaRPr>
                    </a:p>
                  </a:txBody>
                  <a:tcPr marL="39370" marR="39370" marT="64770" marB="647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852468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t>Требования Постановления Правительства РФ №1457</a:t>
            </a:r>
          </a:p>
        </p:txBody>
      </p:sp>
      <p:sp>
        <p:nvSpPr>
          <p:cNvPr id="3" name="Содержимое 2"/>
          <p:cNvSpPr>
            <a:spLocks noGrp="1"/>
          </p:cNvSpPr>
          <p:nvPr>
            <p:ph sz="quarter" idx="1"/>
          </p:nvPr>
        </p:nvSpPr>
        <p:spPr>
          <a:xfrm>
            <a:off x="301752" y="1460938"/>
            <a:ext cx="8503920" cy="4824248"/>
          </a:xfrm>
        </p:spPr>
        <p:txBody>
          <a:bodyPr>
            <a:noAutofit/>
          </a:bodyPr>
          <a:lstStyle/>
          <a:p>
            <a:r>
              <a:rPr lang="ru-RU" sz="1500" dirty="0"/>
              <a:t>При осуществлении закупки заказчик устанавливает </a:t>
            </a:r>
            <a:r>
              <a:rPr lang="ru-RU" sz="1500" b="1" dirty="0"/>
              <a:t>единые требования </a:t>
            </a:r>
            <a:r>
              <a:rPr lang="ru-RU" sz="1500" dirty="0"/>
              <a:t>к участникам закупки в соответствии со статьей 31 Закона N 44-ФЗ, </a:t>
            </a:r>
            <a:r>
              <a:rPr lang="ru-RU" sz="1500" b="1" dirty="0"/>
              <a:t>в том числе соответствие требованиям, установленным в соответствии с законодательством РФ</a:t>
            </a:r>
            <a:r>
              <a:rPr lang="ru-RU" sz="1500" dirty="0"/>
              <a:t>, к лицам, осуществляющим выполнение работы, оказание услуги, являющихся объектом закупки (пункт 1 части 1 статьи 31 Закона N 44-ФЗ).</a:t>
            </a:r>
          </a:p>
          <a:p>
            <a:r>
              <a:rPr lang="ru-RU" sz="1500" dirty="0"/>
              <a:t>Таким образом, в случае если Постановлением N 1457 </a:t>
            </a:r>
            <a:r>
              <a:rPr lang="ru-RU" sz="1500" b="1" dirty="0"/>
              <a:t>установлены обязательные требования </a:t>
            </a:r>
            <a:r>
              <a:rPr lang="ru-RU" sz="1500" dirty="0"/>
              <a:t>к лицам, осуществляющим выполнение работ, оказание услуг для обеспечения государственных и муниципальных нужд, заказчик устанавливает такие требования к участникам закупки.</a:t>
            </a:r>
          </a:p>
          <a:p>
            <a:r>
              <a:rPr lang="ru-RU" sz="1500" i="1" dirty="0"/>
              <a:t>При этом выписка из Единого государственного реестра юридических лиц, представляемая участником закупки во второй части заявки на участие в электронном аукционе, является документом, с помощью которого заказчик в том числе устанавливает соответствие такого участника требованиям пункта 1 части 1 статьи 31 Закона N 44-ФЗ</a:t>
            </a:r>
            <a:r>
              <a:rPr lang="ru-RU" sz="1500" dirty="0"/>
              <a:t>.</a:t>
            </a:r>
          </a:p>
          <a:p>
            <a:r>
              <a:rPr lang="ru-RU" sz="1500" dirty="0"/>
              <a:t>Дополнительно отмечаем, </a:t>
            </a:r>
            <a:r>
              <a:rPr lang="ru-RU" sz="1500" b="1" dirty="0"/>
              <a:t>что Постановление N 1457 не издано в развитие статьи 14 Закона N 44-ФЗ</a:t>
            </a:r>
            <a:r>
              <a:rPr lang="ru-RU" sz="1500" dirty="0"/>
              <a:t>. В связи с чем при установлении в извещении, документации о закупке запрета, предусмотренного Постановлением N 1457, не допускается указывать, что такой запрет установлен в соответствии со статьей 14 Закона N 44-ФЗ.</a:t>
            </a:r>
          </a:p>
          <a:p>
            <a:pPr>
              <a:buNone/>
            </a:pPr>
            <a:r>
              <a:rPr lang="ru-RU" sz="1500" i="1" dirty="0"/>
              <a:t>	Письмо Минэкономразвития России от 17.02.2016 N Д28и-353 </a:t>
            </a:r>
            <a:endParaRPr lang="ru-RU" sz="1500" dirty="0"/>
          </a:p>
        </p:txBody>
      </p:sp>
    </p:spTree>
    <p:extLst>
      <p:ext uri="{BB962C8B-B14F-4D97-AF65-F5344CB8AC3E}">
        <p14:creationId xmlns:p14="http://schemas.microsoft.com/office/powerpoint/2010/main" val="1387957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t>Требования Постановления Правительства РФ №1457</a:t>
            </a:r>
          </a:p>
        </p:txBody>
      </p:sp>
      <p:sp>
        <p:nvSpPr>
          <p:cNvPr id="3" name="Содержимое 2"/>
          <p:cNvSpPr>
            <a:spLocks noGrp="1"/>
          </p:cNvSpPr>
          <p:nvPr>
            <p:ph sz="quarter" idx="1"/>
          </p:nvPr>
        </p:nvSpPr>
        <p:spPr/>
        <p:txBody>
          <a:bodyPr>
            <a:normAutofit fontScale="92500" lnSpcReduction="20000"/>
          </a:bodyPr>
          <a:lstStyle/>
          <a:p>
            <a:r>
              <a:rPr lang="ru-RU" sz="1500" dirty="0"/>
              <a:t>Пунктом 12.2.3.Б Информационной карты документации об Аукционе установлено требование о предоставлении в составе второй части заявки на участие в Аукционе декларации о непринадлежности участника электронного аукциона к организациям, находящимся под юрисдикцией Турецкой Республики, а также организациям, контролируемым гражданами Турецкой Республики и (или) организациям, находящимся под юрисдикцией Турецкой Республики (далее - декларация).</a:t>
            </a:r>
          </a:p>
          <a:p>
            <a:r>
              <a:rPr lang="ru-RU" sz="1500" dirty="0"/>
              <a:t>На заседании Комиссии, представитель Заказчика пояснил, что ни Постановлением Правительства РФ N 1457, ни Указом Президента N 583 </a:t>
            </a:r>
            <a:r>
              <a:rPr lang="ru-RU" sz="1500" b="1" dirty="0"/>
              <a:t>не установлен конкретный перечень документом</a:t>
            </a:r>
            <a:r>
              <a:rPr lang="ru-RU" sz="1500" dirty="0"/>
              <a:t>, в соответствии с которым возможно установить, что организация не находится под юрисдикцией Турецкой Республики, а также организациям, контролируемым гражданами Турецкой Республики и (или) организациям, находящимся под юрисдикцией Турецкой Республики. </a:t>
            </a:r>
            <a:r>
              <a:rPr lang="ru-RU" sz="1500" u="sng" dirty="0"/>
              <a:t>Таким образом, Заказчик самостоятельно определил, что в целях подтверждения соответствия участника закупки требованиям, установленным в соответствии со статьями 14 и пунктом 1 части 1 статьи 31 Закона о контрактной системе необходимо предоставить декларацию о соответствии вышеуказанным требованиям</a:t>
            </a:r>
            <a:r>
              <a:rPr lang="ru-RU" sz="1500" dirty="0"/>
              <a:t>.</a:t>
            </a:r>
          </a:p>
          <a:p>
            <a:r>
              <a:rPr lang="ru-RU" sz="1500" dirty="0"/>
              <a:t>Кроме того, согласно части 1 статьи 69 Закона о контрактной системе, Аукционная комиссия рассматривает вторые части заявок на участие в Аукционе и документы, направленные заказчику оператором электронной площадки в соответствии с частью 19 статьи 68 Закона о контрактной системе, в том числе выписку из ЕГРЮЛ, которая также является документом, подтверждающим что участник закупки не находится под юрисдикцией Турецкой Республики.</a:t>
            </a:r>
          </a:p>
          <a:p>
            <a:r>
              <a:rPr lang="ru-RU" sz="1500" dirty="0"/>
              <a:t>Таким образом, действия Заказчика не противоречат требованиям Закона о контактной системе.</a:t>
            </a:r>
          </a:p>
          <a:p>
            <a:pPr>
              <a:buNone/>
            </a:pPr>
            <a:br>
              <a:rPr lang="ru-RU" sz="1500" i="1" dirty="0"/>
            </a:br>
            <a:r>
              <a:rPr lang="ru-RU" sz="1500" i="1" dirty="0"/>
              <a:t>Решение ФАС России от 04.02.2016 по делу N К-149/16</a:t>
            </a:r>
            <a:endParaRPr lang="ru-RU" sz="1500" dirty="0"/>
          </a:p>
        </p:txBody>
      </p:sp>
    </p:spTree>
    <p:extLst>
      <p:ext uri="{BB962C8B-B14F-4D97-AF65-F5344CB8AC3E}">
        <p14:creationId xmlns:p14="http://schemas.microsoft.com/office/powerpoint/2010/main" val="61825047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a:t>Требования Постановления Правительства РФ №1457</a:t>
            </a:r>
          </a:p>
        </p:txBody>
      </p:sp>
      <p:sp>
        <p:nvSpPr>
          <p:cNvPr id="3" name="Содержимое 2"/>
          <p:cNvSpPr>
            <a:spLocks noGrp="1"/>
          </p:cNvSpPr>
          <p:nvPr>
            <p:ph sz="quarter" idx="1"/>
          </p:nvPr>
        </p:nvSpPr>
        <p:spPr/>
        <p:txBody>
          <a:bodyPr>
            <a:normAutofit lnSpcReduction="10000"/>
          </a:bodyPr>
          <a:lstStyle/>
          <a:p>
            <a:r>
              <a:rPr lang="ru-RU" sz="1600" dirty="0"/>
              <a:t>Согласно извещению о проведении Аукциона предметом закупки является </a:t>
            </a:r>
            <a:r>
              <a:rPr lang="ru-RU" sz="1600" i="1" u="sng" dirty="0"/>
              <a:t>оказание услуг по технической поддержке лицензионного антивирусного и </a:t>
            </a:r>
            <a:r>
              <a:rPr lang="ru-RU" sz="1600" i="1" u="sng" dirty="0" err="1"/>
              <a:t>антиспамового</a:t>
            </a:r>
            <a:r>
              <a:rPr lang="ru-RU" sz="1600" i="1" u="sng" dirty="0"/>
              <a:t> программного обеспечения</a:t>
            </a:r>
            <a:r>
              <a:rPr lang="ru-RU" sz="1600" dirty="0"/>
              <a:t> Минэкономразвития России в 2016 году.</a:t>
            </a:r>
          </a:p>
          <a:p>
            <a:r>
              <a:rPr lang="ru-RU" sz="1600" dirty="0"/>
              <a:t>В связи с этим, в извещении о проведении Аукциона </a:t>
            </a:r>
            <a:r>
              <a:rPr lang="ru-RU" sz="1600" i="1" u="sng" dirty="0"/>
              <a:t>установлен запрет </a:t>
            </a:r>
            <a:r>
              <a:rPr lang="ru-RU" sz="1600" dirty="0"/>
              <a:t>на оказание услуг организациями, находящимися под юрисдикцией Турецкой Республики, а также организациями, контролируемыми гражданами Турецкой Республики и (или) организациями, находящимися под юрисдикцией Турецкой Республики.</a:t>
            </a:r>
          </a:p>
          <a:p>
            <a:r>
              <a:rPr lang="ru-RU" sz="1600" dirty="0"/>
              <a:t>На заседании комиссии, представитель Заказчика пояснил, что данный запрет установлен в соответствии с требованиями Закона о контрактной системе и Постановлением Правительства РФ N 1457.</a:t>
            </a:r>
          </a:p>
          <a:p>
            <a:r>
              <a:rPr lang="ru-RU" sz="1600" dirty="0"/>
              <a:t>Таким образом, </a:t>
            </a:r>
            <a:r>
              <a:rPr lang="ru-RU" sz="1600" u="sng" dirty="0"/>
              <a:t>действия Заказчика</a:t>
            </a:r>
            <a:r>
              <a:rPr lang="ru-RU" sz="1600" dirty="0"/>
              <a:t>, установившего запрет на оказание услуг организациями, находящимися под юрисдикцией Турецкой Республики, а также организациями, контролируемыми гражданами Турецкой Республики и (или) организациями, находящимися под юрисдикцией Турецкой Республики </a:t>
            </a:r>
            <a:r>
              <a:rPr lang="ru-RU" sz="1600" u="sng" dirty="0"/>
              <a:t>не противоречат требованиям Закона о контрактной системе.</a:t>
            </a:r>
          </a:p>
          <a:p>
            <a:br>
              <a:rPr lang="ru-RU" sz="1600" i="1" dirty="0"/>
            </a:br>
            <a:r>
              <a:rPr lang="ru-RU" sz="1600" i="1" dirty="0"/>
              <a:t>Решение ФАС России от 04.02.2016 по делу N К-149/16</a:t>
            </a:r>
            <a:endParaRPr lang="ru-RU" sz="1500" dirty="0"/>
          </a:p>
        </p:txBody>
      </p:sp>
    </p:spTree>
    <p:extLst>
      <p:ext uri="{BB962C8B-B14F-4D97-AF65-F5344CB8AC3E}">
        <p14:creationId xmlns:p14="http://schemas.microsoft.com/office/powerpoint/2010/main" val="6899883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Планирование закупок</a:t>
            </a:r>
          </a:p>
        </p:txBody>
      </p:sp>
      <p:cxnSp>
        <p:nvCxnSpPr>
          <p:cNvPr id="5" name="Прямая со стрелкой 4"/>
          <p:cNvCxnSpPr/>
          <p:nvPr/>
        </p:nvCxnSpPr>
        <p:spPr>
          <a:xfrm rot="10800000" flipV="1">
            <a:off x="2214546" y="1571612"/>
            <a:ext cx="2357454" cy="928694"/>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6" name="Прямая со стрелкой 5"/>
          <p:cNvCxnSpPr/>
          <p:nvPr/>
        </p:nvCxnSpPr>
        <p:spPr>
          <a:xfrm>
            <a:off x="4572000" y="1571612"/>
            <a:ext cx="2304256" cy="993292"/>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8" name="Прямоугольник 7"/>
          <p:cNvSpPr/>
          <p:nvPr/>
        </p:nvSpPr>
        <p:spPr>
          <a:xfrm>
            <a:off x="2941482" y="1197913"/>
            <a:ext cx="3214694" cy="430887"/>
          </a:xfrm>
          <a:prstGeom prst="rect">
            <a:avLst/>
          </a:prstGeom>
        </p:spPr>
        <p:txBody>
          <a:bodyPr wrap="square">
            <a:spAutoFit/>
          </a:bodyPr>
          <a:lstStyle/>
          <a:p>
            <a:pPr algn="ctr"/>
            <a:r>
              <a:rPr lang="ru-RU" sz="2200" b="1" dirty="0">
                <a:solidFill>
                  <a:prstClr val="black"/>
                </a:solidFill>
              </a:rPr>
              <a:t>Планы</a:t>
            </a:r>
            <a:endParaRPr lang="ru-RU" sz="2200" b="1" dirty="0"/>
          </a:p>
        </p:txBody>
      </p:sp>
      <p:sp>
        <p:nvSpPr>
          <p:cNvPr id="9" name="TextBox 8"/>
          <p:cNvSpPr txBox="1"/>
          <p:nvPr/>
        </p:nvSpPr>
        <p:spPr>
          <a:xfrm>
            <a:off x="857224" y="2714620"/>
            <a:ext cx="2714644" cy="707886"/>
          </a:xfrm>
          <a:prstGeom prst="rect">
            <a:avLst/>
          </a:prstGeom>
          <a:noFill/>
        </p:spPr>
        <p:txBody>
          <a:bodyPr wrap="square" rtlCol="0">
            <a:spAutoFit/>
          </a:bodyPr>
          <a:lstStyle/>
          <a:p>
            <a:r>
              <a:rPr lang="ru-RU" sz="2000" dirty="0"/>
              <a:t>План закупки ТРУ на срок не менее 1 года</a:t>
            </a:r>
          </a:p>
        </p:txBody>
      </p:sp>
      <p:sp>
        <p:nvSpPr>
          <p:cNvPr id="10" name="TextBox 9"/>
          <p:cNvSpPr txBox="1"/>
          <p:nvPr/>
        </p:nvSpPr>
        <p:spPr>
          <a:xfrm>
            <a:off x="4786314" y="2643182"/>
            <a:ext cx="3714776" cy="2554545"/>
          </a:xfrm>
          <a:prstGeom prst="rect">
            <a:avLst/>
          </a:prstGeom>
          <a:noFill/>
        </p:spPr>
        <p:txBody>
          <a:bodyPr wrap="square" rtlCol="0">
            <a:spAutoFit/>
          </a:bodyPr>
          <a:lstStyle/>
          <a:p>
            <a:r>
              <a:rPr lang="ru-RU" sz="2000" dirty="0"/>
              <a:t>План закупки инновационной продукции, высокотехнологичной продукции, лекарственных средств размещается заказчиком в единой информационной системе на период от 5 до 7лет</a:t>
            </a:r>
          </a:p>
        </p:txBody>
      </p:sp>
      <p:sp>
        <p:nvSpPr>
          <p:cNvPr id="12" name="TextBox 11"/>
          <p:cNvSpPr txBox="1"/>
          <p:nvPr/>
        </p:nvSpPr>
        <p:spPr>
          <a:xfrm>
            <a:off x="928662" y="5291752"/>
            <a:ext cx="7500990" cy="923330"/>
          </a:xfrm>
          <a:prstGeom prst="rect">
            <a:avLst/>
          </a:prstGeom>
          <a:noFill/>
        </p:spPr>
        <p:txBody>
          <a:bodyPr wrap="square" rtlCol="0">
            <a:spAutoFit/>
          </a:bodyPr>
          <a:lstStyle/>
          <a:p>
            <a:r>
              <a:rPr lang="ru-RU" dirty="0"/>
              <a:t>Постановление Правительства РФ от 17.09.2012 N 932 "Об утверждении Правил формирования плана закупки товаров (работ, услуг) и требований к форме такого плана"</a:t>
            </a:r>
          </a:p>
        </p:txBody>
      </p:sp>
    </p:spTree>
    <p:extLst>
      <p:ext uri="{BB962C8B-B14F-4D97-AF65-F5344CB8AC3E}">
        <p14:creationId xmlns:p14="http://schemas.microsoft.com/office/powerpoint/2010/main" val="18288160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01.01.2016</a:t>
            </a:r>
            <a:endParaRPr lang="ru-RU" sz="2800" dirty="0"/>
          </a:p>
        </p:txBody>
      </p:sp>
      <p:sp>
        <p:nvSpPr>
          <p:cNvPr id="3" name="Объект 2"/>
          <p:cNvSpPr>
            <a:spLocks noGrp="1"/>
          </p:cNvSpPr>
          <p:nvPr>
            <p:ph sz="quarter" idx="1"/>
          </p:nvPr>
        </p:nvSpPr>
        <p:spPr/>
        <p:txBody>
          <a:bodyPr>
            <a:normAutofit fontScale="62500" lnSpcReduction="20000"/>
          </a:bodyPr>
          <a:lstStyle/>
          <a:p>
            <a:r>
              <a:rPr lang="ru-RU" dirty="0"/>
              <a:t>Ст.3 дополнена ч. 5.1.:</a:t>
            </a:r>
          </a:p>
          <a:p>
            <a:pPr>
              <a:buNone/>
            </a:pPr>
            <a:r>
              <a:rPr lang="ru-RU" dirty="0"/>
              <a:t>	Договоры на поставку товаров, выполнение работ, оказание услуг заключаются заказчиком в соответствии с планом закупки (если сведения о таких закупках в обязательном порядке подлежат включению в план закупки согласно принятому в соответствии с ч. 2 ст. 4 Закона порядку формирования этого плана), размещенным в ЕИС (если информация о таких закупках подлежит размещению в ЕИС в соответствии с Законом), за исключением случаев:</a:t>
            </a:r>
          </a:p>
          <a:p>
            <a:pPr>
              <a:buNone/>
            </a:pPr>
            <a:r>
              <a:rPr lang="ru-RU" dirty="0"/>
              <a:t>	- возникновения потребности в закупке вследствие аварии,</a:t>
            </a:r>
          </a:p>
          <a:p>
            <a:pPr>
              <a:buNone/>
            </a:pPr>
            <a:r>
              <a:rPr lang="ru-RU" dirty="0"/>
              <a:t>	- иных чрезвычайных ситуаций природного или техногенного характера,</a:t>
            </a:r>
          </a:p>
          <a:p>
            <a:pPr>
              <a:buNone/>
            </a:pPr>
            <a:r>
              <a:rPr lang="ru-RU" dirty="0"/>
              <a:t>	- непреодолимой силы,</a:t>
            </a:r>
          </a:p>
          <a:p>
            <a:pPr>
              <a:buNone/>
            </a:pPr>
            <a:r>
              <a:rPr lang="ru-RU" dirty="0"/>
              <a:t>	- при необходимости срочного медицинского вмешательства,</a:t>
            </a:r>
          </a:p>
          <a:p>
            <a:pPr>
              <a:buNone/>
            </a:pPr>
            <a:r>
              <a:rPr lang="ru-RU" dirty="0"/>
              <a:t>	- а также для предотвращения угрозы возникновения указанных ситуаций. </a:t>
            </a:r>
          </a:p>
          <a:p>
            <a:pPr>
              <a:buNone/>
            </a:pPr>
            <a:br>
              <a:rPr lang="ru-RU" i="1" dirty="0"/>
            </a:br>
            <a:r>
              <a:rPr lang="ru-RU" i="1" dirty="0"/>
              <a:t>Федеральный закон от 13.07.2015 №249-ФЗ </a:t>
            </a:r>
            <a:endParaRPr lang="ru-RU" dirty="0"/>
          </a:p>
        </p:txBody>
      </p:sp>
    </p:spTree>
    <p:extLst>
      <p:ext uri="{BB962C8B-B14F-4D97-AF65-F5344CB8AC3E}">
        <p14:creationId xmlns:p14="http://schemas.microsoft.com/office/powerpoint/2010/main" val="26613583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01.01.2016</a:t>
            </a:r>
            <a:endParaRPr lang="ru-RU" sz="2800" dirty="0"/>
          </a:p>
        </p:txBody>
      </p:sp>
      <p:sp>
        <p:nvSpPr>
          <p:cNvPr id="3" name="Объект 2"/>
          <p:cNvSpPr>
            <a:spLocks noGrp="1"/>
          </p:cNvSpPr>
          <p:nvPr>
            <p:ph sz="quarter" idx="1"/>
          </p:nvPr>
        </p:nvSpPr>
        <p:spPr/>
        <p:txBody>
          <a:bodyPr>
            <a:normAutofit fontScale="85000" lnSpcReduction="20000"/>
          </a:bodyPr>
          <a:lstStyle/>
          <a:p>
            <a:r>
              <a:rPr lang="ru-RU" dirty="0"/>
              <a:t>Ст.4 дополнена ч. 4.1.:</a:t>
            </a:r>
          </a:p>
          <a:p>
            <a:r>
              <a:rPr lang="ru-RU" dirty="0"/>
              <a:t>Заказчики на основании критериев, предусмотренных ч. 4  ст.4 Закона, </a:t>
            </a:r>
            <a:r>
              <a:rPr lang="ru-RU" b="1" dirty="0"/>
              <a:t>устанавливают</a:t>
            </a:r>
            <a:r>
              <a:rPr lang="ru-RU" dirty="0"/>
              <a:t>:</a:t>
            </a:r>
          </a:p>
          <a:p>
            <a:pPr>
              <a:buNone/>
            </a:pPr>
            <a:r>
              <a:rPr lang="ru-RU" dirty="0"/>
              <a:t>	1) перечень товаров, работ, услуг, удовлетворяющих критериям отнесения к инновационной продукции, высокотехнологичной продукции;</a:t>
            </a:r>
          </a:p>
          <a:p>
            <a:pPr>
              <a:buNone/>
            </a:pPr>
            <a:r>
              <a:rPr lang="ru-RU" dirty="0"/>
              <a:t>	2) положения о порядке и правилах применения (внедрения) товаров, работ, услуг, удовлетворяющих критериям отнесения к инновационной продукции, высокотехнологичной продукции.</a:t>
            </a:r>
          </a:p>
          <a:p>
            <a:pPr>
              <a:buNone/>
            </a:pPr>
            <a:br>
              <a:rPr lang="ru-RU" i="1" dirty="0"/>
            </a:br>
            <a:r>
              <a:rPr lang="ru-RU" i="1" dirty="0"/>
              <a:t>Федеральный закон от 29.06.2015 №156-ФЗ </a:t>
            </a:r>
            <a:endParaRPr lang="ru-RU" dirty="0"/>
          </a:p>
        </p:txBody>
      </p:sp>
    </p:spTree>
    <p:extLst>
      <p:ext uri="{BB962C8B-B14F-4D97-AF65-F5344CB8AC3E}">
        <p14:creationId xmlns:p14="http://schemas.microsoft.com/office/powerpoint/2010/main" val="22682459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9356"/>
            <a:ext cx="8229600" cy="642942"/>
          </a:xfrm>
        </p:spPr>
        <p:txBody>
          <a:bodyPr>
            <a:noAutofit/>
          </a:bodyPr>
          <a:lstStyle/>
          <a:p>
            <a:r>
              <a:rPr lang="ru-RU" sz="2500" dirty="0"/>
              <a:t>Изменения подзаконных актов</a:t>
            </a:r>
          </a:p>
        </p:txBody>
      </p:sp>
      <p:sp>
        <p:nvSpPr>
          <p:cNvPr id="3" name="Содержимое 2"/>
          <p:cNvSpPr>
            <a:spLocks noGrp="1"/>
          </p:cNvSpPr>
          <p:nvPr>
            <p:ph idx="1"/>
          </p:nvPr>
        </p:nvSpPr>
        <p:spPr>
          <a:xfrm>
            <a:off x="457200" y="1357298"/>
            <a:ext cx="8229600" cy="5217238"/>
          </a:xfrm>
        </p:spPr>
        <p:txBody>
          <a:bodyPr>
            <a:normAutofit fontScale="70000" lnSpcReduction="20000"/>
          </a:bodyPr>
          <a:lstStyle/>
          <a:p>
            <a:endParaRPr lang="ru-RU" i="1" dirty="0"/>
          </a:p>
          <a:p>
            <a:r>
              <a:rPr lang="ru-RU" i="1" dirty="0"/>
              <a:t> </a:t>
            </a:r>
            <a:r>
              <a:rPr lang="ru-RU" dirty="0"/>
              <a:t>форма раздела Плана закупки ТРУ, Плана  инновационной продукции, высокотехнологичной продукции, лекарственных средств у СМСП</a:t>
            </a:r>
          </a:p>
          <a:p>
            <a:r>
              <a:rPr lang="ru-RU" dirty="0"/>
              <a:t>об отнесении (об отсутствии критериев отнесения) закупки к перечню закупок, предусмотренных п. 7 Положения об особенностях участия субъектов малого и среднего предпринимательства в закупках товаров, работ, услуг отдельными видами юридических лиц, годовом объеме таких закупок и порядке расчета указанного объема, утвержденного постановлением Правительства РФ от 11.12.2014 г. №1352 "Об особенностях участия субъектов малого и среднего предпринимательства в закупках товаров, работ, услуг отдельными видами юридических лиц" (при необходимости, по выбору заказчика)</a:t>
            </a:r>
          </a:p>
          <a:p>
            <a:pPr>
              <a:buNone/>
            </a:pPr>
            <a:endParaRPr lang="ru-RU" i="1" dirty="0"/>
          </a:p>
          <a:p>
            <a:pPr>
              <a:buNone/>
            </a:pPr>
            <a:endParaRPr lang="ru-RU" i="1" dirty="0"/>
          </a:p>
          <a:p>
            <a:pPr>
              <a:buNone/>
            </a:pPr>
            <a:r>
              <a:rPr lang="ru-RU" i="1" dirty="0"/>
              <a:t> 	Постановление Правительства РФ от 17.09.2012 №932 "Об утверждении Правил формирования плана закупки товаров (работ, услуг) и требований к форме такого плана"</a:t>
            </a:r>
          </a:p>
          <a:p>
            <a:pPr>
              <a:buNone/>
            </a:pPr>
            <a:endParaRPr lang="ru-RU" i="1" dirty="0"/>
          </a:p>
        </p:txBody>
      </p:sp>
    </p:spTree>
    <p:extLst>
      <p:ext uri="{BB962C8B-B14F-4D97-AF65-F5344CB8AC3E}">
        <p14:creationId xmlns:p14="http://schemas.microsoft.com/office/powerpoint/2010/main" val="3910821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Мониторинг применения</a:t>
            </a:r>
            <a:br>
              <a:rPr lang="ru-RU" sz="2800" dirty="0"/>
            </a:br>
            <a:r>
              <a:rPr lang="ru-RU" sz="2800" dirty="0"/>
              <a:t>Закона № 223-ФЗ в 2015 году </a:t>
            </a:r>
          </a:p>
        </p:txBody>
      </p:sp>
      <p:sp>
        <p:nvSpPr>
          <p:cNvPr id="3" name="Объект 2"/>
          <p:cNvSpPr>
            <a:spLocks noGrp="1"/>
          </p:cNvSpPr>
          <p:nvPr>
            <p:ph sz="quarter" idx="1"/>
          </p:nvPr>
        </p:nvSpPr>
        <p:spPr/>
        <p:txBody>
          <a:bodyPr>
            <a:normAutofit lnSpcReduction="10000"/>
          </a:bodyPr>
          <a:lstStyle/>
          <a:p>
            <a:r>
              <a:rPr lang="ru-RU" dirty="0"/>
              <a:t>По состоянию на 31 декабря 2015 г., с официальным сайтом интегрировано </a:t>
            </a:r>
            <a:r>
              <a:rPr lang="ru-RU" b="1" dirty="0"/>
              <a:t>163 электронные торговые площадки</a:t>
            </a:r>
            <a:r>
              <a:rPr lang="ru-RU" dirty="0"/>
              <a:t>, обеспечивающие проведение закупок в соответствии с Законом № 223-ФЗ.</a:t>
            </a:r>
          </a:p>
          <a:p>
            <a:r>
              <a:rPr lang="ru-RU" dirty="0"/>
              <a:t>В 2015 году среднее количество поданных заявок на участие в закупке </a:t>
            </a:r>
            <a:r>
              <a:rPr lang="ru-RU" b="1" dirty="0"/>
              <a:t>составило</a:t>
            </a:r>
            <a:r>
              <a:rPr lang="ru-RU" dirty="0"/>
              <a:t> </a:t>
            </a:r>
            <a:r>
              <a:rPr lang="ru-RU" b="1" dirty="0"/>
              <a:t>1,2, </a:t>
            </a:r>
            <a:r>
              <a:rPr lang="ru-RU" dirty="0"/>
              <a:t>что в 1,5 раза меньше, чем количество подаваемых заявок на участие в закупках в соответствии с Законом № 44-ФЗ.   </a:t>
            </a:r>
          </a:p>
        </p:txBody>
      </p:sp>
    </p:spTree>
    <p:extLst>
      <p:ext uri="{BB962C8B-B14F-4D97-AF65-F5344CB8AC3E}">
        <p14:creationId xmlns:p14="http://schemas.microsoft.com/office/powerpoint/2010/main" val="1272420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Способы закупки</a:t>
            </a:r>
          </a:p>
        </p:txBody>
      </p:sp>
      <p:sp>
        <p:nvSpPr>
          <p:cNvPr id="3" name="Содержимое 2"/>
          <p:cNvSpPr>
            <a:spLocks noGrp="1"/>
          </p:cNvSpPr>
          <p:nvPr>
            <p:ph sz="quarter" idx="1"/>
          </p:nvPr>
        </p:nvSpPr>
        <p:spPr/>
        <p:txBody>
          <a:bodyPr>
            <a:normAutofit fontScale="92500" lnSpcReduction="20000"/>
          </a:bodyPr>
          <a:lstStyle/>
          <a:p>
            <a:pPr marL="514350" indent="-514350">
              <a:buAutoNum type="arabicPeriod"/>
            </a:pPr>
            <a:r>
              <a:rPr lang="ru-RU" dirty="0"/>
              <a:t>Конкурс – торги, при которых победителем признается лицо, которое предложило лучшие условия исполнения договора в соответствии с критериями и порядком оценки и сопоставления заявок, которые установлены в конкурсной документации на основании положения о закупке.</a:t>
            </a:r>
          </a:p>
          <a:p>
            <a:pPr marL="514350" indent="-514350">
              <a:buAutoNum type="arabicPeriod"/>
            </a:pPr>
            <a:r>
              <a:rPr lang="ru-RU" dirty="0"/>
              <a:t>Аукцион – торги, при которых победителем признается лицо, предложившее наиболее низкую цену договора.</a:t>
            </a:r>
          </a:p>
          <a:p>
            <a:pPr marL="514350" indent="-514350">
              <a:buAutoNum type="arabicPeriod"/>
            </a:pPr>
            <a:r>
              <a:rPr lang="ru-RU" dirty="0"/>
              <a:t>Иные способы закупки (обязательное условие порядок закупки указанными способами)</a:t>
            </a:r>
          </a:p>
          <a:p>
            <a:pPr marL="0" indent="0">
              <a:buNone/>
            </a:pPr>
            <a:endParaRPr lang="ru-RU" dirty="0"/>
          </a:p>
          <a:p>
            <a:pPr marL="0" indent="0"/>
            <a:endParaRPr lang="ru-RU" dirty="0"/>
          </a:p>
        </p:txBody>
      </p:sp>
    </p:spTree>
    <p:extLst>
      <p:ext uri="{BB962C8B-B14F-4D97-AF65-F5344CB8AC3E}">
        <p14:creationId xmlns:p14="http://schemas.microsoft.com/office/powerpoint/2010/main" val="63152652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3106"/>
            <a:ext cx="8229600" cy="642942"/>
          </a:xfrm>
        </p:spPr>
        <p:txBody>
          <a:bodyPr>
            <a:normAutofit fontScale="90000"/>
          </a:bodyPr>
          <a:lstStyle/>
          <a:p>
            <a:r>
              <a:rPr lang="ru-RU" sz="3000" dirty="0"/>
              <a:t>Реформа в сфере закупок. Приняты в первом чтении</a:t>
            </a:r>
          </a:p>
        </p:txBody>
      </p:sp>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dirty="0"/>
              <a:t>нормы направленные на приведение в соответствие текста закона с изменениями внесенными в ГК РФ;</a:t>
            </a:r>
          </a:p>
          <a:p>
            <a:pPr>
              <a:lnSpc>
                <a:spcPct val="80000"/>
              </a:lnSpc>
            </a:pPr>
            <a:r>
              <a:rPr lang="ru-RU" dirty="0"/>
              <a:t>скорректирован субъектный состав лиц на который распространяется положения 223-ФЗ;</a:t>
            </a:r>
          </a:p>
          <a:p>
            <a:pPr>
              <a:lnSpc>
                <a:spcPct val="80000"/>
              </a:lnSpc>
            </a:pPr>
            <a:r>
              <a:rPr lang="ru-RU" dirty="0"/>
              <a:t>нормы о типовых положениях о закупке ТРУ в отношении хозяйственных обществ доля участия в которых РФ, субъекта РФ превышает 50%.</a:t>
            </a:r>
          </a:p>
        </p:txBody>
      </p:sp>
    </p:spTree>
    <p:extLst>
      <p:ext uri="{BB962C8B-B14F-4D97-AF65-F5344CB8AC3E}">
        <p14:creationId xmlns:p14="http://schemas.microsoft.com/office/powerpoint/2010/main" val="100439810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dirty="0"/>
              <a:t>Определен конкретный перечень способов закупок, которые может использовать Заказчик:</a:t>
            </a:r>
          </a:p>
          <a:p>
            <a:pPr>
              <a:lnSpc>
                <a:spcPct val="80000"/>
              </a:lnSpc>
              <a:buNone/>
            </a:pPr>
            <a:r>
              <a:rPr lang="ru-RU" dirty="0"/>
              <a:t>	1. конкурентные способы закупки:</a:t>
            </a:r>
          </a:p>
          <a:p>
            <a:pPr>
              <a:lnSpc>
                <a:spcPct val="80000"/>
              </a:lnSpc>
              <a:buNone/>
            </a:pPr>
            <a:r>
              <a:rPr lang="ru-RU" dirty="0"/>
              <a:t>	- конкурс;</a:t>
            </a:r>
          </a:p>
          <a:p>
            <a:pPr>
              <a:lnSpc>
                <a:spcPct val="80000"/>
              </a:lnSpc>
              <a:buNone/>
            </a:pPr>
            <a:r>
              <a:rPr lang="ru-RU" dirty="0"/>
              <a:t>	- аукцион;</a:t>
            </a:r>
          </a:p>
          <a:p>
            <a:pPr>
              <a:lnSpc>
                <a:spcPct val="80000"/>
              </a:lnSpc>
              <a:buNone/>
            </a:pPr>
            <a:r>
              <a:rPr lang="ru-RU" dirty="0"/>
              <a:t>	- запрос котировок;</a:t>
            </a:r>
          </a:p>
          <a:p>
            <a:pPr>
              <a:lnSpc>
                <a:spcPct val="80000"/>
              </a:lnSpc>
              <a:buNone/>
            </a:pPr>
            <a:r>
              <a:rPr lang="ru-RU" dirty="0"/>
              <a:t>	- запрос предложений;</a:t>
            </a:r>
          </a:p>
          <a:p>
            <a:pPr>
              <a:lnSpc>
                <a:spcPct val="80000"/>
              </a:lnSpc>
              <a:buNone/>
            </a:pPr>
            <a:r>
              <a:rPr lang="ru-RU" dirty="0"/>
              <a:t>	2. закупка у единственного поставщика (подрядчика, исполнителя)</a:t>
            </a:r>
          </a:p>
          <a:p>
            <a:pPr>
              <a:lnSpc>
                <a:spcPct val="80000"/>
              </a:lnSpc>
              <a:buNone/>
            </a:pPr>
            <a:r>
              <a:rPr lang="ru-RU" dirty="0"/>
              <a:t>	3. иные способы закупки. При этом заказчик обязан установить в положении о закупке порядок закупки указанными способами.</a:t>
            </a:r>
          </a:p>
        </p:txBody>
      </p:sp>
      <p:sp>
        <p:nvSpPr>
          <p:cNvPr id="6" name="Заголовок 1"/>
          <p:cNvSpPr>
            <a:spLocks noGrp="1"/>
          </p:cNvSpPr>
          <p:nvPr>
            <p:ph type="title"/>
          </p:nvPr>
        </p:nvSpPr>
        <p:spPr/>
        <p:txBody>
          <a:bodyPr>
            <a:normAutofit fontScale="90000"/>
          </a:bodyPr>
          <a:lstStyle/>
          <a:p>
            <a:r>
              <a:rPr lang="ru-RU" sz="3000" dirty="0"/>
              <a:t>Реформа в сфере закупок. Приняты в первом чтении</a:t>
            </a:r>
          </a:p>
        </p:txBody>
      </p:sp>
    </p:spTree>
    <p:extLst>
      <p:ext uri="{BB962C8B-B14F-4D97-AF65-F5344CB8AC3E}">
        <p14:creationId xmlns:p14="http://schemas.microsoft.com/office/powerpoint/2010/main" val="164512905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46221"/>
            <a:ext cx="8229600" cy="642942"/>
          </a:xfrm>
        </p:spPr>
        <p:txBody>
          <a:bodyPr>
            <a:normAutofit fontScale="90000"/>
          </a:bodyPr>
          <a:lstStyle/>
          <a:p>
            <a:r>
              <a:rPr lang="ru-RU" sz="3000" dirty="0"/>
              <a:t>Реформа в сфере закупок. Приняты в первом чтении</a:t>
            </a:r>
          </a:p>
        </p:txBody>
      </p:sp>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dirty="0"/>
              <a:t>Обязанность осуществлять закупки ТРУ, только конкурентными способами закупки или ед.источника.</a:t>
            </a:r>
          </a:p>
          <a:p>
            <a:pPr>
              <a:lnSpc>
                <a:spcPct val="80000"/>
              </a:lnSpc>
            </a:pPr>
            <a:r>
              <a:rPr lang="ru-RU" dirty="0"/>
              <a:t>Право, в случае, если НМЦД превышает уровень установленный Правительством РФ использовать иные способы закупки ТРУ.</a:t>
            </a:r>
          </a:p>
          <a:p>
            <a:pPr>
              <a:lnSpc>
                <a:spcPct val="80000"/>
              </a:lnSpc>
            </a:pPr>
            <a:r>
              <a:rPr lang="ru-RU" dirty="0"/>
              <a:t>Перечень ТРУ которые Заказчик должен осуществлять в электронной форме.</a:t>
            </a:r>
          </a:p>
          <a:p>
            <a:pPr>
              <a:lnSpc>
                <a:spcPct val="80000"/>
              </a:lnSpc>
            </a:pPr>
            <a:r>
              <a:rPr lang="ru-RU" dirty="0"/>
              <a:t>Новые субъекты закупочной деятельности:</a:t>
            </a:r>
          </a:p>
          <a:p>
            <a:pPr>
              <a:lnSpc>
                <a:spcPct val="80000"/>
              </a:lnSpc>
              <a:buNone/>
            </a:pPr>
            <a:r>
              <a:rPr lang="ru-RU" dirty="0"/>
              <a:t>	- комиссия по проведению закупок;</a:t>
            </a:r>
          </a:p>
          <a:p>
            <a:pPr>
              <a:lnSpc>
                <a:spcPct val="80000"/>
              </a:lnSpc>
              <a:buNone/>
            </a:pPr>
            <a:r>
              <a:rPr lang="ru-RU" dirty="0"/>
              <a:t>	- специализированная организация;</a:t>
            </a:r>
          </a:p>
          <a:p>
            <a:pPr>
              <a:lnSpc>
                <a:spcPct val="80000"/>
              </a:lnSpc>
              <a:buNone/>
            </a:pPr>
            <a:r>
              <a:rPr lang="ru-RU" dirty="0"/>
              <a:t>	- оператор ЭТП.</a:t>
            </a:r>
          </a:p>
          <a:p>
            <a:pPr>
              <a:lnSpc>
                <a:spcPct val="80000"/>
              </a:lnSpc>
              <a:buNone/>
            </a:pPr>
            <a:endParaRPr lang="ru-RU" dirty="0"/>
          </a:p>
        </p:txBody>
      </p:sp>
    </p:spTree>
    <p:extLst>
      <p:ext uri="{BB962C8B-B14F-4D97-AF65-F5344CB8AC3E}">
        <p14:creationId xmlns:p14="http://schemas.microsoft.com/office/powerpoint/2010/main" val="18729567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3449" y="429349"/>
            <a:ext cx="8229600" cy="642942"/>
          </a:xfrm>
        </p:spPr>
        <p:txBody>
          <a:bodyPr>
            <a:normAutofit fontScale="90000"/>
          </a:bodyPr>
          <a:lstStyle/>
          <a:p>
            <a:r>
              <a:rPr lang="ru-RU" sz="3000" dirty="0"/>
              <a:t>Реформа в сфере закупок. Приняты в первом чтении</a:t>
            </a:r>
          </a:p>
        </p:txBody>
      </p:sp>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sz="3000" dirty="0"/>
              <a:t>Расширен перечень оснований для обжалования закупки в административном порядке в ФАС России:</a:t>
            </a:r>
          </a:p>
          <a:p>
            <a:pPr>
              <a:lnSpc>
                <a:spcPct val="80000"/>
              </a:lnSpc>
              <a:buNone/>
            </a:pPr>
            <a:r>
              <a:rPr lang="ru-RU" sz="3000" dirty="0"/>
              <a:t>	- осуществления  заказчиком  закупки с нарушением требований закона или не в соответствии с утвержденным и размещенным в ЕИС Положением о закупке;</a:t>
            </a:r>
          </a:p>
          <a:p>
            <a:pPr>
              <a:lnSpc>
                <a:spcPct val="80000"/>
              </a:lnSpc>
              <a:buNone/>
            </a:pPr>
            <a:r>
              <a:rPr lang="ru-RU" sz="3000" dirty="0"/>
              <a:t>	- нарушения Заказчиком при осуществлении закупки ТРУ единых требований функционирования ЭТП.</a:t>
            </a:r>
          </a:p>
          <a:p>
            <a:pPr>
              <a:lnSpc>
                <a:spcPct val="80000"/>
              </a:lnSpc>
              <a:buNone/>
            </a:pPr>
            <a:endParaRPr lang="ru-RU" dirty="0"/>
          </a:p>
          <a:p>
            <a:pPr>
              <a:lnSpc>
                <a:spcPct val="80000"/>
              </a:lnSpc>
              <a:buNone/>
            </a:pPr>
            <a:endParaRPr lang="ru-RU" dirty="0"/>
          </a:p>
        </p:txBody>
      </p:sp>
    </p:spTree>
    <p:extLst>
      <p:ext uri="{BB962C8B-B14F-4D97-AF65-F5344CB8AC3E}">
        <p14:creationId xmlns:p14="http://schemas.microsoft.com/office/powerpoint/2010/main" val="30934907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5325" y="381847"/>
            <a:ext cx="8229600" cy="642942"/>
          </a:xfrm>
        </p:spPr>
        <p:txBody>
          <a:bodyPr>
            <a:normAutofit fontScale="90000"/>
          </a:bodyPr>
          <a:lstStyle/>
          <a:p>
            <a:r>
              <a:rPr lang="ru-RU" sz="3000" dirty="0"/>
              <a:t>Реформа в сфере закупок. Приняты в первом чтении</a:t>
            </a:r>
          </a:p>
        </p:txBody>
      </p:sp>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sz="3000" dirty="0"/>
              <a:t>Сформулированы общие требования к конкурентному способу закупок:</a:t>
            </a:r>
          </a:p>
          <a:p>
            <a:pPr>
              <a:lnSpc>
                <a:spcPct val="80000"/>
              </a:lnSpc>
              <a:buNone/>
            </a:pPr>
            <a:r>
              <a:rPr lang="ru-RU" sz="3000" dirty="0"/>
              <a:t>	- сроки внесения изменений, сроки отмены;</a:t>
            </a:r>
          </a:p>
          <a:p>
            <a:pPr>
              <a:lnSpc>
                <a:spcPct val="80000"/>
              </a:lnSpc>
              <a:buNone/>
            </a:pPr>
            <a:r>
              <a:rPr lang="ru-RU" sz="3000" dirty="0"/>
              <a:t>	- обязанность ответа на запрос о разъяснении;</a:t>
            </a:r>
          </a:p>
          <a:p>
            <a:pPr>
              <a:lnSpc>
                <a:spcPct val="80000"/>
              </a:lnSpc>
              <a:buNone/>
            </a:pPr>
            <a:r>
              <a:rPr lang="ru-RU" sz="3000" dirty="0"/>
              <a:t>	- заявки в письменной форме или в форме электронного документа;</a:t>
            </a:r>
          </a:p>
          <a:p>
            <a:pPr>
              <a:lnSpc>
                <a:spcPct val="80000"/>
              </a:lnSpc>
              <a:buNone/>
            </a:pPr>
            <a:r>
              <a:rPr lang="ru-RU" sz="3000" dirty="0"/>
              <a:t>	- аудиозапись;</a:t>
            </a:r>
          </a:p>
          <a:p>
            <a:pPr>
              <a:lnSpc>
                <a:spcPct val="80000"/>
              </a:lnSpc>
              <a:buNone/>
            </a:pPr>
            <a:r>
              <a:rPr lang="ru-RU" sz="3000" dirty="0"/>
              <a:t>	- требования к содержанию протокола.</a:t>
            </a:r>
          </a:p>
          <a:p>
            <a:pPr>
              <a:lnSpc>
                <a:spcPct val="80000"/>
              </a:lnSpc>
              <a:buNone/>
            </a:pPr>
            <a:endParaRPr lang="ru-RU" sz="3000" dirty="0"/>
          </a:p>
          <a:p>
            <a:pPr>
              <a:lnSpc>
                <a:spcPct val="80000"/>
              </a:lnSpc>
              <a:buNone/>
            </a:pPr>
            <a:endParaRPr lang="ru-RU" dirty="0"/>
          </a:p>
          <a:p>
            <a:pPr>
              <a:lnSpc>
                <a:spcPct val="80000"/>
              </a:lnSpc>
              <a:buNone/>
            </a:pPr>
            <a:endParaRPr lang="ru-RU" dirty="0"/>
          </a:p>
        </p:txBody>
      </p:sp>
    </p:spTree>
    <p:extLst>
      <p:ext uri="{BB962C8B-B14F-4D97-AF65-F5344CB8AC3E}">
        <p14:creationId xmlns:p14="http://schemas.microsoft.com/office/powerpoint/2010/main" val="13124789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7829" y="346221"/>
            <a:ext cx="8229600" cy="642942"/>
          </a:xfrm>
        </p:spPr>
        <p:txBody>
          <a:bodyPr>
            <a:normAutofit fontScale="90000"/>
          </a:bodyPr>
          <a:lstStyle/>
          <a:p>
            <a:r>
              <a:rPr lang="ru-RU" sz="3000" dirty="0"/>
              <a:t>Реформа в сфере закупок. Приняты в первом чтении</a:t>
            </a:r>
          </a:p>
        </p:txBody>
      </p:sp>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sz="3000" dirty="0"/>
              <a:t>Сформулированы общие требования к конкурентному способу закупок:</a:t>
            </a:r>
          </a:p>
          <a:p>
            <a:pPr>
              <a:lnSpc>
                <a:spcPct val="80000"/>
              </a:lnSpc>
              <a:buNone/>
            </a:pPr>
            <a:r>
              <a:rPr lang="ru-RU" sz="3000" dirty="0"/>
              <a:t>	- сроки размещения извещения:</a:t>
            </a:r>
          </a:p>
          <a:p>
            <a:pPr>
              <a:lnSpc>
                <a:spcPct val="80000"/>
              </a:lnSpc>
              <a:buNone/>
            </a:pPr>
            <a:r>
              <a:rPr lang="ru-RU" sz="3000" dirty="0"/>
              <a:t>		конкурс – 15 дней;</a:t>
            </a:r>
          </a:p>
          <a:p>
            <a:pPr>
              <a:lnSpc>
                <a:spcPct val="80000"/>
              </a:lnSpc>
              <a:buNone/>
            </a:pPr>
            <a:r>
              <a:rPr lang="ru-RU" sz="3000" dirty="0"/>
              <a:t>		аукцион – 10 дней;</a:t>
            </a:r>
          </a:p>
          <a:p>
            <a:pPr>
              <a:lnSpc>
                <a:spcPct val="80000"/>
              </a:lnSpc>
              <a:buNone/>
            </a:pPr>
            <a:r>
              <a:rPr lang="ru-RU" sz="3000" dirty="0"/>
              <a:t>		запрос котировок – 4 </a:t>
            </a:r>
            <a:r>
              <a:rPr lang="ru-RU" sz="3000" dirty="0" err="1"/>
              <a:t>раб.дня</a:t>
            </a:r>
            <a:r>
              <a:rPr lang="ru-RU" sz="3000" dirty="0"/>
              <a:t>;</a:t>
            </a:r>
          </a:p>
          <a:p>
            <a:pPr>
              <a:lnSpc>
                <a:spcPct val="80000"/>
              </a:lnSpc>
              <a:buNone/>
            </a:pPr>
            <a:r>
              <a:rPr lang="ru-RU" sz="3000" dirty="0"/>
              <a:t>		запрос предложений – 5 дней.</a:t>
            </a:r>
          </a:p>
          <a:p>
            <a:pPr>
              <a:lnSpc>
                <a:spcPct val="80000"/>
              </a:lnSpc>
              <a:buNone/>
            </a:pPr>
            <a:r>
              <a:rPr lang="ru-RU" sz="3000" dirty="0"/>
              <a:t>	- закрытый перечень этапов, которые может использовать Заказчик при проведении закупки.</a:t>
            </a:r>
          </a:p>
          <a:p>
            <a:pPr>
              <a:lnSpc>
                <a:spcPct val="80000"/>
              </a:lnSpc>
              <a:buNone/>
            </a:pPr>
            <a:endParaRPr lang="ru-RU" dirty="0"/>
          </a:p>
          <a:p>
            <a:pPr>
              <a:lnSpc>
                <a:spcPct val="80000"/>
              </a:lnSpc>
              <a:buNone/>
            </a:pPr>
            <a:endParaRPr lang="ru-RU" dirty="0"/>
          </a:p>
        </p:txBody>
      </p:sp>
    </p:spTree>
    <p:extLst>
      <p:ext uri="{BB962C8B-B14F-4D97-AF65-F5344CB8AC3E}">
        <p14:creationId xmlns:p14="http://schemas.microsoft.com/office/powerpoint/2010/main" val="8508416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699" y="358097"/>
            <a:ext cx="8229600" cy="642942"/>
          </a:xfrm>
        </p:spPr>
        <p:txBody>
          <a:bodyPr>
            <a:normAutofit fontScale="90000"/>
          </a:bodyPr>
          <a:lstStyle/>
          <a:p>
            <a:r>
              <a:rPr lang="ru-RU" sz="3000" dirty="0"/>
              <a:t>Реформа в сфере закупок. Приняты в первом чтении</a:t>
            </a:r>
          </a:p>
        </p:txBody>
      </p:sp>
      <p:sp>
        <p:nvSpPr>
          <p:cNvPr id="3" name="Содержимое 2"/>
          <p:cNvSpPr>
            <a:spLocks noGrp="1"/>
          </p:cNvSpPr>
          <p:nvPr>
            <p:ph idx="1"/>
          </p:nvPr>
        </p:nvSpPr>
        <p:spPr>
          <a:xfrm>
            <a:off x="457200" y="1357298"/>
            <a:ext cx="8229600" cy="5217238"/>
          </a:xfrm>
        </p:spPr>
        <p:txBody>
          <a:bodyPr>
            <a:normAutofit/>
          </a:bodyPr>
          <a:lstStyle/>
          <a:p>
            <a:pPr>
              <a:lnSpc>
                <a:spcPct val="80000"/>
              </a:lnSpc>
            </a:pPr>
            <a:r>
              <a:rPr lang="ru-RU" sz="3000" dirty="0"/>
              <a:t>Закупки в электронной форме:</a:t>
            </a:r>
          </a:p>
          <a:p>
            <a:pPr>
              <a:lnSpc>
                <a:spcPct val="80000"/>
              </a:lnSpc>
            </a:pPr>
            <a:r>
              <a:rPr lang="ru-RU" sz="3000" dirty="0"/>
              <a:t>Отбор операторов ЭТП;</a:t>
            </a:r>
          </a:p>
          <a:p>
            <a:pPr>
              <a:lnSpc>
                <a:spcPct val="80000"/>
              </a:lnSpc>
            </a:pPr>
            <a:r>
              <a:rPr lang="ru-RU" sz="3000" dirty="0"/>
              <a:t>Обязанность электронного документа оборота;</a:t>
            </a:r>
          </a:p>
          <a:p>
            <a:pPr>
              <a:lnSpc>
                <a:spcPct val="80000"/>
              </a:lnSpc>
            </a:pPr>
            <a:r>
              <a:rPr lang="ru-RU" sz="3000" dirty="0"/>
              <a:t>Предполагаемые сроки вступления в силу:</a:t>
            </a:r>
          </a:p>
          <a:p>
            <a:pPr>
              <a:lnSpc>
                <a:spcPct val="80000"/>
              </a:lnSpc>
              <a:buNone/>
            </a:pPr>
            <a:r>
              <a:rPr lang="ru-RU" sz="3000" dirty="0"/>
              <a:t>	- 01.01.2016</a:t>
            </a:r>
          </a:p>
          <a:p>
            <a:pPr>
              <a:lnSpc>
                <a:spcPct val="80000"/>
              </a:lnSpc>
              <a:buNone/>
            </a:pPr>
            <a:r>
              <a:rPr lang="ru-RU" sz="3000" dirty="0"/>
              <a:t>	- 01.03.2016 – приведение положений в соответствие с </a:t>
            </a:r>
            <a:r>
              <a:rPr lang="ru-RU" sz="3000"/>
              <a:t>новыми нормами.</a:t>
            </a:r>
            <a:endParaRPr lang="ru-RU" sz="3000" dirty="0"/>
          </a:p>
          <a:p>
            <a:pPr>
              <a:lnSpc>
                <a:spcPct val="80000"/>
              </a:lnSpc>
              <a:buNone/>
            </a:pPr>
            <a:endParaRPr lang="ru-RU" dirty="0"/>
          </a:p>
          <a:p>
            <a:pPr>
              <a:lnSpc>
                <a:spcPct val="80000"/>
              </a:lnSpc>
              <a:buNone/>
            </a:pPr>
            <a:endParaRPr lang="ru-RU" dirty="0"/>
          </a:p>
        </p:txBody>
      </p:sp>
    </p:spTree>
    <p:extLst>
      <p:ext uri="{BB962C8B-B14F-4D97-AF65-F5344CB8AC3E}">
        <p14:creationId xmlns:p14="http://schemas.microsoft.com/office/powerpoint/2010/main" val="35164484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699" y="358097"/>
            <a:ext cx="8229600" cy="642942"/>
          </a:xfrm>
        </p:spPr>
        <p:txBody>
          <a:bodyPr>
            <a:normAutofit/>
          </a:bodyPr>
          <a:lstStyle/>
          <a:p>
            <a:r>
              <a:rPr lang="ru-RU" sz="3000" dirty="0"/>
              <a:t>Реформа в сфере закупок</a:t>
            </a:r>
          </a:p>
        </p:txBody>
      </p:sp>
      <p:sp>
        <p:nvSpPr>
          <p:cNvPr id="3" name="Содержимое 2"/>
          <p:cNvSpPr>
            <a:spLocks noGrp="1"/>
          </p:cNvSpPr>
          <p:nvPr>
            <p:ph idx="1"/>
          </p:nvPr>
        </p:nvSpPr>
        <p:spPr>
          <a:xfrm>
            <a:off x="457200" y="1357298"/>
            <a:ext cx="8229600" cy="5217238"/>
          </a:xfrm>
        </p:spPr>
        <p:txBody>
          <a:bodyPr>
            <a:normAutofit fontScale="55000" lnSpcReduction="20000"/>
          </a:bodyPr>
          <a:lstStyle/>
          <a:p>
            <a:r>
              <a:rPr lang="ru-RU" sz="3800" dirty="0"/>
              <a:t>3.2. Нормирование закупок</a:t>
            </a:r>
          </a:p>
          <a:p>
            <a:r>
              <a:rPr lang="ru-RU" sz="3800" dirty="0"/>
              <a:t>1. Под нормированием закупок понимается установление требований к закупаемым заказчиками товарам, работам, услугам (в том числе предельной цены товаров, работ, услуг), приобретаемых не с целью коммерческой перепродажи.</a:t>
            </a:r>
          </a:p>
          <a:p>
            <a:r>
              <a:rPr lang="ru-RU" sz="3800" dirty="0"/>
              <a:t>2. Для целей настоящей статьи под требованиями к закупаемым заказчиком товарам, работам, услугам понимаются:</a:t>
            </a:r>
          </a:p>
          <a:p>
            <a:r>
              <a:rPr lang="ru-RU" sz="3800" dirty="0"/>
              <a:t>1) предельная цена товаров, работ, услуг;</a:t>
            </a:r>
          </a:p>
          <a:p>
            <a:r>
              <a:rPr lang="ru-RU" sz="3800" dirty="0"/>
              <a:t>2) требования к количеству, потребительским свойствам (в том числе характеристикам качества) и иным характеристикам товаров, работ, услуг, позволяющие удовлетворить потребности заказчиков, но не приводящие к закупкам товаров, работ, услуг, которые имеют избыточные потребительские свойства или являются предметами роскоши в соответствии с законодательством Российской Федерации.</a:t>
            </a:r>
          </a:p>
          <a:p>
            <a:r>
              <a:rPr lang="ru-RU" sz="1900" i="1" dirty="0"/>
              <a:t>С текстом законопроекта можно ознакомиться по ссылке: http://regulation.gov.ru/projects#npa=45149.</a:t>
            </a:r>
          </a:p>
          <a:p>
            <a:pPr>
              <a:buNone/>
            </a:pPr>
            <a:endParaRPr lang="ru-RU" sz="3200" dirty="0"/>
          </a:p>
          <a:p>
            <a:pPr>
              <a:lnSpc>
                <a:spcPct val="80000"/>
              </a:lnSpc>
              <a:buNone/>
            </a:pPr>
            <a:endParaRPr lang="ru-RU" dirty="0"/>
          </a:p>
          <a:p>
            <a:pPr>
              <a:lnSpc>
                <a:spcPct val="80000"/>
              </a:lnSpc>
              <a:buNone/>
            </a:pPr>
            <a:endParaRPr lang="ru-RU" dirty="0"/>
          </a:p>
        </p:txBody>
      </p:sp>
    </p:spTree>
    <p:extLst>
      <p:ext uri="{BB962C8B-B14F-4D97-AF65-F5344CB8AC3E}">
        <p14:creationId xmlns:p14="http://schemas.microsoft.com/office/powerpoint/2010/main" val="9992589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sz="2800" dirty="0"/>
              <a:t> Мониторинг применения</a:t>
            </a:r>
            <a:br>
              <a:rPr lang="ru-RU" sz="2800" dirty="0"/>
            </a:br>
            <a:r>
              <a:rPr lang="ru-RU" sz="2800" dirty="0"/>
              <a:t>Закона № 223-ФЗ в 2015 году </a:t>
            </a:r>
          </a:p>
        </p:txBody>
      </p:sp>
      <p:sp>
        <p:nvSpPr>
          <p:cNvPr id="3" name="Объект 2"/>
          <p:cNvSpPr>
            <a:spLocks noGrp="1"/>
          </p:cNvSpPr>
          <p:nvPr>
            <p:ph sz="quarter" idx="1"/>
          </p:nvPr>
        </p:nvSpPr>
        <p:spPr/>
        <p:txBody>
          <a:bodyPr>
            <a:normAutofit fontScale="92500" lnSpcReduction="20000"/>
          </a:bodyPr>
          <a:lstStyle/>
          <a:p>
            <a:endParaRPr lang="ru-RU" dirty="0"/>
          </a:p>
          <a:p>
            <a:r>
              <a:rPr lang="ru-RU" dirty="0"/>
              <a:t>Вышеуказанные изменения Закона № 223-ФЗ являются радикальной реформой системы закупок компаний с государственным участием и субъектов естественных монополий и направлены на повышение гласности, прозрачности, эффективности закупок. Так, в настоящее время экономия в рамках закупок отдельных видов юридических лиц составляет менее </a:t>
            </a:r>
            <a:r>
              <a:rPr lang="ru-RU" b="1" dirty="0"/>
              <a:t>1%. Если посредством принимаемых мер удастся достичь экономии, сопоставимой с государственными закупками, такая экономия составит не менее 1 трлн. рублей в год. </a:t>
            </a:r>
            <a:endParaRPr lang="ru-RU" dirty="0"/>
          </a:p>
        </p:txBody>
      </p:sp>
    </p:spTree>
    <p:extLst>
      <p:ext uri="{BB962C8B-B14F-4D97-AF65-F5344CB8AC3E}">
        <p14:creationId xmlns:p14="http://schemas.microsoft.com/office/powerpoint/2010/main" val="1064775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Цели принятия указанного закона</a:t>
            </a:r>
          </a:p>
        </p:txBody>
      </p:sp>
      <p:sp>
        <p:nvSpPr>
          <p:cNvPr id="3" name="Содержимое 2"/>
          <p:cNvSpPr>
            <a:spLocks noGrp="1"/>
          </p:cNvSpPr>
          <p:nvPr>
            <p:ph sz="quarter" idx="1"/>
          </p:nvPr>
        </p:nvSpPr>
        <p:spPr/>
        <p:txBody>
          <a:bodyPr>
            <a:normAutofit fontScale="85000" lnSpcReduction="10000"/>
          </a:bodyPr>
          <a:lstStyle/>
          <a:p>
            <a:r>
              <a:rPr lang="ru-RU" dirty="0"/>
              <a:t>обеспечение единства экономического пространства;</a:t>
            </a:r>
          </a:p>
          <a:p>
            <a:r>
              <a:rPr lang="ru-RU" dirty="0"/>
              <a:t>создание условий для своевременного и полного удовлетворения потребностей юридических лиц;</a:t>
            </a:r>
          </a:p>
          <a:p>
            <a:r>
              <a:rPr lang="ru-RU" dirty="0"/>
              <a:t>эффективное использование денежных средств;</a:t>
            </a:r>
          </a:p>
          <a:p>
            <a:r>
              <a:rPr lang="ru-RU" dirty="0"/>
              <a:t>расширение возможностей участия юридических и физических лиц в закупке товаров, работ, услуг для нужд заказчиков и стимулирование такого участия;</a:t>
            </a:r>
          </a:p>
          <a:p>
            <a:r>
              <a:rPr lang="ru-RU" dirty="0"/>
              <a:t>развитие добросовестной конкуренции;</a:t>
            </a:r>
          </a:p>
          <a:p>
            <a:r>
              <a:rPr lang="ru-RU" dirty="0"/>
              <a:t>обеспечение гласности и прозрачности закупки;</a:t>
            </a:r>
          </a:p>
          <a:p>
            <a:r>
              <a:rPr lang="ru-RU" dirty="0"/>
              <a:t>предотвращение коррупции и других злоупотреблений.</a:t>
            </a:r>
          </a:p>
        </p:txBody>
      </p:sp>
    </p:spTree>
    <p:extLst>
      <p:ext uri="{BB962C8B-B14F-4D97-AF65-F5344CB8AC3E}">
        <p14:creationId xmlns:p14="http://schemas.microsoft.com/office/powerpoint/2010/main" val="36414354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Способы закупки. Электронная форма закупки</a:t>
            </a:r>
          </a:p>
        </p:txBody>
      </p:sp>
      <p:sp>
        <p:nvSpPr>
          <p:cNvPr id="3" name="Содержимое 2"/>
          <p:cNvSpPr>
            <a:spLocks noGrp="1"/>
          </p:cNvSpPr>
          <p:nvPr>
            <p:ph sz="quarter" idx="1"/>
          </p:nvPr>
        </p:nvSpPr>
        <p:spPr/>
        <p:txBody>
          <a:bodyPr>
            <a:noAutofit/>
          </a:bodyPr>
          <a:lstStyle/>
          <a:p>
            <a:pPr marL="0" indent="0">
              <a:buNone/>
            </a:pPr>
            <a:r>
              <a:rPr lang="ru-RU" sz="1550" dirty="0"/>
              <a:t>Постановление Правительства РФ от 21.06.2012 N 616 "Об утверждении перечня товаров, работ и услуг, закупка которых осуществляется в электронной форме":</a:t>
            </a:r>
          </a:p>
          <a:p>
            <a:r>
              <a:rPr lang="ru-RU" sz="1550" dirty="0"/>
              <a:t>Целлюлоза, бумага, картон и изделия из них</a:t>
            </a:r>
          </a:p>
          <a:p>
            <a:r>
              <a:rPr lang="ru-RU" sz="1550" dirty="0"/>
              <a:t>Полиграфическая и печатная продукция</a:t>
            </a:r>
          </a:p>
          <a:p>
            <a:r>
              <a:rPr lang="ru-RU" sz="1550" dirty="0"/>
              <a:t>Канцелярская, бухгалтерская и электронно-вычислительная техника</a:t>
            </a:r>
          </a:p>
          <a:p>
            <a:r>
              <a:rPr lang="ru-RU" sz="1550" dirty="0"/>
              <a:t>Оборудование и аппаратура для радио, телевидения и связи</a:t>
            </a:r>
          </a:p>
          <a:p>
            <a:r>
              <a:rPr lang="ru-RU" sz="1550" dirty="0"/>
              <a:t>Аппаратура медицинская; средства измерения; фото- и киноаппаратура, часы</a:t>
            </a:r>
          </a:p>
          <a:p>
            <a:r>
              <a:rPr lang="ru-RU" sz="1550" dirty="0"/>
              <a:t>Автомобили, прицепы и полуприцепы, кузова для автомобилей, детали и принадлежности к автомобилям, гаражное оборудование</a:t>
            </a:r>
          </a:p>
          <a:p>
            <a:r>
              <a:rPr lang="ru-RU" sz="1550" dirty="0"/>
              <a:t>Транспортные средства, не включенные в другие группировки</a:t>
            </a:r>
          </a:p>
          <a:p>
            <a:r>
              <a:rPr lang="ru-RU" sz="1550" dirty="0"/>
              <a:t>Канцелярские принадлежности</a:t>
            </a:r>
          </a:p>
          <a:p>
            <a:r>
              <a:rPr lang="ru-RU" sz="1550" dirty="0"/>
              <a:t>Природная вода и лед</a:t>
            </a:r>
          </a:p>
          <a:p>
            <a:r>
              <a:rPr lang="ru-RU" sz="1550" dirty="0"/>
              <a:t>Услуги по торговле, техническому обслуживанию и ремонту автомобилей и мотоциклов</a:t>
            </a:r>
          </a:p>
          <a:p>
            <a:r>
              <a:rPr lang="ru-RU" sz="1550" dirty="0"/>
              <a:t>Услуги по техническому обслуживанию и ремонту оргтехники для офисов, электронных вычислительных машин и используемого совместно с ними периферийного оборудования</a:t>
            </a:r>
          </a:p>
          <a:p>
            <a:r>
              <a:rPr lang="ru-RU" sz="1550" dirty="0"/>
              <a:t>Услуги по уборке зданий</a:t>
            </a:r>
          </a:p>
        </p:txBody>
      </p:sp>
    </p:spTree>
    <p:extLst>
      <p:ext uri="{BB962C8B-B14F-4D97-AF65-F5344CB8AC3E}">
        <p14:creationId xmlns:p14="http://schemas.microsoft.com/office/powerpoint/2010/main" val="630824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01.01.2016</a:t>
            </a:r>
            <a:endParaRPr lang="ru-RU" sz="2800" dirty="0"/>
          </a:p>
        </p:txBody>
      </p:sp>
      <p:sp>
        <p:nvSpPr>
          <p:cNvPr id="3" name="Объект 2"/>
          <p:cNvSpPr>
            <a:spLocks noGrp="1"/>
          </p:cNvSpPr>
          <p:nvPr>
            <p:ph sz="quarter" idx="1"/>
          </p:nvPr>
        </p:nvSpPr>
        <p:spPr/>
        <p:txBody>
          <a:bodyPr>
            <a:normAutofit fontScale="85000" lnSpcReduction="20000"/>
          </a:bodyPr>
          <a:lstStyle/>
          <a:p>
            <a:r>
              <a:rPr lang="ru-RU" dirty="0"/>
              <a:t>Утвержден новый перечень товаров, работ и услуг, закупка которых осуществляется в электронной форме</a:t>
            </a:r>
          </a:p>
          <a:p>
            <a:pPr>
              <a:buNone/>
            </a:pPr>
            <a:r>
              <a:rPr lang="ru-RU" dirty="0"/>
              <a:t> </a:t>
            </a:r>
          </a:p>
          <a:p>
            <a:pPr>
              <a:buNone/>
            </a:pPr>
            <a:r>
              <a:rPr lang="ru-RU" dirty="0"/>
              <a:t>	145 позиций (ранее 12 позиций)</a:t>
            </a:r>
          </a:p>
          <a:p>
            <a:pPr>
              <a:buNone/>
            </a:pPr>
            <a:r>
              <a:rPr lang="ru-RU" dirty="0"/>
              <a:t>	</a:t>
            </a:r>
          </a:p>
          <a:p>
            <a:pPr>
              <a:buNone/>
            </a:pPr>
            <a:r>
              <a:rPr lang="ru-RU" i="1" dirty="0"/>
              <a:t>	Постановление Правительства РФ от 21.06.2012 N 616 "Об утверждении перечня товаров, работ и услуг, закупка которых осуществляется в электронной форме" </a:t>
            </a:r>
          </a:p>
          <a:p>
            <a:pPr>
              <a:buNone/>
            </a:pPr>
            <a:endParaRPr lang="ru-RU" dirty="0"/>
          </a:p>
          <a:p>
            <a:pPr>
              <a:buNone/>
            </a:pPr>
            <a:br>
              <a:rPr lang="ru-RU" i="1" dirty="0"/>
            </a:br>
            <a:endParaRPr lang="ru-RU" dirty="0"/>
          </a:p>
        </p:txBody>
      </p:sp>
    </p:spTree>
    <p:extLst>
      <p:ext uri="{BB962C8B-B14F-4D97-AF65-F5344CB8AC3E}">
        <p14:creationId xmlns:p14="http://schemas.microsoft.com/office/powerpoint/2010/main" val="403448171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0" y="1527175"/>
            <a:ext cx="8504238" cy="4572000"/>
          </a:xfrm>
        </p:spPr>
        <p:txBody>
          <a:bodyPr>
            <a:normAutofit/>
          </a:bodyPr>
          <a:lstStyle/>
          <a:p>
            <a:pPr>
              <a:buNone/>
            </a:pPr>
            <a:endParaRPr lang="ru-RU" dirty="0"/>
          </a:p>
          <a:p>
            <a:pPr>
              <a:buNone/>
            </a:pPr>
            <a:br>
              <a:rPr lang="ru-RU" i="1" dirty="0"/>
            </a:br>
            <a:endParaRPr lang="ru-RU" dirty="0"/>
          </a:p>
        </p:txBody>
      </p:sp>
      <p:graphicFrame>
        <p:nvGraphicFramePr>
          <p:cNvPr id="4" name="Объект 3"/>
          <p:cNvGraphicFramePr>
            <a:graphicFrameLocks noChangeAspect="1"/>
          </p:cNvGraphicFramePr>
          <p:nvPr/>
        </p:nvGraphicFramePr>
        <p:xfrm>
          <a:off x="285750" y="628650"/>
          <a:ext cx="8656638" cy="5689600"/>
        </p:xfrm>
        <a:graphic>
          <a:graphicData uri="http://schemas.openxmlformats.org/presentationml/2006/ole">
            <mc:AlternateContent xmlns:mc="http://schemas.openxmlformats.org/markup-compatibility/2006">
              <mc:Choice xmlns:v="urn:schemas-microsoft-com:vml" Requires="v">
                <p:oleObj spid="_x0000_s1028" name="Документ" r:id="rId4" imgW="9534983" imgH="6162353" progId="Word.Document.12">
                  <p:embed/>
                </p:oleObj>
              </mc:Choice>
              <mc:Fallback>
                <p:oleObj name="Документ" r:id="rId4" imgW="9534983" imgH="6162353" progId="Word.Document.12">
                  <p:embed/>
                  <p:pic>
                    <p:nvPicPr>
                      <p:cNvPr id="4" name="Объект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28650"/>
                        <a:ext cx="8656638" cy="568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657082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Требования к ТРУ, СМП, к участникам закупки</a:t>
            </a:r>
          </a:p>
        </p:txBody>
      </p:sp>
      <p:sp>
        <p:nvSpPr>
          <p:cNvPr id="3" name="Содержимое 2"/>
          <p:cNvSpPr>
            <a:spLocks noGrp="1"/>
          </p:cNvSpPr>
          <p:nvPr>
            <p:ph sz="quarter" idx="1"/>
          </p:nvPr>
        </p:nvSpPr>
        <p:spPr/>
        <p:txBody>
          <a:bodyPr>
            <a:noAutofit/>
          </a:bodyPr>
          <a:lstStyle/>
          <a:p>
            <a:pPr>
              <a:buNone/>
            </a:pPr>
            <a:r>
              <a:rPr lang="ru-RU" sz="1900" dirty="0"/>
              <a:t>Правительство Российской Федерации вправе установить:</a:t>
            </a:r>
          </a:p>
          <a:p>
            <a:r>
              <a:rPr lang="ru-RU" sz="1900" dirty="0"/>
              <a:t>приоритет товаров российского происхождения, работ, услуг, выполняемых, оказываемых российскими лицами, по отношению к товарам, происходящим из иностранного государства, работам, услугам, выполняемым, оказываемым иностранными лицами;</a:t>
            </a:r>
          </a:p>
          <a:p>
            <a:r>
              <a:rPr lang="ru-RU" sz="1900" dirty="0"/>
              <a:t>особенности участия субъектов малого и среднего предпринимательства в закупке, осуществляемой отдельными заказчиками, годовой объем закупки, который данные заказчики обязаны осуществить у таких субъектов, порядок расчета указанного объема, а также форму годового отчета о закупке у субъектов малого и среднего предпринимательства и требования к содержанию этого отчета;</a:t>
            </a:r>
          </a:p>
          <a:p>
            <a:r>
              <a:rPr lang="ru-RU" sz="1900" dirty="0"/>
              <a:t> особенности осуществления закупок отдельными заказчиками аудиторских услуг (за исключением проведения обязательного аудита бухгалтерской (финансовой) отчетности заказчика), а также консультационных услуг.</a:t>
            </a:r>
          </a:p>
          <a:p>
            <a:r>
              <a:rPr lang="ru-RU" sz="1900" dirty="0"/>
              <a:t>отсутствие в РНП по 44-ФЗ и (или) в РНП по 223-ФЗ (право Заказчика).</a:t>
            </a:r>
          </a:p>
        </p:txBody>
      </p:sp>
    </p:spTree>
    <p:extLst>
      <p:ext uri="{BB962C8B-B14F-4D97-AF65-F5344CB8AC3E}">
        <p14:creationId xmlns:p14="http://schemas.microsoft.com/office/powerpoint/2010/main" val="36742756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2942"/>
          </a:xfrm>
        </p:spPr>
        <p:txBody>
          <a:bodyPr>
            <a:normAutofit fontScale="90000"/>
          </a:bodyPr>
          <a:lstStyle/>
          <a:p>
            <a:r>
              <a:rPr lang="ru-RU" dirty="0"/>
              <a:t>Участие СМСП в закупке ТРУ</a:t>
            </a:r>
          </a:p>
        </p:txBody>
      </p:sp>
      <p:sp>
        <p:nvSpPr>
          <p:cNvPr id="3" name="Содержимое 2"/>
          <p:cNvSpPr>
            <a:spLocks noGrp="1"/>
          </p:cNvSpPr>
          <p:nvPr>
            <p:ph idx="1"/>
          </p:nvPr>
        </p:nvSpPr>
        <p:spPr>
          <a:xfrm>
            <a:off x="457200" y="1357298"/>
            <a:ext cx="8229600" cy="5217238"/>
          </a:xfrm>
        </p:spPr>
        <p:txBody>
          <a:bodyPr>
            <a:normAutofit fontScale="92500" lnSpcReduction="10000"/>
          </a:bodyPr>
          <a:lstStyle/>
          <a:p>
            <a:r>
              <a:rPr lang="ru-RU" dirty="0"/>
              <a:t>Круг заказчиков на которое распространяется:</a:t>
            </a:r>
          </a:p>
          <a:p>
            <a:pPr>
              <a:buFontTx/>
              <a:buChar char="-"/>
            </a:pPr>
            <a:r>
              <a:rPr lang="ru-RU" dirty="0"/>
              <a:t>Заказчики, годовой объем выручки которых </a:t>
            </a:r>
            <a:r>
              <a:rPr lang="ru-RU" b="1" dirty="0"/>
              <a:t>от продажи продукции (продажи товаров, выполнения работ, оказания услуг)</a:t>
            </a:r>
            <a:r>
              <a:rPr lang="ru-RU" dirty="0"/>
              <a:t>, по данным годовой бухгалтерской (финансовой) отчетности за предшествующий календарный год, </a:t>
            </a:r>
            <a:r>
              <a:rPr lang="ru-RU" b="1" dirty="0"/>
              <a:t>превышает 2 млрд. рублей</a:t>
            </a:r>
            <a:r>
              <a:rPr lang="ru-RU" dirty="0"/>
              <a:t>, а также государственных компаний, созданных на основании федерального закона.</a:t>
            </a:r>
          </a:p>
          <a:p>
            <a:pPr>
              <a:buFontTx/>
              <a:buChar char="-"/>
            </a:pPr>
            <a:r>
              <a:rPr lang="ru-RU" i="1" dirty="0"/>
              <a:t>Постановление Правительства РФ от 11.12.2014 №1352 «Об особенностях участия субъектов малого и среднего предпринимательства в закупках товаров, работ, услуг отдельными видами юридических лиц»</a:t>
            </a:r>
          </a:p>
          <a:p>
            <a:pPr>
              <a:buFontTx/>
              <a:buChar char="-"/>
            </a:pPr>
            <a:endParaRPr lang="ru-RU" dirty="0"/>
          </a:p>
        </p:txBody>
      </p:sp>
    </p:spTree>
    <p:extLst>
      <p:ext uri="{BB962C8B-B14F-4D97-AF65-F5344CB8AC3E}">
        <p14:creationId xmlns:p14="http://schemas.microsoft.com/office/powerpoint/2010/main" val="20722579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642942"/>
          </a:xfrm>
        </p:spPr>
        <p:txBody>
          <a:bodyPr>
            <a:normAutofit/>
          </a:bodyPr>
          <a:lstStyle/>
          <a:p>
            <a:r>
              <a:rPr lang="ru-RU" sz="3000" dirty="0"/>
              <a:t>Участие СМСП. Определение </a:t>
            </a:r>
            <a:r>
              <a:rPr lang="ru-RU" sz="3200" dirty="0"/>
              <a:t>СГСОД</a:t>
            </a:r>
            <a:endParaRPr lang="ru-RU" sz="3000" dirty="0"/>
          </a:p>
        </p:txBody>
      </p:sp>
      <p:sp>
        <p:nvSpPr>
          <p:cNvPr id="3" name="Содержимое 2"/>
          <p:cNvSpPr>
            <a:spLocks noGrp="1"/>
          </p:cNvSpPr>
          <p:nvPr>
            <p:ph idx="1"/>
          </p:nvPr>
        </p:nvSpPr>
        <p:spPr>
          <a:xfrm>
            <a:off x="457200" y="1357298"/>
            <a:ext cx="8229600" cy="5217238"/>
          </a:xfrm>
        </p:spPr>
        <p:txBody>
          <a:bodyPr>
            <a:normAutofit fontScale="92500" lnSpcReduction="10000"/>
          </a:bodyPr>
          <a:lstStyle/>
          <a:p>
            <a:r>
              <a:rPr lang="ru-RU" dirty="0"/>
              <a:t>не учитываются:</a:t>
            </a:r>
          </a:p>
          <a:p>
            <a:r>
              <a:rPr lang="ru-RU" dirty="0"/>
              <a:t>а) закупки для обеспечения обороны страны и безопасности государства;</a:t>
            </a:r>
          </a:p>
          <a:p>
            <a:r>
              <a:rPr lang="ru-RU" dirty="0"/>
              <a:t>б) закупки в области использования атомной энергии;</a:t>
            </a:r>
          </a:p>
          <a:p>
            <a:r>
              <a:rPr lang="ru-RU" dirty="0"/>
              <a:t>в) закупки, которые относятся к сфере деятельности субъектов естественных монополий в соответствии с ФЗ "О естественных монополиях";</a:t>
            </a:r>
          </a:p>
          <a:p>
            <a:r>
              <a:rPr lang="ru-RU" dirty="0"/>
              <a:t>г) закупки, которые осуществляются за пределами территории РФ и предметом которых является поставка товаров, выполнение (оказание) работ (услуг) за пределами территории РФ;</a:t>
            </a:r>
          </a:p>
        </p:txBody>
      </p:sp>
    </p:spTree>
    <p:extLst>
      <p:ext uri="{BB962C8B-B14F-4D97-AF65-F5344CB8AC3E}">
        <p14:creationId xmlns:p14="http://schemas.microsoft.com/office/powerpoint/2010/main" val="160678339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2942"/>
          </a:xfrm>
        </p:spPr>
        <p:txBody>
          <a:bodyPr>
            <a:normAutofit/>
          </a:bodyPr>
          <a:lstStyle/>
          <a:p>
            <a:r>
              <a:rPr lang="ru-RU" sz="3000" dirty="0"/>
              <a:t>Участие СМСП. Определение </a:t>
            </a:r>
            <a:r>
              <a:rPr lang="ru-RU" sz="3200" dirty="0"/>
              <a:t>СГСОД</a:t>
            </a:r>
            <a:endParaRPr lang="ru-RU" sz="3000" dirty="0"/>
          </a:p>
        </p:txBody>
      </p:sp>
      <p:sp>
        <p:nvSpPr>
          <p:cNvPr id="3" name="Содержимое 2"/>
          <p:cNvSpPr>
            <a:spLocks noGrp="1"/>
          </p:cNvSpPr>
          <p:nvPr>
            <p:ph idx="1"/>
          </p:nvPr>
        </p:nvSpPr>
        <p:spPr>
          <a:xfrm>
            <a:off x="457200" y="1357298"/>
            <a:ext cx="8229600" cy="5217238"/>
          </a:xfrm>
        </p:spPr>
        <p:txBody>
          <a:bodyPr>
            <a:normAutofit fontScale="70000" lnSpcReduction="20000"/>
          </a:bodyPr>
          <a:lstStyle/>
          <a:p>
            <a:r>
              <a:rPr lang="ru-RU" dirty="0"/>
              <a:t>не учитываются:</a:t>
            </a:r>
          </a:p>
          <a:p>
            <a:r>
              <a:rPr lang="ru-RU" dirty="0" err="1"/>
              <a:t>д</a:t>
            </a:r>
            <a:r>
              <a:rPr lang="ru-RU" dirty="0"/>
              <a:t>) закупки финансовых услуг, включая банковские услуги, страховые услуги, услуги на рынке ценных бумаг, услуги по договору лизинга, а также услуги, оказываемые финансовой организацией и связанные с привлечением и (или) размещением денежных средств юридических и физических лиц;</a:t>
            </a:r>
          </a:p>
          <a:p>
            <a:r>
              <a:rPr lang="ru-RU" dirty="0"/>
              <a:t>е) закупки, сведения о которых составляют государственную тайну, при условии, что такие сведения содержатся в документации о закупке или в проекте договора;</a:t>
            </a:r>
          </a:p>
          <a:p>
            <a:r>
              <a:rPr lang="ru-RU" dirty="0"/>
              <a:t>ж) закупки, в отношении которых принято решение Правительства Российской Федерации в соответствии с ч. 16 ст. 4 ФЗ 223-ФЗ;</a:t>
            </a:r>
          </a:p>
          <a:p>
            <a:r>
              <a:rPr lang="ru-RU" dirty="0" err="1"/>
              <a:t>з</a:t>
            </a:r>
            <a:r>
              <a:rPr lang="ru-RU" dirty="0"/>
              <a:t>) закупки услуг по водоснабжению, водоотведению, теплоснабжению и газоснабжению (за исключением услуг по реализации сжиженного газа), а также по подключению (присоединению) к сетям инженерно-технического обеспечения по регулируемым в соответствии с законодательством Российской Федерации ценам (тарифам);</a:t>
            </a:r>
          </a:p>
        </p:txBody>
      </p:sp>
    </p:spTree>
    <p:extLst>
      <p:ext uri="{BB962C8B-B14F-4D97-AF65-F5344CB8AC3E}">
        <p14:creationId xmlns:p14="http://schemas.microsoft.com/office/powerpoint/2010/main" val="135726448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2942"/>
          </a:xfrm>
        </p:spPr>
        <p:txBody>
          <a:bodyPr>
            <a:normAutofit/>
          </a:bodyPr>
          <a:lstStyle/>
          <a:p>
            <a:r>
              <a:rPr lang="ru-RU" sz="3000" dirty="0"/>
              <a:t>Участие СМСП. Определение </a:t>
            </a:r>
            <a:r>
              <a:rPr lang="ru-RU" sz="3200" dirty="0"/>
              <a:t>СГСОД</a:t>
            </a:r>
            <a:endParaRPr lang="ru-RU" sz="3000" dirty="0"/>
          </a:p>
        </p:txBody>
      </p:sp>
      <p:sp>
        <p:nvSpPr>
          <p:cNvPr id="3" name="Содержимое 2"/>
          <p:cNvSpPr>
            <a:spLocks noGrp="1"/>
          </p:cNvSpPr>
          <p:nvPr>
            <p:ph idx="1"/>
          </p:nvPr>
        </p:nvSpPr>
        <p:spPr>
          <a:xfrm>
            <a:off x="457200" y="1357298"/>
            <a:ext cx="8229600" cy="5217238"/>
          </a:xfrm>
        </p:spPr>
        <p:txBody>
          <a:bodyPr>
            <a:normAutofit fontScale="70000" lnSpcReduction="20000"/>
          </a:bodyPr>
          <a:lstStyle/>
          <a:p>
            <a:r>
              <a:rPr lang="ru-RU" dirty="0"/>
              <a:t>не учитываются:</a:t>
            </a:r>
          </a:p>
          <a:p>
            <a:r>
              <a:rPr lang="ru-RU" dirty="0"/>
              <a:t>и) закупки работ (услуг), выполнение (оказание) которых может осуществляться только органом исполнительной власти в соответствии с его полномочиями либо подведомственными ему государственным учреждением и ГУП, соответствующие полномочия которых устанавливаются федеральными законами, нормативными правовыми актами Президента РФ или нормативными правовыми актами Правительства РФ, а также законодательными актами соответствующего субъекта РФ;</a:t>
            </a:r>
          </a:p>
          <a:p>
            <a:r>
              <a:rPr lang="ru-RU" dirty="0"/>
              <a:t>к) закупки услуг по осуществлению авторского контроля за разработкой проектной документации на объект капитального строительства, проведению авторского надзора за строительством, реконструкцией и капитальным ремонтом объекта капитального строительства авторами, а также по проведению технического и авторского надзора за выполнением работ по сохранению объекта культурного наследия (памятников истории и культуры) народов РФ авторами проектов;</a:t>
            </a:r>
          </a:p>
          <a:p>
            <a:r>
              <a:rPr lang="ru-RU" dirty="0"/>
              <a:t> </a:t>
            </a:r>
            <a:r>
              <a:rPr lang="ru-RU" b="1" dirty="0"/>
              <a:t>л) закупки, предметом которых является аренда и (или) приобретение в собственность объектов недвижимого имущества</a:t>
            </a:r>
            <a:r>
              <a:rPr lang="ru-RU" dirty="0"/>
              <a:t>;</a:t>
            </a:r>
          </a:p>
        </p:txBody>
      </p:sp>
    </p:spTree>
    <p:extLst>
      <p:ext uri="{BB962C8B-B14F-4D97-AF65-F5344CB8AC3E}">
        <p14:creationId xmlns:p14="http://schemas.microsoft.com/office/powerpoint/2010/main" val="32078118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04664"/>
            <a:ext cx="8229600" cy="642942"/>
          </a:xfrm>
        </p:spPr>
        <p:txBody>
          <a:bodyPr>
            <a:normAutofit/>
          </a:bodyPr>
          <a:lstStyle/>
          <a:p>
            <a:r>
              <a:rPr lang="ru-RU" sz="3000" dirty="0"/>
              <a:t>Участие СМСП. Определение </a:t>
            </a:r>
            <a:r>
              <a:rPr lang="ru-RU" sz="3200" dirty="0"/>
              <a:t>СГСОД</a:t>
            </a:r>
            <a:endParaRPr lang="ru-RU" sz="3000" dirty="0"/>
          </a:p>
        </p:txBody>
      </p:sp>
      <p:sp>
        <p:nvSpPr>
          <p:cNvPr id="3" name="Содержимое 2"/>
          <p:cNvSpPr>
            <a:spLocks noGrp="1"/>
          </p:cNvSpPr>
          <p:nvPr>
            <p:ph idx="1"/>
          </p:nvPr>
        </p:nvSpPr>
        <p:spPr>
          <a:xfrm>
            <a:off x="457200" y="1357298"/>
            <a:ext cx="8229600" cy="5217238"/>
          </a:xfrm>
        </p:spPr>
        <p:txBody>
          <a:bodyPr>
            <a:normAutofit fontScale="55000" lnSpcReduction="20000"/>
          </a:bodyPr>
          <a:lstStyle/>
          <a:p>
            <a:r>
              <a:rPr lang="ru-RU" dirty="0"/>
              <a:t>не учитываются:</a:t>
            </a:r>
          </a:p>
          <a:p>
            <a:r>
              <a:rPr lang="ru-RU" b="1" dirty="0"/>
              <a:t>м) закупки энергоносителей;</a:t>
            </a:r>
          </a:p>
          <a:p>
            <a:r>
              <a:rPr lang="ru-RU" dirty="0" err="1"/>
              <a:t>н</a:t>
            </a:r>
            <a:r>
              <a:rPr lang="ru-RU" dirty="0"/>
              <a:t>) закупки услуг добычи, хранения, отгрузки (перевалки) и переработки </a:t>
            </a:r>
            <a:r>
              <a:rPr lang="ru-RU" b="1" dirty="0"/>
              <a:t>энергоносителей;</a:t>
            </a:r>
          </a:p>
          <a:p>
            <a:endParaRPr lang="ru-RU" dirty="0"/>
          </a:p>
          <a:p>
            <a:r>
              <a:rPr lang="ru-RU" dirty="0"/>
              <a:t>Согласно пункту 1 "ГОСТ 31607-2012. Межгосударственный стандарт. Энергосбережение. Нормативно-методическое обеспечение. Основные положения« энергоноситель - вещество в различных агрегатных состояниях (твердое, жидкое, газообразное) либо иные формы материи (плазма, поле, излучение и т.д.), запасенная энергия которых может быть использована для целей энергоснабжения.</a:t>
            </a:r>
          </a:p>
          <a:p>
            <a:r>
              <a:rPr lang="ru-RU" dirty="0"/>
              <a:t>Согласно положениям </a:t>
            </a:r>
            <a:r>
              <a:rPr lang="ru-RU" dirty="0" err="1"/>
              <a:t>ГОСТа</a:t>
            </a:r>
            <a:r>
              <a:rPr lang="ru-RU" dirty="0"/>
              <a:t> природный энергоноситель является подвидом энергоносителя, вместе с тем согласно пункту 2 </a:t>
            </a:r>
            <a:r>
              <a:rPr lang="ru-RU" dirty="0" err="1"/>
              <a:t>ГОСТа</a:t>
            </a:r>
            <a:r>
              <a:rPr lang="ru-RU" dirty="0"/>
              <a:t> к природным энергоносителям относят биомассу: органическое топливо (нефть, газ, уголь и т.д.).</a:t>
            </a:r>
          </a:p>
          <a:p>
            <a:r>
              <a:rPr lang="ru-RU" b="1" dirty="0"/>
              <a:t>Таким образом, бензин относится к подпункту "м" пункта 7 Положения - закупка энергоносителей.</a:t>
            </a:r>
          </a:p>
          <a:p>
            <a:pPr>
              <a:buNone/>
            </a:pPr>
            <a:endParaRPr lang="ru-RU" i="1" dirty="0"/>
          </a:p>
          <a:p>
            <a:pPr>
              <a:buNone/>
            </a:pPr>
            <a:br>
              <a:rPr lang="ru-RU" i="1" dirty="0"/>
            </a:br>
            <a:r>
              <a:rPr lang="ru-RU" i="1" dirty="0"/>
              <a:t>Письмо Минэкономразвития России от 28.08.2015 N Д28и-2498</a:t>
            </a:r>
            <a:br>
              <a:rPr lang="ru-RU" i="1" dirty="0"/>
            </a:br>
            <a:endParaRPr lang="ru-RU" dirty="0"/>
          </a:p>
          <a:p>
            <a:endParaRPr lang="ru-RU" dirty="0"/>
          </a:p>
        </p:txBody>
      </p:sp>
    </p:spTree>
    <p:extLst>
      <p:ext uri="{BB962C8B-B14F-4D97-AF65-F5344CB8AC3E}">
        <p14:creationId xmlns:p14="http://schemas.microsoft.com/office/powerpoint/2010/main" val="24202889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642942"/>
          </a:xfrm>
        </p:spPr>
        <p:txBody>
          <a:bodyPr>
            <a:normAutofit/>
          </a:bodyPr>
          <a:lstStyle/>
          <a:p>
            <a:r>
              <a:rPr lang="ru-RU" sz="3000" dirty="0"/>
              <a:t>Участие СМСП. Определение </a:t>
            </a:r>
            <a:r>
              <a:rPr lang="ru-RU" sz="3200" dirty="0"/>
              <a:t>СГСОД</a:t>
            </a:r>
            <a:endParaRPr lang="ru-RU" sz="3000" dirty="0"/>
          </a:p>
        </p:txBody>
      </p:sp>
      <p:sp>
        <p:nvSpPr>
          <p:cNvPr id="3" name="Содержимое 2"/>
          <p:cNvSpPr>
            <a:spLocks noGrp="1"/>
          </p:cNvSpPr>
          <p:nvPr>
            <p:ph idx="1"/>
          </p:nvPr>
        </p:nvSpPr>
        <p:spPr>
          <a:xfrm>
            <a:off x="457200" y="1357298"/>
            <a:ext cx="8229600" cy="5217238"/>
          </a:xfrm>
        </p:spPr>
        <p:txBody>
          <a:bodyPr>
            <a:normAutofit fontScale="62500" lnSpcReduction="20000"/>
          </a:bodyPr>
          <a:lstStyle/>
          <a:p>
            <a:r>
              <a:rPr lang="ru-RU" dirty="0"/>
              <a:t>не учитываются:</a:t>
            </a:r>
          </a:p>
          <a:p>
            <a:r>
              <a:rPr lang="ru-RU" dirty="0"/>
              <a:t>о) закупки подвижного состава и материалов верхнего строения железнодорожного пути;</a:t>
            </a:r>
          </a:p>
          <a:p>
            <a:r>
              <a:rPr lang="ru-RU" dirty="0" err="1"/>
              <a:t>п</a:t>
            </a:r>
            <a:r>
              <a:rPr lang="ru-RU" dirty="0"/>
              <a:t>) закупки результатов интеллектуальной деятельности у поставщика (исполнителя, подрядчика), обладающего исключительным правом на результат интеллектуальной деятельности или на средство индивидуализации, удостоверенным правоустанавливающим документом;</a:t>
            </a:r>
          </a:p>
          <a:p>
            <a:r>
              <a:rPr lang="ru-RU" dirty="0" err="1"/>
              <a:t>р</a:t>
            </a:r>
            <a:r>
              <a:rPr lang="ru-RU" dirty="0"/>
              <a:t>) закупки услуг в области воздушных перевозок и авиационных работ;</a:t>
            </a:r>
          </a:p>
          <a:p>
            <a:r>
              <a:rPr lang="ru-RU" dirty="0"/>
              <a:t>с) закупки труб большого диаметра, используемых при строительстве магистральных нефтепроводов и нефтепродуктопроводов;</a:t>
            </a:r>
          </a:p>
          <a:p>
            <a:r>
              <a:rPr lang="ru-RU" dirty="0"/>
              <a:t>т) закупки товаров, являющихся источником радиоактивной и химической опасности и применяемых для разведки, добычи, транспортировки и переработки сырой нефти и природного газа;</a:t>
            </a:r>
          </a:p>
          <a:p>
            <a:r>
              <a:rPr lang="ru-RU" dirty="0" err="1"/>
              <a:t>ф</a:t>
            </a:r>
            <a:r>
              <a:rPr lang="ru-RU" dirty="0"/>
              <a:t>) закупки происходящих из иностранного государства товаров и (или) выполняемых (оказываемых) иностранными лицами работ (услуг) в целях реализации шельфовых проектов (при условии невозможности закупки таких товаров, работ, услуг у субъектов малого и среднего предпринимательства).</a:t>
            </a:r>
          </a:p>
          <a:p>
            <a:endParaRPr lang="ru-RU" dirty="0"/>
          </a:p>
        </p:txBody>
      </p:sp>
    </p:spTree>
    <p:extLst>
      <p:ext uri="{BB962C8B-B14F-4D97-AF65-F5344CB8AC3E}">
        <p14:creationId xmlns:p14="http://schemas.microsoft.com/office/powerpoint/2010/main" val="3138471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Правовое регулирование</a:t>
            </a:r>
          </a:p>
        </p:txBody>
      </p:sp>
      <p:sp>
        <p:nvSpPr>
          <p:cNvPr id="3" name="Содержимое 2"/>
          <p:cNvSpPr>
            <a:spLocks noGrp="1"/>
          </p:cNvSpPr>
          <p:nvPr>
            <p:ph sz="quarter" idx="1"/>
          </p:nvPr>
        </p:nvSpPr>
        <p:spPr/>
        <p:txBody>
          <a:bodyPr>
            <a:normAutofit fontScale="70000" lnSpcReduction="20000"/>
          </a:bodyPr>
          <a:lstStyle/>
          <a:p>
            <a:r>
              <a:rPr lang="ru-RU" sz="2000" dirty="0"/>
              <a:t>Постановление Правительства РФ от 11.12.2014 N 1352</a:t>
            </a:r>
            <a:br>
              <a:rPr lang="ru-RU" sz="2000" dirty="0"/>
            </a:br>
            <a:r>
              <a:rPr lang="ru-RU" sz="2000" dirty="0"/>
              <a:t>"Об особенностях участия субъектов малого и среднего предпринимательства в закупках товаров, работ, услуг отдельными видами юридических лиц"</a:t>
            </a:r>
          </a:p>
          <a:p>
            <a:r>
              <a:rPr lang="ru-RU" sz="2100" dirty="0"/>
              <a:t>Постановление Правительства РФ от 11.06.2013 N 494</a:t>
            </a:r>
            <a:br>
              <a:rPr lang="ru-RU" sz="2100" dirty="0"/>
            </a:br>
            <a:r>
              <a:rPr lang="ru-RU" sz="2100" dirty="0"/>
              <a:t>"Об утверждении Положения о размещении в единой информационной системе информации об объеме выручки отдельных видов юридических лиц и требованиях к такой информации" </a:t>
            </a:r>
          </a:p>
          <a:p>
            <a:r>
              <a:rPr lang="ru-RU" sz="2000" dirty="0"/>
              <a:t> Постановление Правительства РФ от 10.09.2012 N 908</a:t>
            </a:r>
            <a:br>
              <a:rPr lang="ru-RU" sz="2000" dirty="0"/>
            </a:br>
            <a:r>
              <a:rPr lang="ru-RU" sz="2000" dirty="0"/>
              <a:t>"Об утверждении Положения о размещении в единой информационной системе информации о закупке«</a:t>
            </a:r>
            <a:br>
              <a:rPr lang="ru-RU" sz="2000" dirty="0"/>
            </a:br>
            <a:r>
              <a:rPr lang="ru-RU" sz="2000" dirty="0"/>
              <a:t>Постановление Правительства РФ от 31.12.2015 N 1521</a:t>
            </a:r>
            <a:br>
              <a:rPr lang="ru-RU" sz="2000" dirty="0"/>
            </a:br>
            <a:r>
              <a:rPr lang="ru-RU" sz="2000" dirty="0"/>
              <a:t>"Об утверждении критериев отнесения товара к продукции машиностроения, цены единицы продукции машиностроения, при превышении которой сведения о такой продукции включаются в формируемые заказчиками или юридическими лицами перечни перспективных потребностей в продукции машиностроения, необходимой для реализации инвестиционных проектов" </a:t>
            </a:r>
          </a:p>
          <a:p>
            <a:r>
              <a:rPr lang="ru-RU" sz="2000" dirty="0"/>
              <a:t>Постановление Правительства РФ от 30.12.2015 N 1516</a:t>
            </a:r>
            <a:br>
              <a:rPr lang="ru-RU" sz="2000" dirty="0"/>
            </a:br>
            <a:r>
              <a:rPr lang="ru-RU" sz="2000" dirty="0"/>
              <a:t>"Об утверждении Правил отбора инвестиционных проектов для включения в реестр инвестиционных проектов и ведения реестра таких инвестиционных проектов" </a:t>
            </a:r>
          </a:p>
          <a:p>
            <a:r>
              <a:rPr lang="ru-RU" sz="2000" dirty="0"/>
              <a:t> Постановление Правительства РФ от 22.11.2012 N 1211</a:t>
            </a:r>
            <a:br>
              <a:rPr lang="ru-RU" sz="2000" dirty="0"/>
            </a:br>
            <a:r>
              <a:rPr lang="ru-RU" sz="2000" dirty="0"/>
              <a:t>"О ведении реестра недобросовестных поставщиков, предусмотренного Федеральным законом "О закупках товаров, работ, услуг отдельными видами юридических лиц"</a:t>
            </a:r>
          </a:p>
        </p:txBody>
      </p:sp>
    </p:spTree>
    <p:extLst>
      <p:ext uri="{BB962C8B-B14F-4D97-AF65-F5344CB8AC3E}">
        <p14:creationId xmlns:p14="http://schemas.microsoft.com/office/powerpoint/2010/main" val="111715184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93332"/>
            <a:ext cx="8229600" cy="642942"/>
          </a:xfrm>
        </p:spPr>
        <p:txBody>
          <a:bodyPr>
            <a:normAutofit/>
          </a:bodyPr>
          <a:lstStyle/>
          <a:p>
            <a:r>
              <a:rPr lang="ru-RU" sz="3000" dirty="0"/>
              <a:t>Участие СМСП. Определение </a:t>
            </a:r>
            <a:r>
              <a:rPr lang="ru-RU" sz="3200" dirty="0"/>
              <a:t>СГСОД</a:t>
            </a:r>
            <a:endParaRPr lang="ru-RU" sz="3000" dirty="0"/>
          </a:p>
        </p:txBody>
      </p:sp>
      <p:sp>
        <p:nvSpPr>
          <p:cNvPr id="3" name="Содержимое 2"/>
          <p:cNvSpPr>
            <a:spLocks noGrp="1"/>
          </p:cNvSpPr>
          <p:nvPr>
            <p:ph idx="1"/>
          </p:nvPr>
        </p:nvSpPr>
        <p:spPr>
          <a:xfrm>
            <a:off x="457200" y="1357298"/>
            <a:ext cx="8229600" cy="5217238"/>
          </a:xfrm>
        </p:spPr>
        <p:txBody>
          <a:bodyPr>
            <a:normAutofit fontScale="62500" lnSpcReduction="20000"/>
          </a:bodyPr>
          <a:lstStyle/>
          <a:p>
            <a:r>
              <a:rPr lang="ru-RU" dirty="0"/>
              <a:t>не учитываются:</a:t>
            </a:r>
          </a:p>
          <a:p>
            <a:r>
              <a:rPr lang="ru-RU" dirty="0"/>
              <a:t> у) закупки товаров, работ (услуг), выполняемых (оказываемых) при проведении плановых ремонтов, технического обслуживания и модернизации, осуществляемых в рамках существующих гарантийных или лицензионных обязательств по закупленным товару, работе (услуге);</a:t>
            </a:r>
            <a:endParaRPr lang="ru-RU" i="1" dirty="0"/>
          </a:p>
          <a:p>
            <a:pPr>
              <a:buNone/>
            </a:pPr>
            <a:r>
              <a:rPr lang="ru-RU" dirty="0"/>
              <a:t>	«Департамент считает, что подпункт "у" пункта 7 Положения </a:t>
            </a:r>
            <a:r>
              <a:rPr lang="ru-RU" b="1" dirty="0"/>
              <a:t>касается только закупок, связанных с проведением планового ремонта, технического обслуживания и (или) модернизации импортного оборудования </a:t>
            </a:r>
            <a:r>
              <a:rPr lang="ru-RU" dirty="0"/>
              <a:t>в рамках гарантийных или лицензионных обязательств.»</a:t>
            </a:r>
          </a:p>
          <a:p>
            <a:pPr>
              <a:buNone/>
            </a:pPr>
            <a:r>
              <a:rPr lang="ru-RU" i="1" dirty="0"/>
              <a:t>	Письмо Минэкономразвития России от 28.08.2015 N Д28и-2498</a:t>
            </a:r>
            <a:endParaRPr lang="ru-RU" dirty="0"/>
          </a:p>
          <a:p>
            <a:r>
              <a:rPr lang="ru-RU" dirty="0" err="1"/>
              <a:t>ф</a:t>
            </a:r>
            <a:r>
              <a:rPr lang="ru-RU" dirty="0"/>
              <a:t>) закупки товаров, в том числе происходящих из иностранного государства, и (или) работ (услуг), выполняемых (оказываемых) иностранными лицами, в целях реализации шельфовых проектов;</a:t>
            </a:r>
            <a:endParaRPr lang="ru-RU" i="1" dirty="0"/>
          </a:p>
          <a:p>
            <a:r>
              <a:rPr lang="ru-RU" dirty="0" err="1"/>
              <a:t>х</a:t>
            </a:r>
            <a:r>
              <a:rPr lang="ru-RU" dirty="0"/>
              <a:t>) закупки услуг подвижной радиотелефонной связи;</a:t>
            </a:r>
            <a:endParaRPr lang="ru-RU" i="1" dirty="0"/>
          </a:p>
          <a:p>
            <a:r>
              <a:rPr lang="ru-RU" dirty="0" err="1"/>
              <a:t>ц</a:t>
            </a:r>
            <a:r>
              <a:rPr lang="ru-RU" dirty="0"/>
              <a:t>) закупки услуг образовательных организаций (за исключением услуг образовательных организаций, созданных в организационно-правовой форме потребительских кооперативов);</a:t>
            </a:r>
          </a:p>
          <a:p>
            <a:endParaRPr lang="ru-RU" dirty="0"/>
          </a:p>
        </p:txBody>
      </p:sp>
    </p:spTree>
    <p:extLst>
      <p:ext uri="{BB962C8B-B14F-4D97-AF65-F5344CB8AC3E}">
        <p14:creationId xmlns:p14="http://schemas.microsoft.com/office/powerpoint/2010/main" val="19275112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Требования к размещаемой информации</a:t>
            </a:r>
          </a:p>
        </p:txBody>
      </p:sp>
      <p:sp>
        <p:nvSpPr>
          <p:cNvPr id="3" name="Содержимое 2"/>
          <p:cNvSpPr>
            <a:spLocks noGrp="1"/>
          </p:cNvSpPr>
          <p:nvPr>
            <p:ph sz="quarter" idx="1"/>
          </p:nvPr>
        </p:nvSpPr>
        <p:spPr/>
        <p:txBody>
          <a:bodyPr>
            <a:noAutofit/>
          </a:bodyPr>
          <a:lstStyle/>
          <a:p>
            <a:pPr marL="0" indent="0" algn="just">
              <a:buNone/>
            </a:pPr>
            <a:r>
              <a:rPr lang="ru-RU" sz="2200" dirty="0"/>
              <a:t>ч. 5 ст. 4 223-ФЗ в</a:t>
            </a:r>
            <a:r>
              <a:rPr lang="ru-RU" sz="2400" dirty="0"/>
              <a:t> единой информационной системе при закупке размещается </a:t>
            </a:r>
            <a:r>
              <a:rPr lang="ru-RU" sz="2400" b="1" dirty="0"/>
              <a:t>информация</a:t>
            </a:r>
            <a:r>
              <a:rPr lang="ru-RU" sz="2400" dirty="0"/>
              <a:t> о закупке, в том числе</a:t>
            </a:r>
            <a:r>
              <a:rPr lang="ru-RU" sz="2200" dirty="0"/>
              <a:t>:</a:t>
            </a:r>
          </a:p>
          <a:p>
            <a:r>
              <a:rPr lang="ru-RU" sz="2200" dirty="0"/>
              <a:t>извещение о закупке;</a:t>
            </a:r>
          </a:p>
          <a:p>
            <a:r>
              <a:rPr lang="ru-RU" sz="2200" dirty="0"/>
              <a:t>документация о закупке;</a:t>
            </a:r>
          </a:p>
          <a:p>
            <a:r>
              <a:rPr lang="ru-RU" sz="2200" dirty="0"/>
              <a:t>проект договора;</a:t>
            </a:r>
          </a:p>
          <a:p>
            <a:r>
              <a:rPr lang="ru-RU" sz="2200" dirty="0"/>
              <a:t>изменения, вносимые в такое извещение и такую документацию;</a:t>
            </a:r>
          </a:p>
          <a:p>
            <a:r>
              <a:rPr lang="ru-RU" sz="2200" dirty="0"/>
              <a:t>разъяснения такой документации;</a:t>
            </a:r>
          </a:p>
          <a:p>
            <a:r>
              <a:rPr lang="ru-RU" sz="2200" dirty="0"/>
              <a:t>протоколы, составляемые в ходе закупки;</a:t>
            </a:r>
          </a:p>
          <a:p>
            <a:r>
              <a:rPr lang="ru-RU" sz="2200" dirty="0"/>
              <a:t>иная информация, размещение которой в единой информационной системе предусмотрено законом и положением о закупке. </a:t>
            </a:r>
          </a:p>
        </p:txBody>
      </p:sp>
    </p:spTree>
    <p:extLst>
      <p:ext uri="{BB962C8B-B14F-4D97-AF65-F5344CB8AC3E}">
        <p14:creationId xmlns:p14="http://schemas.microsoft.com/office/powerpoint/2010/main" val="67968957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Извещение об осуществлении закупки</a:t>
            </a:r>
          </a:p>
        </p:txBody>
      </p:sp>
      <p:sp>
        <p:nvSpPr>
          <p:cNvPr id="3" name="Содержимое 2"/>
          <p:cNvSpPr>
            <a:spLocks noGrp="1"/>
          </p:cNvSpPr>
          <p:nvPr>
            <p:ph sz="quarter" idx="1"/>
          </p:nvPr>
        </p:nvSpPr>
        <p:spPr/>
        <p:txBody>
          <a:bodyPr>
            <a:noAutofit/>
          </a:bodyPr>
          <a:lstStyle/>
          <a:p>
            <a:r>
              <a:rPr lang="ru-RU" sz="1950" dirty="0"/>
              <a:t>1) способ закупки (открытый конкурс, открытый аукцион или иной предусмотренный положением о закупке способ);</a:t>
            </a:r>
          </a:p>
          <a:p>
            <a:r>
              <a:rPr lang="ru-RU" sz="1950" dirty="0"/>
              <a:t> 2) наименование, место нахождения, почтовый адрес, адрес электронной почты, номер контактного телефона заказчика;</a:t>
            </a:r>
          </a:p>
          <a:p>
            <a:r>
              <a:rPr lang="ru-RU" sz="1950" dirty="0"/>
              <a:t> 3) предмет договора с указанием количества поставляемого товара, объема выполняемых работ, оказываемых услуг;</a:t>
            </a:r>
          </a:p>
          <a:p>
            <a:r>
              <a:rPr lang="ru-RU" sz="1950" dirty="0"/>
              <a:t> 4) место поставки товара, выполнения работ, оказания услуг;</a:t>
            </a:r>
          </a:p>
          <a:p>
            <a:r>
              <a:rPr lang="ru-RU" sz="1950" dirty="0"/>
              <a:t> 5) сведения о начальной (максимальной) цене договора (цене лота);</a:t>
            </a:r>
          </a:p>
          <a:p>
            <a:r>
              <a:rPr lang="ru-RU" sz="1950" dirty="0"/>
              <a:t> 6) срок, место и порядок предоставления документации о закупке, размер, порядок и сроки внесения платы, взимаемой заказчиком за предоставление документации, если такая плата установлена заказчиком, за исключением случаев предоставления документации в форме электронного документа;</a:t>
            </a:r>
          </a:p>
          <a:p>
            <a:r>
              <a:rPr lang="ru-RU" sz="1950" dirty="0"/>
              <a:t> 7) место и дата рассмотрения предложений участников закупки и подведения итогов закупки.</a:t>
            </a:r>
          </a:p>
          <a:p>
            <a:pPr marL="0" indent="0" algn="just">
              <a:buNone/>
            </a:pPr>
            <a:endParaRPr lang="ru-RU" sz="2000" dirty="0"/>
          </a:p>
        </p:txBody>
      </p:sp>
    </p:spTree>
    <p:extLst>
      <p:ext uri="{BB962C8B-B14F-4D97-AF65-F5344CB8AC3E}">
        <p14:creationId xmlns:p14="http://schemas.microsoft.com/office/powerpoint/2010/main" val="294799781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Срок вступления в силу 01.01.2017</a:t>
            </a:r>
            <a:endParaRPr lang="ru-RU" sz="2800" dirty="0"/>
          </a:p>
        </p:txBody>
      </p:sp>
      <p:sp>
        <p:nvSpPr>
          <p:cNvPr id="3" name="Объект 2"/>
          <p:cNvSpPr>
            <a:spLocks noGrp="1"/>
          </p:cNvSpPr>
          <p:nvPr>
            <p:ph sz="quarter" idx="1"/>
          </p:nvPr>
        </p:nvSpPr>
        <p:spPr/>
        <p:txBody>
          <a:bodyPr>
            <a:normAutofit fontScale="62500" lnSpcReduction="20000"/>
          </a:bodyPr>
          <a:lstStyle/>
          <a:p>
            <a:r>
              <a:rPr lang="ru-RU" dirty="0"/>
              <a:t>Ст.3 дополнена ч. 8.1.:</a:t>
            </a:r>
          </a:p>
          <a:p>
            <a:pPr marL="273050" indent="0" algn="just">
              <a:buNone/>
            </a:pPr>
            <a:r>
              <a:rPr lang="ru-RU" dirty="0"/>
              <a:t>Заказчик  при  закупке обязан руководствоваться положениями  Федерального  закона от 5.04.2013 года №44-ФЗ  "О  контрактной  системе  в  сфере  закупок  товаров,  работ,  услуг  для   обеспечения   государственных   и  муниципальных нужд":</a:t>
            </a:r>
          </a:p>
          <a:p>
            <a:pPr marL="273050" indent="0" algn="just">
              <a:buFontTx/>
              <a:buChar char="-"/>
            </a:pPr>
            <a:r>
              <a:rPr lang="ru-RU" dirty="0"/>
              <a:t> в случае невыполнения заказчиком обязанности осуществить  закупки  у СМСП в течение  календарного  года  в  объеме,  установленном  Правительством  РФ</a:t>
            </a:r>
          </a:p>
          <a:p>
            <a:pPr marL="273050" indent="0" algn="just">
              <a:buFontTx/>
              <a:buChar char="-"/>
            </a:pPr>
            <a:r>
              <a:rPr lang="ru-RU" dirty="0"/>
              <a:t>  либо  размещения  недостоверной информации о годовом  объеме  закупок  у  таких  субъектов,  включенной  в  отчет,</a:t>
            </a:r>
          </a:p>
          <a:p>
            <a:pPr marL="273050" indent="0" algn="just">
              <a:buFontTx/>
              <a:buChar char="-"/>
            </a:pPr>
            <a:r>
              <a:rPr lang="ru-RU" dirty="0"/>
              <a:t> или  </a:t>
            </a:r>
            <a:r>
              <a:rPr lang="ru-RU" dirty="0" err="1"/>
              <a:t>неразмещения</a:t>
            </a:r>
            <a:r>
              <a:rPr lang="ru-RU" dirty="0"/>
              <a:t>  указанного  отчета   в   ЕИС.</a:t>
            </a:r>
          </a:p>
          <a:p>
            <a:pPr marL="273050" indent="0" algn="just">
              <a:buNone/>
            </a:pPr>
            <a:r>
              <a:rPr lang="ru-RU" dirty="0"/>
              <a:t>Положение о закупке такого заказчика с  1  февраля  очередного года и до завершения такого года  признается  неразмещенным  в  соответствии с требованиями Закона. </a:t>
            </a:r>
          </a:p>
          <a:p>
            <a:pPr>
              <a:buNone/>
            </a:pPr>
            <a:br>
              <a:rPr lang="ru-RU" i="1" dirty="0"/>
            </a:br>
            <a:r>
              <a:rPr lang="ru-RU" i="1" dirty="0"/>
              <a:t>Федеральный закон от 28.12.2013 №396-ФЗ </a:t>
            </a:r>
            <a:endParaRPr lang="ru-RU" dirty="0"/>
          </a:p>
        </p:txBody>
      </p:sp>
    </p:spTree>
    <p:extLst>
      <p:ext uri="{BB962C8B-B14F-4D97-AF65-F5344CB8AC3E}">
        <p14:creationId xmlns:p14="http://schemas.microsoft.com/office/powerpoint/2010/main" val="70203044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01.01.2016</a:t>
            </a:r>
            <a:endParaRPr lang="ru-RU" sz="2800" dirty="0"/>
          </a:p>
        </p:txBody>
      </p:sp>
      <p:sp>
        <p:nvSpPr>
          <p:cNvPr id="3" name="Объект 2"/>
          <p:cNvSpPr>
            <a:spLocks noGrp="1"/>
          </p:cNvSpPr>
          <p:nvPr>
            <p:ph sz="quarter" idx="1"/>
          </p:nvPr>
        </p:nvSpPr>
        <p:spPr/>
        <p:txBody>
          <a:bodyPr>
            <a:normAutofit lnSpcReduction="10000"/>
          </a:bodyPr>
          <a:lstStyle/>
          <a:p>
            <a:r>
              <a:rPr lang="ru-RU" dirty="0"/>
              <a:t>Ст.4 дополнена ч. 21.:</a:t>
            </a:r>
          </a:p>
          <a:p>
            <a:r>
              <a:rPr lang="ru-RU" dirty="0"/>
              <a:t>Информация о годовом объеме  закупки,  которую  заказчики  обязаны  осуществить  у   СМСП,  размещается в единой информационной системе не позднее  1  февраля  года, следующего за прошедшим календарным годом. </a:t>
            </a:r>
          </a:p>
          <a:p>
            <a:pPr>
              <a:buNone/>
            </a:pPr>
            <a:endParaRPr lang="ru-RU" i="1" dirty="0"/>
          </a:p>
          <a:p>
            <a:pPr>
              <a:buNone/>
            </a:pPr>
            <a:br>
              <a:rPr lang="ru-RU" i="1" dirty="0"/>
            </a:br>
            <a:r>
              <a:rPr lang="ru-RU" i="1" dirty="0"/>
              <a:t>Федеральный закон от 28.12.2013 №396-ФЗ </a:t>
            </a:r>
            <a:endParaRPr lang="ru-RU" dirty="0"/>
          </a:p>
        </p:txBody>
      </p:sp>
    </p:spTree>
    <p:extLst>
      <p:ext uri="{BB962C8B-B14F-4D97-AF65-F5344CB8AC3E}">
        <p14:creationId xmlns:p14="http://schemas.microsoft.com/office/powerpoint/2010/main" val="373377754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Документация об осуществлении закупки</a:t>
            </a:r>
          </a:p>
        </p:txBody>
      </p:sp>
      <p:sp>
        <p:nvSpPr>
          <p:cNvPr id="3" name="Содержимое 2"/>
          <p:cNvSpPr>
            <a:spLocks noGrp="1"/>
          </p:cNvSpPr>
          <p:nvPr>
            <p:ph sz="quarter" idx="1"/>
          </p:nvPr>
        </p:nvSpPr>
        <p:spPr/>
        <p:txBody>
          <a:bodyPr>
            <a:noAutofit/>
          </a:bodyPr>
          <a:lstStyle/>
          <a:p>
            <a:r>
              <a:rPr lang="ru-RU" sz="1450" dirty="0"/>
              <a:t>1) установленные заказчиком требования к качеству, техническим характеристикам товара, работы, услуги, к их безопасности, к функциональным характеристикам (потребительским свойствам) товара, к размерам, упаковке, отгрузке товара, к результатам работы и иные требования, связанные с определением соответствия поставляемого товара, выполняемой работы, оказываемой услуги потребностям заказчика;</a:t>
            </a:r>
          </a:p>
          <a:p>
            <a:r>
              <a:rPr lang="ru-RU" sz="1450" dirty="0"/>
              <a:t>01.07.2016</a:t>
            </a:r>
          </a:p>
          <a:p>
            <a:r>
              <a:rPr lang="ru-RU" sz="1450" dirty="0"/>
              <a:t>1) требования к безопасности, качеству, техническим характеристикам, функциональным характеристикам (потребительским свойствам) товара, работы, услуги, к размерам, упаковке, отгрузке товара, к результатам работы</a:t>
            </a:r>
            <a:r>
              <a:rPr lang="ru-RU" sz="1450" b="1" u="sng" dirty="0"/>
              <a:t>, установленные заказчиком и предусмотренные техническими регламентами в соответствии с законодательством Российской Федерации о техническом регулировании, документами, разрабатываемыми и применяемыми в национальной системе стандартизации, принятыми в соответствии с законодательством Российской Федерации о стандартизации</a:t>
            </a:r>
            <a:r>
              <a:rPr lang="ru-RU" sz="1450" dirty="0"/>
              <a:t>, иные требования, связанные с определением соответствия поставляемого товара, выполняемой работы, оказываемой услуги потребностям заказчика. </a:t>
            </a:r>
            <a:r>
              <a:rPr lang="ru-RU" sz="1450" b="1" u="sng" dirty="0"/>
              <a:t>Если заказчиком в документации о закупке не используются установленные в соответствии с законодательством Российской Федерации о техническом регулировании, законодательством Российской Федерации о стандартизации требования к безопасности, качеству, техническим характеристикам, функциональным характеристикам (потребительским свойствам) товара, работы, услуги, к размерам, упаковке, отгрузке товара, к результатам работы, в документации о закупке должно содержаться обоснование необходимости использования иных требований, связанных с определением соответствия поставляемого товара, выполняемой работы, оказываемой услуги потребностям заказчика;</a:t>
            </a:r>
          </a:p>
          <a:p>
            <a:endParaRPr lang="ru-RU" sz="1550" dirty="0"/>
          </a:p>
          <a:p>
            <a:pPr>
              <a:buNone/>
            </a:pPr>
            <a:endParaRPr lang="ru-RU" sz="2000" dirty="0"/>
          </a:p>
        </p:txBody>
      </p:sp>
    </p:spTree>
    <p:extLst>
      <p:ext uri="{BB962C8B-B14F-4D97-AF65-F5344CB8AC3E}">
        <p14:creationId xmlns:p14="http://schemas.microsoft.com/office/powerpoint/2010/main" val="164254639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Документация об осуществлении закупки</a:t>
            </a:r>
          </a:p>
        </p:txBody>
      </p:sp>
      <p:sp>
        <p:nvSpPr>
          <p:cNvPr id="3" name="Содержимое 2"/>
          <p:cNvSpPr>
            <a:spLocks noGrp="1"/>
          </p:cNvSpPr>
          <p:nvPr>
            <p:ph sz="quarter" idx="1"/>
          </p:nvPr>
        </p:nvSpPr>
        <p:spPr/>
        <p:txBody>
          <a:bodyPr>
            <a:noAutofit/>
          </a:bodyPr>
          <a:lstStyle/>
          <a:p>
            <a:r>
              <a:rPr lang="ru-RU" sz="1550" dirty="0"/>
              <a:t> </a:t>
            </a:r>
            <a:r>
              <a:rPr lang="ru-RU" sz="1800" dirty="0"/>
              <a:t>2) требования к содержанию, форме, оформлению и составу заявки на участие в закупке;</a:t>
            </a:r>
          </a:p>
          <a:p>
            <a:r>
              <a:rPr lang="ru-RU" sz="1800" dirty="0"/>
              <a:t> 3) требования к описанию участниками закупки поставляемого товара, который является предметом закупки, его функциональных характеристик (потребительских свойств), его количественных и качественных характеристик, требования к описанию участниками закупки выполняемой работы, оказываемой услуги, которые являются предметом закупки, их количественных и качественных характеристик;</a:t>
            </a:r>
          </a:p>
          <a:p>
            <a:r>
              <a:rPr lang="ru-RU" sz="1800" dirty="0"/>
              <a:t> 4) место, условия и сроки (периоды) поставки товара, выполнения работы, оказания услуги;</a:t>
            </a:r>
          </a:p>
          <a:p>
            <a:r>
              <a:rPr lang="ru-RU" sz="1800" dirty="0"/>
              <a:t> 5) сведения о начальной (максимальной) цене договора (цене лота);</a:t>
            </a:r>
          </a:p>
          <a:p>
            <a:r>
              <a:rPr lang="ru-RU" sz="1800" dirty="0"/>
              <a:t> 6) форма, сроки и порядок оплаты товара, работы, услуги;</a:t>
            </a:r>
          </a:p>
          <a:p>
            <a:r>
              <a:rPr lang="ru-RU" sz="1800" dirty="0"/>
              <a:t> 7) порядок формирования цены договора (цены лота) (с учетом или без учета расходов на перевозку, страхование, уплату таможенных пошлин, налогов и других обязательных платежей);</a:t>
            </a:r>
          </a:p>
          <a:p>
            <a:pPr>
              <a:buNone/>
            </a:pPr>
            <a:endParaRPr lang="ru-RU" sz="2000" dirty="0"/>
          </a:p>
        </p:txBody>
      </p:sp>
    </p:spTree>
    <p:extLst>
      <p:ext uri="{BB962C8B-B14F-4D97-AF65-F5344CB8AC3E}">
        <p14:creationId xmlns:p14="http://schemas.microsoft.com/office/powerpoint/2010/main" val="15303478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Документация об осуществлении закупки</a:t>
            </a:r>
          </a:p>
        </p:txBody>
      </p:sp>
      <p:sp>
        <p:nvSpPr>
          <p:cNvPr id="3" name="Содержимое 2"/>
          <p:cNvSpPr>
            <a:spLocks noGrp="1"/>
          </p:cNvSpPr>
          <p:nvPr>
            <p:ph sz="quarter" idx="1"/>
          </p:nvPr>
        </p:nvSpPr>
        <p:spPr/>
        <p:txBody>
          <a:bodyPr>
            <a:noAutofit/>
          </a:bodyPr>
          <a:lstStyle/>
          <a:p>
            <a:r>
              <a:rPr lang="ru-RU" sz="1600" dirty="0"/>
              <a:t>8) порядок, место, дата начала и дата окончания срока подачи заявок на участие в закупке;</a:t>
            </a:r>
          </a:p>
          <a:p>
            <a:r>
              <a:rPr lang="ru-RU" sz="1600" dirty="0"/>
              <a:t> 9) требования к участникам закупки и перечень документов, представляемых участниками закупки для подтверждения их соответствия установленным требованиям;</a:t>
            </a:r>
          </a:p>
          <a:p>
            <a:r>
              <a:rPr lang="ru-RU" sz="1600" dirty="0"/>
              <a:t>10) формы, порядок, дата начала и дата окончания срока предоставления участникам закупки разъяснений положений документации о закупке;</a:t>
            </a:r>
          </a:p>
          <a:p>
            <a:r>
              <a:rPr lang="ru-RU" sz="1600" dirty="0"/>
              <a:t> 11) место и дата рассмотрения предложений участников закупки и подведения итогов закупки;</a:t>
            </a:r>
          </a:p>
          <a:p>
            <a:r>
              <a:rPr lang="ru-RU" sz="1600" dirty="0"/>
              <a:t> 12) критерии оценки и сопоставления заявок на участие в закупке;</a:t>
            </a:r>
          </a:p>
          <a:p>
            <a:r>
              <a:rPr lang="ru-RU" sz="1600" dirty="0"/>
              <a:t> 13) порядок оценки и сопоставления заявок на участие в закупке;</a:t>
            </a:r>
          </a:p>
          <a:p>
            <a:r>
              <a:rPr lang="ru-RU" sz="1600" dirty="0"/>
              <a:t>14) иная информация предусмотренная положением о закупке Заказчика.</a:t>
            </a:r>
          </a:p>
          <a:p>
            <a:pPr marL="0" indent="0" algn="just">
              <a:buNone/>
            </a:pPr>
            <a:endParaRPr lang="ru-RU" sz="2400" dirty="0"/>
          </a:p>
          <a:p>
            <a:pPr>
              <a:buNone/>
            </a:pPr>
            <a:endParaRPr lang="ru-RU" sz="2000" dirty="0"/>
          </a:p>
        </p:txBody>
      </p:sp>
    </p:spTree>
    <p:extLst>
      <p:ext uri="{BB962C8B-B14F-4D97-AF65-F5344CB8AC3E}">
        <p14:creationId xmlns:p14="http://schemas.microsoft.com/office/powerpoint/2010/main" val="415954516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Способы закупки. Сроки проведения</a:t>
            </a:r>
          </a:p>
        </p:txBody>
      </p:sp>
      <p:graphicFrame>
        <p:nvGraphicFramePr>
          <p:cNvPr id="4" name="Таблица 3"/>
          <p:cNvGraphicFramePr>
            <a:graphicFrameLocks noGrp="1"/>
          </p:cNvGraphicFramePr>
          <p:nvPr/>
        </p:nvGraphicFramePr>
        <p:xfrm>
          <a:off x="785786" y="2643182"/>
          <a:ext cx="8143932" cy="370840"/>
        </p:xfrm>
        <a:graphic>
          <a:graphicData uri="http://schemas.openxmlformats.org/drawingml/2006/table">
            <a:tbl>
              <a:tblPr firstRow="1" bandRow="1">
                <a:tableStyleId>{2D5ABB26-0587-4C30-8999-92F81FD0307C}</a:tableStyleId>
              </a:tblPr>
              <a:tblGrid>
                <a:gridCol w="3643338">
                  <a:extLst>
                    <a:ext uri="{9D8B030D-6E8A-4147-A177-3AD203B41FA5}">
                      <a16:colId xmlns:a16="http://schemas.microsoft.com/office/drawing/2014/main" val="20000"/>
                    </a:ext>
                  </a:extLst>
                </a:gridCol>
                <a:gridCol w="1143008">
                  <a:extLst>
                    <a:ext uri="{9D8B030D-6E8A-4147-A177-3AD203B41FA5}">
                      <a16:colId xmlns:a16="http://schemas.microsoft.com/office/drawing/2014/main" val="20001"/>
                    </a:ext>
                  </a:extLst>
                </a:gridCol>
                <a:gridCol w="3357586">
                  <a:extLst>
                    <a:ext uri="{9D8B030D-6E8A-4147-A177-3AD203B41FA5}">
                      <a16:colId xmlns:a16="http://schemas.microsoft.com/office/drawing/2014/main" val="20002"/>
                    </a:ext>
                  </a:extLst>
                </a:gridCol>
              </a:tblGrid>
              <a:tr h="370840">
                <a:tc>
                  <a:txBody>
                    <a:bodyPr/>
                    <a:lstStyle/>
                    <a:p>
                      <a:endParaRPr lang="ru-RU" dirty="0"/>
                    </a:p>
                  </a:txBody>
                  <a:tcPr/>
                </a:tc>
                <a:tc>
                  <a:txBody>
                    <a:bodyPr/>
                    <a:lstStyle/>
                    <a:p>
                      <a:endParaRPr lang="ru-RU" dirty="0"/>
                    </a:p>
                  </a:txBody>
                  <a:tcPr/>
                </a:tc>
                <a:tc>
                  <a:txBody>
                    <a:bodyPr/>
                    <a:lstStyle/>
                    <a:p>
                      <a:endParaRPr lang="ru-RU" dirty="0"/>
                    </a:p>
                  </a:txBody>
                  <a:tcPr/>
                </a:tc>
                <a:extLst>
                  <a:ext uri="{0D108BD9-81ED-4DB2-BD59-A6C34878D82A}">
                    <a16:rowId xmlns:a16="http://schemas.microsoft.com/office/drawing/2014/main" val="10000"/>
                  </a:ext>
                </a:extLst>
              </a:tr>
            </a:tbl>
          </a:graphicData>
        </a:graphic>
      </p:graphicFrame>
      <p:graphicFrame>
        <p:nvGraphicFramePr>
          <p:cNvPr id="5" name="Таблица 4"/>
          <p:cNvGraphicFramePr>
            <a:graphicFrameLocks noGrp="1"/>
          </p:cNvGraphicFramePr>
          <p:nvPr/>
        </p:nvGraphicFramePr>
        <p:xfrm>
          <a:off x="500034" y="1397000"/>
          <a:ext cx="8215371" cy="4650645"/>
        </p:xfrm>
        <a:graphic>
          <a:graphicData uri="http://schemas.openxmlformats.org/drawingml/2006/table">
            <a:tbl>
              <a:tblPr firstRow="1" bandRow="1">
                <a:tableStyleId>{2D5ABB26-0587-4C30-8999-92F81FD0307C}</a:tableStyleId>
              </a:tblPr>
              <a:tblGrid>
                <a:gridCol w="3429024">
                  <a:extLst>
                    <a:ext uri="{9D8B030D-6E8A-4147-A177-3AD203B41FA5}">
                      <a16:colId xmlns:a16="http://schemas.microsoft.com/office/drawing/2014/main" val="20000"/>
                    </a:ext>
                  </a:extLst>
                </a:gridCol>
                <a:gridCol w="1357322">
                  <a:extLst>
                    <a:ext uri="{9D8B030D-6E8A-4147-A177-3AD203B41FA5}">
                      <a16:colId xmlns:a16="http://schemas.microsoft.com/office/drawing/2014/main" val="20001"/>
                    </a:ext>
                  </a:extLst>
                </a:gridCol>
                <a:gridCol w="3429025">
                  <a:extLst>
                    <a:ext uri="{9D8B030D-6E8A-4147-A177-3AD203B41FA5}">
                      <a16:colId xmlns:a16="http://schemas.microsoft.com/office/drawing/2014/main" val="20002"/>
                    </a:ext>
                  </a:extLst>
                </a:gridCol>
              </a:tblGrid>
              <a:tr h="473255">
                <a:tc>
                  <a:txBody>
                    <a:bodyPr/>
                    <a:lstStyle/>
                    <a:p>
                      <a:pPr algn="ctr"/>
                      <a:r>
                        <a:rPr lang="ru-RU" sz="2000" dirty="0"/>
                        <a:t>223-ФЗ</a:t>
                      </a:r>
                    </a:p>
                  </a:txBody>
                  <a:tcPr/>
                </a:tc>
                <a:tc>
                  <a:txBody>
                    <a:bodyPr/>
                    <a:lstStyle/>
                    <a:p>
                      <a:pPr algn="ctr"/>
                      <a:endParaRPr lang="ru-RU" sz="2000" dirty="0"/>
                    </a:p>
                  </a:txBody>
                  <a:tcPr/>
                </a:tc>
                <a:tc>
                  <a:txBody>
                    <a:bodyPr/>
                    <a:lstStyle/>
                    <a:p>
                      <a:pPr algn="ctr"/>
                      <a:r>
                        <a:rPr lang="ru-RU" sz="2000" dirty="0"/>
                        <a:t>44-ФЗ</a:t>
                      </a:r>
                    </a:p>
                  </a:txBody>
                  <a:tcPr/>
                </a:tc>
                <a:extLst>
                  <a:ext uri="{0D108BD9-81ED-4DB2-BD59-A6C34878D82A}">
                    <a16:rowId xmlns:a16="http://schemas.microsoft.com/office/drawing/2014/main" val="10000"/>
                  </a:ext>
                </a:extLst>
              </a:tr>
              <a:tr h="473255">
                <a:tc gridSpan="3">
                  <a:txBody>
                    <a:bodyPr/>
                    <a:lstStyle/>
                    <a:p>
                      <a:pPr algn="ctr"/>
                      <a:r>
                        <a:rPr lang="ru-RU" sz="2000" dirty="0"/>
                        <a:t>Конкурс</a:t>
                      </a:r>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10001"/>
                  </a:ext>
                </a:extLst>
              </a:tr>
              <a:tr h="1166930">
                <a:tc>
                  <a:txBody>
                    <a:bodyPr/>
                    <a:lstStyle/>
                    <a:p>
                      <a:r>
                        <a:rPr lang="ru-RU" sz="2000" dirty="0"/>
                        <a:t>Размещение</a:t>
                      </a:r>
                      <a:r>
                        <a:rPr lang="ru-RU" sz="2000" baseline="0" dirty="0"/>
                        <a:t> извещения не менее чем за 20 дней до дня окончания подачи заявок</a:t>
                      </a:r>
                      <a:endParaRPr lang="ru-RU" sz="2000" dirty="0"/>
                    </a:p>
                  </a:txBody>
                  <a:tcPr/>
                </a:tc>
                <a:tc>
                  <a:txBody>
                    <a:bodyPr/>
                    <a:lstStyle/>
                    <a:p>
                      <a:endParaRPr lang="ru-RU"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dirty="0"/>
                        <a:t>Размещение</a:t>
                      </a:r>
                      <a:r>
                        <a:rPr lang="ru-RU" sz="2000" baseline="0" dirty="0"/>
                        <a:t> извещения не менее чем за 20 дней до даты вскрытия конвертов с заявками</a:t>
                      </a:r>
                      <a:endParaRPr lang="ru-RU" sz="2000" dirty="0"/>
                    </a:p>
                  </a:txBody>
                  <a:tcPr/>
                </a:tc>
                <a:extLst>
                  <a:ext uri="{0D108BD9-81ED-4DB2-BD59-A6C34878D82A}">
                    <a16:rowId xmlns:a16="http://schemas.microsoft.com/office/drawing/2014/main" val="10002"/>
                  </a:ext>
                </a:extLst>
              </a:tr>
              <a:tr h="473255">
                <a:tc gridSpan="3">
                  <a:txBody>
                    <a:bodyPr/>
                    <a:lstStyle/>
                    <a:p>
                      <a:pPr algn="ctr"/>
                      <a:r>
                        <a:rPr lang="ru-RU" sz="2000" dirty="0"/>
                        <a:t>Аукцион</a:t>
                      </a:r>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10003"/>
                  </a:ext>
                </a:extLst>
              </a:tr>
              <a:tr h="15170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dirty="0"/>
                        <a:t>Размещение</a:t>
                      </a:r>
                      <a:r>
                        <a:rPr lang="ru-RU" sz="2000" baseline="0" dirty="0"/>
                        <a:t> извещения не менее чем за 20 дней до дня окончания подачи заявок</a:t>
                      </a:r>
                      <a:endParaRPr lang="ru-RU" sz="2000" dirty="0"/>
                    </a:p>
                  </a:txBody>
                  <a:tcPr/>
                </a:tc>
                <a:tc>
                  <a:txBody>
                    <a:bodyPr/>
                    <a:lstStyle/>
                    <a:p>
                      <a:endParaRPr lang="ru-RU" sz="2000" dirty="0"/>
                    </a:p>
                  </a:txBody>
                  <a:tcPr/>
                </a:tc>
                <a:tc>
                  <a:txBody>
                    <a:bodyPr/>
                    <a:lstStyle/>
                    <a:p>
                      <a:r>
                        <a:rPr lang="ru-RU" sz="2000" dirty="0"/>
                        <a:t>НМЦК </a:t>
                      </a:r>
                      <a:r>
                        <a:rPr lang="en-US" sz="2000" dirty="0"/>
                        <a:t>≤ 3 </a:t>
                      </a:r>
                      <a:r>
                        <a:rPr lang="ru-RU" sz="2000" dirty="0"/>
                        <a:t>млн.руб.</a:t>
                      </a:r>
                      <a:r>
                        <a:rPr lang="ru-RU" sz="2000" baseline="0" dirty="0"/>
                        <a:t>  7 дней до даты окончания подачи заявок </a:t>
                      </a:r>
                    </a:p>
                    <a:p>
                      <a:r>
                        <a:rPr lang="ru-RU" sz="2000" baseline="0" dirty="0"/>
                        <a:t>НМЦК </a:t>
                      </a:r>
                      <a:r>
                        <a:rPr lang="en-US" sz="2000" baseline="0" dirty="0"/>
                        <a:t>&gt;</a:t>
                      </a:r>
                      <a:r>
                        <a:rPr lang="ru-RU" sz="2000" baseline="0" dirty="0"/>
                        <a:t> </a:t>
                      </a:r>
                      <a:r>
                        <a:rPr lang="en-US" sz="2000" dirty="0"/>
                        <a:t>3 </a:t>
                      </a:r>
                      <a:r>
                        <a:rPr lang="ru-RU" sz="2000" dirty="0"/>
                        <a:t>млн.руб.</a:t>
                      </a:r>
                      <a:r>
                        <a:rPr lang="ru-RU" sz="2000" baseline="0" dirty="0"/>
                        <a:t> 15 дней  до даты окончания подачи заявок </a:t>
                      </a:r>
                      <a:endParaRPr lang="ru-RU" sz="2000" dirty="0"/>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40496730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Способы закупки. Сроки отмены, изменения закупки</a:t>
            </a:r>
          </a:p>
        </p:txBody>
      </p:sp>
      <p:sp>
        <p:nvSpPr>
          <p:cNvPr id="6" name="Содержимое 5"/>
          <p:cNvSpPr>
            <a:spLocks noGrp="1"/>
          </p:cNvSpPr>
          <p:nvPr>
            <p:ph sz="quarter" idx="1"/>
          </p:nvPr>
        </p:nvSpPr>
        <p:spPr/>
        <p:txBody>
          <a:bodyPr>
            <a:normAutofit lnSpcReduction="10000"/>
          </a:bodyPr>
          <a:lstStyle/>
          <a:p>
            <a:r>
              <a:rPr lang="ru-RU" sz="2400" dirty="0"/>
              <a:t>Отмена закупки на усмотрение Заказчика</a:t>
            </a:r>
          </a:p>
          <a:p>
            <a:r>
              <a:rPr lang="ru-RU" sz="2400" dirty="0"/>
              <a:t>Изменения размещаются в срок не позднее 3 дней с момента принятия указанного решения. При этом, при проведении закупки в форме торгов срок продлевается так, чтобы со дня размещения в ЕИС до даты окончания подачи заявок было не менее 15 дней</a:t>
            </a:r>
          </a:p>
          <a:p>
            <a:r>
              <a:rPr lang="ru-RU" sz="2400" dirty="0"/>
              <a:t>Разъяснения в течение 3 дней с момента их предоставления</a:t>
            </a:r>
          </a:p>
          <a:p>
            <a:r>
              <a:rPr lang="ru-RU" sz="2400" dirty="0"/>
              <a:t>Протоколы в течение 3 дней со дня их подписания </a:t>
            </a:r>
          </a:p>
          <a:p>
            <a:pPr marL="0" indent="0">
              <a:buNone/>
            </a:pPr>
            <a:r>
              <a:rPr lang="ru-RU" sz="2400" b="1" dirty="0"/>
              <a:t>Постановление Правительства РФ от 10.09.2012 N 908 "Об утверждении Положения о размещении на официальном сайте информации о закупке"</a:t>
            </a:r>
          </a:p>
        </p:txBody>
      </p:sp>
    </p:spTree>
    <p:extLst>
      <p:ext uri="{BB962C8B-B14F-4D97-AF65-F5344CB8AC3E}">
        <p14:creationId xmlns:p14="http://schemas.microsoft.com/office/powerpoint/2010/main" val="3101233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Правовое регулирование</a:t>
            </a:r>
          </a:p>
        </p:txBody>
      </p:sp>
      <p:sp>
        <p:nvSpPr>
          <p:cNvPr id="3" name="Содержимое 2"/>
          <p:cNvSpPr>
            <a:spLocks noGrp="1"/>
          </p:cNvSpPr>
          <p:nvPr>
            <p:ph sz="quarter" idx="1"/>
          </p:nvPr>
        </p:nvSpPr>
        <p:spPr/>
        <p:txBody>
          <a:bodyPr>
            <a:normAutofit fontScale="55000" lnSpcReduction="20000"/>
          </a:bodyPr>
          <a:lstStyle/>
          <a:p>
            <a:r>
              <a:rPr lang="ru-RU" sz="2000" dirty="0"/>
              <a:t>Постановление Правительства РФ от 17.09.2012 N 932</a:t>
            </a:r>
            <a:br>
              <a:rPr lang="ru-RU" sz="2000" dirty="0"/>
            </a:br>
            <a:r>
              <a:rPr lang="ru-RU" sz="2000" dirty="0"/>
              <a:t>"Об утверждении Правил формирования плана закупки товаров (работ, услуг) и требований к форме такого плана" </a:t>
            </a:r>
          </a:p>
          <a:p>
            <a:r>
              <a:rPr lang="ru-RU" sz="2000" dirty="0"/>
              <a:t> Постановление Правительства РФ от 21.06.2012 N 616</a:t>
            </a:r>
            <a:br>
              <a:rPr lang="ru-RU" sz="2000" dirty="0"/>
            </a:br>
            <a:r>
              <a:rPr lang="ru-RU" sz="2000" dirty="0"/>
              <a:t>"Об утверждении перечня товаров, работ и услуг, закупка которых осуществляется в электронной форме" </a:t>
            </a:r>
          </a:p>
          <a:p>
            <a:r>
              <a:rPr lang="ru-RU" sz="2000" dirty="0"/>
              <a:t>Постановление Правительства РФ от 14.06.2012 N 591</a:t>
            </a:r>
            <a:br>
              <a:rPr lang="ru-RU" sz="2000" dirty="0"/>
            </a:br>
            <a:r>
              <a:rPr lang="ru-RU" sz="2000" dirty="0"/>
              <a:t>"Об утверждении Правил подготовки и принятия актов Правительства Российской Федерации об определении конкретной закупки, перечней и (или) групп товаров, работ, услуг, сведения о которых не составляют государственную тайну, но не подлежат размещению в единой информационной системе в сфере закупок" </a:t>
            </a:r>
          </a:p>
          <a:p>
            <a:r>
              <a:rPr lang="ru-RU" sz="2000" dirty="0"/>
              <a:t> Постановление Правительства РФ от 29.12.2015 N 1485</a:t>
            </a:r>
            <a:br>
              <a:rPr lang="ru-RU" sz="2000" dirty="0"/>
            </a:br>
            <a:r>
              <a:rPr lang="ru-RU" sz="2000" dirty="0"/>
              <a:t>"Об утверждении Правил определения цены единицы продукции машиностроения, необходимой для реализации инвестиционных проектов, заказчиками или юридическими лицами" </a:t>
            </a:r>
          </a:p>
          <a:p>
            <a:r>
              <a:rPr lang="ru-RU" sz="2000" dirty="0"/>
              <a:t>Постановление Правительства РФ от 25.12.2015 N 1442</a:t>
            </a:r>
            <a:br>
              <a:rPr lang="ru-RU" sz="2000" dirty="0"/>
            </a:br>
            <a:r>
              <a:rPr lang="ru-RU" sz="2000" dirty="0"/>
              <a:t>"О закупках инновационной продукции, высокотехнологичной продукции отдельными видами юридических лиц и внесении изменений в отдельные акты Правительства Российской Федерации"</a:t>
            </a:r>
            <a:br>
              <a:rPr lang="ru-RU" sz="2000" dirty="0"/>
            </a:br>
            <a:endParaRPr lang="ru-RU" sz="2000" dirty="0"/>
          </a:p>
          <a:p>
            <a:r>
              <a:rPr lang="ru-RU" sz="2000" dirty="0"/>
              <a:t>Постановление Правительства РФ от 29.10.2015 N 1169</a:t>
            </a:r>
            <a:br>
              <a:rPr lang="ru-RU" sz="2000" dirty="0"/>
            </a:br>
            <a:r>
              <a:rPr lang="ru-RU" sz="2000" dirty="0"/>
              <a:t>"О порядке проведения мониторинга соответствия планов закупки товаров, работ, услуг, планов закупки инновационной продукции, высокотехнологичной продукции, лекарственных средств, изменений, внесенных в такие планы, оценки соответствия проектов таких планов, проектов изменений, вносимых в такие планы, требованиям законодательства Российской Федерации, предусматривающим участие субъектов малого и среднего предпринимательства в закупке, порядке и сроках приостановки реализации указанных планов по результатам таких оценки и мониторинга"</a:t>
            </a:r>
            <a:br>
              <a:rPr lang="ru-RU" sz="2000" dirty="0"/>
            </a:br>
            <a:endParaRPr lang="ru-RU" sz="2000" dirty="0"/>
          </a:p>
          <a:p>
            <a:endParaRPr lang="ru-RU" sz="2000" dirty="0"/>
          </a:p>
        </p:txBody>
      </p:sp>
    </p:spTree>
    <p:extLst>
      <p:ext uri="{BB962C8B-B14F-4D97-AF65-F5344CB8AC3E}">
        <p14:creationId xmlns:p14="http://schemas.microsoft.com/office/powerpoint/2010/main" val="7549098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Исключения, когда размещение информации не требуется</a:t>
            </a:r>
          </a:p>
        </p:txBody>
      </p:sp>
      <p:sp>
        <p:nvSpPr>
          <p:cNvPr id="3" name="Содержимое 2"/>
          <p:cNvSpPr>
            <a:spLocks noGrp="1"/>
          </p:cNvSpPr>
          <p:nvPr>
            <p:ph sz="quarter" idx="1"/>
          </p:nvPr>
        </p:nvSpPr>
        <p:spPr/>
        <p:txBody>
          <a:bodyPr>
            <a:noAutofit/>
          </a:bodyPr>
          <a:lstStyle/>
          <a:p>
            <a:r>
              <a:rPr lang="ru-RU" sz="2100" dirty="0"/>
              <a:t>сведения о закупке стоимость которой не превышает 100 т.руб. либо 500 т. руб., если годовая выручка за отчетный финансовый год составляет более 5 млрд.руб.;</a:t>
            </a:r>
          </a:p>
          <a:p>
            <a:r>
              <a:rPr lang="ru-RU" sz="2100" dirty="0"/>
              <a:t>сведения о закупке ТРУ составляющих государственную тайну;</a:t>
            </a:r>
          </a:p>
          <a:p>
            <a:r>
              <a:rPr lang="ru-RU" sz="2100" dirty="0"/>
              <a:t>в случаях определенных Правительством РФ в отношении закупок:</a:t>
            </a:r>
          </a:p>
          <a:p>
            <a:pPr>
              <a:buFontTx/>
              <a:buChar char="-"/>
            </a:pPr>
            <a:r>
              <a:rPr lang="ru-RU" sz="2100" dirty="0"/>
              <a:t>в отношении конкретной закупки либо в отношении перечня и (или) группы ТРУ сведения о которой (-х) не составляют гос.тайну, но размещение информации о которой (-х) не производится.</a:t>
            </a:r>
          </a:p>
          <a:p>
            <a:r>
              <a:rPr lang="ru-RU" sz="1200" dirty="0"/>
              <a:t>Распоряжение Правительства РФ от 24.12.2015 N 2662-р</a:t>
            </a:r>
            <a:br>
              <a:rPr lang="ru-RU" sz="1200" dirty="0"/>
            </a:br>
            <a:r>
              <a:rPr lang="ru-RU" sz="1200" dirty="0"/>
              <a:t>&lt;Об утверждении перечня товаров, работ, услуг в сфере использования атомной энергии, сведения о закупках которых не составляют государственную тайну, но не подлежат размещению на официальном сайте&gt;</a:t>
            </a:r>
          </a:p>
          <a:p>
            <a:r>
              <a:rPr lang="ru-RU" sz="1200" dirty="0"/>
              <a:t>Распоряжение Правительства РФ от 23.04.2013 N 671-р</a:t>
            </a:r>
            <a:br>
              <a:rPr lang="ru-RU" sz="1200" dirty="0"/>
            </a:br>
            <a:r>
              <a:rPr lang="ru-RU" sz="1200" dirty="0"/>
              <a:t>&lt;Об утверждении перечня услуг в сфере страхования предпринимательских и (или) политических рисков, связанных с экспортным кредитованием и инвестициями, сведения о закупке которых не составляют государственной тайны, но не подлежат размещению на официальном сайте в сети "Интернет"&gt;</a:t>
            </a:r>
          </a:p>
          <a:p>
            <a:r>
              <a:rPr lang="ru-RU" sz="1200" dirty="0"/>
              <a:t>Распоряжение Правительства РФ от 30.06.2015 N 1247-р</a:t>
            </a:r>
            <a:br>
              <a:rPr lang="ru-RU" sz="1200" dirty="0"/>
            </a:br>
            <a:r>
              <a:rPr lang="ru-RU" sz="1200" dirty="0"/>
              <a:t>&lt;Об утверждении перечня товаров, работ, услуг в сфере космической деятельности, сведения о закупках которых не составляют государственную тайну, но не подлежат размещению в единой информационной системе в сфере закупок товаров, работ, услуг для обеспечения государственных и муниципальных нужд&gt;</a:t>
            </a:r>
          </a:p>
          <a:p>
            <a:pPr>
              <a:buFontTx/>
              <a:buChar char="-"/>
            </a:pPr>
            <a:endParaRPr lang="ru-RU" sz="2100" dirty="0"/>
          </a:p>
        </p:txBody>
      </p:sp>
    </p:spTree>
    <p:extLst>
      <p:ext uri="{BB962C8B-B14F-4D97-AF65-F5344CB8AC3E}">
        <p14:creationId xmlns:p14="http://schemas.microsoft.com/office/powerpoint/2010/main" val="260999303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Отчеты</a:t>
            </a:r>
          </a:p>
        </p:txBody>
      </p:sp>
      <p:sp>
        <p:nvSpPr>
          <p:cNvPr id="3" name="Содержимое 2"/>
          <p:cNvSpPr>
            <a:spLocks noGrp="1"/>
          </p:cNvSpPr>
          <p:nvPr>
            <p:ph sz="quarter" idx="1"/>
          </p:nvPr>
        </p:nvSpPr>
        <p:spPr/>
        <p:txBody>
          <a:bodyPr>
            <a:noAutofit/>
          </a:bodyPr>
          <a:lstStyle/>
          <a:p>
            <a:pPr marL="0" indent="0">
              <a:buNone/>
            </a:pPr>
            <a:r>
              <a:rPr lang="ru-RU" sz="2000" dirty="0"/>
              <a:t>Размещаются не позднее 10-го числа месяца, следующего за отчетным в единой информационной системе:</a:t>
            </a:r>
          </a:p>
          <a:p>
            <a:r>
              <a:rPr lang="ru-RU" sz="2000" dirty="0"/>
              <a:t>1) сведения о количестве и об общей стоимости договоров, заключенных заказчиком по результатам закупки товаров, работ, услуг;</a:t>
            </a:r>
          </a:p>
          <a:p>
            <a:r>
              <a:rPr lang="ru-RU" sz="2000" dirty="0"/>
              <a:t> 2) сведения о количестве и об общей стоимости договоров, заключенных заказчиком по результатам закупки у единственного поставщика (исполнителя, подрядчика);</a:t>
            </a:r>
          </a:p>
          <a:p>
            <a:r>
              <a:rPr lang="ru-RU" sz="2000" dirty="0"/>
              <a:t> 3) сведения о количестве и об общей стоимости договоров, заключенных заказчиком по результатам закупки, сведения о которой составляют государственную тайну или в отношении которой приняты решения Правительства Российской Федерации;</a:t>
            </a:r>
          </a:p>
          <a:p>
            <a:r>
              <a:rPr lang="ru-RU" sz="2000" dirty="0"/>
              <a:t> 4) сведения о количестве и об общей стоимости договоров, заключенных заказчиком по результатам закупки у субъектов малого и среднего предпринимательства.</a:t>
            </a:r>
          </a:p>
        </p:txBody>
      </p:sp>
    </p:spTree>
    <p:extLst>
      <p:ext uri="{BB962C8B-B14F-4D97-AF65-F5344CB8AC3E}">
        <p14:creationId xmlns:p14="http://schemas.microsoft.com/office/powerpoint/2010/main" val="180990455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Сведения об изменении условий договора</a:t>
            </a:r>
          </a:p>
        </p:txBody>
      </p:sp>
      <p:sp>
        <p:nvSpPr>
          <p:cNvPr id="3" name="Содержимое 2"/>
          <p:cNvSpPr>
            <a:spLocks noGrp="1"/>
          </p:cNvSpPr>
          <p:nvPr>
            <p:ph sz="quarter" idx="1"/>
          </p:nvPr>
        </p:nvSpPr>
        <p:spPr/>
        <p:txBody>
          <a:bodyPr>
            <a:noAutofit/>
          </a:bodyPr>
          <a:lstStyle/>
          <a:p>
            <a:r>
              <a:rPr lang="ru-RU" sz="2500" dirty="0"/>
              <a:t>В случае, если при заключении и исполнении договора </a:t>
            </a:r>
            <a:r>
              <a:rPr lang="ru-RU" sz="2500" b="1" dirty="0"/>
              <a:t>изменяются объем, цена закупаемых товаров, работ, услуг или сроки исполнения договора</a:t>
            </a:r>
            <a:r>
              <a:rPr lang="ru-RU" sz="2500" dirty="0"/>
              <a:t> по сравнению с указанными в протоколе, составленном по результатам закупки, </a:t>
            </a:r>
            <a:r>
              <a:rPr lang="ru-RU" sz="2500" b="1" dirty="0"/>
              <a:t>не позднее чем в течение десяти дней </a:t>
            </a:r>
            <a:r>
              <a:rPr lang="ru-RU" sz="2500" dirty="0"/>
              <a:t>со дня внесения изменений в договор в единой информационной системе размещается информация об изменении договора с указанием измененных условий.</a:t>
            </a:r>
          </a:p>
          <a:p>
            <a:pPr>
              <a:buNone/>
            </a:pPr>
            <a:endParaRPr lang="ru-RU" sz="2000" dirty="0"/>
          </a:p>
          <a:p>
            <a:pPr>
              <a:buNone/>
            </a:pPr>
            <a:endParaRPr lang="ru-RU" sz="2000" dirty="0"/>
          </a:p>
        </p:txBody>
      </p:sp>
    </p:spTree>
    <p:extLst>
      <p:ext uri="{BB962C8B-B14F-4D97-AF65-F5344CB8AC3E}">
        <p14:creationId xmlns:p14="http://schemas.microsoft.com/office/powerpoint/2010/main" val="246222373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Реестр договоров</a:t>
            </a:r>
          </a:p>
        </p:txBody>
      </p:sp>
      <p:sp>
        <p:nvSpPr>
          <p:cNvPr id="3" name="Содержимое 2"/>
          <p:cNvSpPr>
            <a:spLocks noGrp="1"/>
          </p:cNvSpPr>
          <p:nvPr>
            <p:ph sz="quarter" idx="1"/>
          </p:nvPr>
        </p:nvSpPr>
        <p:spPr>
          <a:xfrm>
            <a:off x="457200" y="1219200"/>
            <a:ext cx="8229600" cy="553616"/>
          </a:xfrm>
        </p:spPr>
        <p:txBody>
          <a:bodyPr>
            <a:noAutofit/>
          </a:bodyPr>
          <a:lstStyle/>
          <a:p>
            <a:r>
              <a:rPr lang="ru-RU" sz="2000" dirty="0"/>
              <a:t>С 01.01.2015 года, предусмотрено ведение реестра договоров:</a:t>
            </a:r>
          </a:p>
          <a:p>
            <a:endParaRPr lang="ru-RU" sz="2000" dirty="0"/>
          </a:p>
          <a:p>
            <a:pPr>
              <a:buNone/>
            </a:pPr>
            <a:endParaRPr lang="ru-RU" sz="2000" dirty="0"/>
          </a:p>
        </p:txBody>
      </p:sp>
      <p:sp>
        <p:nvSpPr>
          <p:cNvPr id="5" name="Прямоугольник 4"/>
          <p:cNvSpPr/>
          <p:nvPr/>
        </p:nvSpPr>
        <p:spPr>
          <a:xfrm>
            <a:off x="611560" y="1844824"/>
            <a:ext cx="3384376" cy="93610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611560" y="3140968"/>
            <a:ext cx="3384376" cy="93610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611560" y="4581128"/>
            <a:ext cx="3384376" cy="936104"/>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755576" y="1988840"/>
            <a:ext cx="2952328" cy="707886"/>
          </a:xfrm>
          <a:prstGeom prst="rect">
            <a:avLst/>
          </a:prstGeom>
          <a:noFill/>
        </p:spPr>
        <p:txBody>
          <a:bodyPr wrap="square" rtlCol="0">
            <a:spAutoFit/>
          </a:bodyPr>
          <a:lstStyle/>
          <a:p>
            <a:r>
              <a:rPr lang="ru-RU" sz="2000" dirty="0"/>
              <a:t>Информации о заключенном договоре</a:t>
            </a:r>
          </a:p>
        </p:txBody>
      </p:sp>
      <p:sp>
        <p:nvSpPr>
          <p:cNvPr id="9" name="TextBox 8"/>
          <p:cNvSpPr txBox="1"/>
          <p:nvPr/>
        </p:nvSpPr>
        <p:spPr>
          <a:xfrm>
            <a:off x="827584" y="3284984"/>
            <a:ext cx="2952328" cy="707886"/>
          </a:xfrm>
          <a:prstGeom prst="rect">
            <a:avLst/>
          </a:prstGeom>
          <a:noFill/>
        </p:spPr>
        <p:txBody>
          <a:bodyPr wrap="square" rtlCol="0">
            <a:spAutoFit/>
          </a:bodyPr>
          <a:lstStyle/>
          <a:p>
            <a:r>
              <a:rPr lang="ru-RU" sz="2000" dirty="0"/>
              <a:t>Информации об изменении договора</a:t>
            </a:r>
          </a:p>
        </p:txBody>
      </p:sp>
      <p:sp>
        <p:nvSpPr>
          <p:cNvPr id="10" name="TextBox 9"/>
          <p:cNvSpPr txBox="1"/>
          <p:nvPr/>
        </p:nvSpPr>
        <p:spPr>
          <a:xfrm>
            <a:off x="827584" y="4665330"/>
            <a:ext cx="2952328" cy="707886"/>
          </a:xfrm>
          <a:prstGeom prst="rect">
            <a:avLst/>
          </a:prstGeom>
          <a:noFill/>
        </p:spPr>
        <p:txBody>
          <a:bodyPr wrap="square" rtlCol="0">
            <a:spAutoFit/>
          </a:bodyPr>
          <a:lstStyle/>
          <a:p>
            <a:r>
              <a:rPr lang="ru-RU" sz="2000" dirty="0"/>
              <a:t>Информации об исполнении договора</a:t>
            </a:r>
          </a:p>
        </p:txBody>
      </p:sp>
      <p:sp>
        <p:nvSpPr>
          <p:cNvPr id="11" name="Стрелка вправо 10"/>
          <p:cNvSpPr/>
          <p:nvPr/>
        </p:nvSpPr>
        <p:spPr>
          <a:xfrm>
            <a:off x="4283968" y="1844824"/>
            <a:ext cx="2160240" cy="864096"/>
          </a:xfrm>
          <a:prstGeom prst="right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право 11"/>
          <p:cNvSpPr/>
          <p:nvPr/>
        </p:nvSpPr>
        <p:spPr>
          <a:xfrm>
            <a:off x="4355976" y="3212976"/>
            <a:ext cx="2160240" cy="864096"/>
          </a:xfrm>
          <a:prstGeom prst="right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a:off x="4355976" y="4581128"/>
            <a:ext cx="2160240" cy="864096"/>
          </a:xfrm>
          <a:prstGeom prst="right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4572000" y="2123564"/>
            <a:ext cx="1080120" cy="369332"/>
          </a:xfrm>
          <a:prstGeom prst="rect">
            <a:avLst/>
          </a:prstGeom>
          <a:noFill/>
        </p:spPr>
        <p:txBody>
          <a:bodyPr wrap="square" rtlCol="0">
            <a:spAutoFit/>
          </a:bodyPr>
          <a:lstStyle/>
          <a:p>
            <a:r>
              <a:rPr lang="ru-RU" b="1" dirty="0"/>
              <a:t>3 р. дня</a:t>
            </a:r>
          </a:p>
        </p:txBody>
      </p:sp>
      <p:sp>
        <p:nvSpPr>
          <p:cNvPr id="15" name="TextBox 14"/>
          <p:cNvSpPr txBox="1"/>
          <p:nvPr/>
        </p:nvSpPr>
        <p:spPr>
          <a:xfrm>
            <a:off x="4644008" y="3491716"/>
            <a:ext cx="1080120" cy="369332"/>
          </a:xfrm>
          <a:prstGeom prst="rect">
            <a:avLst/>
          </a:prstGeom>
          <a:noFill/>
        </p:spPr>
        <p:txBody>
          <a:bodyPr wrap="square" rtlCol="0">
            <a:spAutoFit/>
          </a:bodyPr>
          <a:lstStyle/>
          <a:p>
            <a:r>
              <a:rPr lang="ru-RU" b="1" dirty="0"/>
              <a:t>10 дней</a:t>
            </a:r>
          </a:p>
        </p:txBody>
      </p:sp>
      <p:sp>
        <p:nvSpPr>
          <p:cNvPr id="16" name="TextBox 15"/>
          <p:cNvSpPr txBox="1"/>
          <p:nvPr/>
        </p:nvSpPr>
        <p:spPr>
          <a:xfrm>
            <a:off x="4644008" y="4859868"/>
            <a:ext cx="1080120" cy="369332"/>
          </a:xfrm>
          <a:prstGeom prst="rect">
            <a:avLst/>
          </a:prstGeom>
          <a:noFill/>
        </p:spPr>
        <p:txBody>
          <a:bodyPr wrap="square" rtlCol="0">
            <a:spAutoFit/>
          </a:bodyPr>
          <a:lstStyle/>
          <a:p>
            <a:r>
              <a:rPr lang="ru-RU" b="1" dirty="0"/>
              <a:t>10 дней</a:t>
            </a:r>
          </a:p>
        </p:txBody>
      </p:sp>
      <p:sp>
        <p:nvSpPr>
          <p:cNvPr id="17" name="Прямоугольник 16"/>
          <p:cNvSpPr/>
          <p:nvPr/>
        </p:nvSpPr>
        <p:spPr>
          <a:xfrm>
            <a:off x="7020272" y="1844824"/>
            <a:ext cx="1512168" cy="3600400"/>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TextBox 17"/>
          <p:cNvSpPr txBox="1"/>
          <p:nvPr/>
        </p:nvSpPr>
        <p:spPr>
          <a:xfrm>
            <a:off x="7380312" y="2276872"/>
            <a:ext cx="861774" cy="2736304"/>
          </a:xfrm>
          <a:prstGeom prst="rect">
            <a:avLst/>
          </a:prstGeom>
          <a:noFill/>
        </p:spPr>
        <p:txBody>
          <a:bodyPr vert="vert270" wrap="square" rtlCol="0">
            <a:spAutoFit/>
          </a:bodyPr>
          <a:lstStyle/>
          <a:p>
            <a:r>
              <a:rPr lang="ru-RU" sz="2600" dirty="0"/>
              <a:t>Реестр договоров</a:t>
            </a:r>
          </a:p>
          <a:p>
            <a:endParaRPr lang="ru-RU" dirty="0"/>
          </a:p>
        </p:txBody>
      </p:sp>
    </p:spTree>
    <p:extLst>
      <p:ext uri="{BB962C8B-B14F-4D97-AF65-F5344CB8AC3E}">
        <p14:creationId xmlns:p14="http://schemas.microsoft.com/office/powerpoint/2010/main" val="291068246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01.01.2016</a:t>
            </a:r>
            <a:endParaRPr lang="ru-RU" sz="2800" dirty="0"/>
          </a:p>
        </p:txBody>
      </p:sp>
      <p:sp>
        <p:nvSpPr>
          <p:cNvPr id="3" name="Объект 2"/>
          <p:cNvSpPr>
            <a:spLocks noGrp="1"/>
          </p:cNvSpPr>
          <p:nvPr>
            <p:ph sz="quarter" idx="1"/>
          </p:nvPr>
        </p:nvSpPr>
        <p:spPr/>
        <p:txBody>
          <a:bodyPr>
            <a:normAutofit fontScale="62500" lnSpcReduction="20000"/>
          </a:bodyPr>
          <a:lstStyle/>
          <a:p>
            <a:r>
              <a:rPr lang="ru-RU" dirty="0"/>
              <a:t>ж) информация об изменении предусмотренных ч. 5 ст. 4 Федерального закона "О закупках товаров, работ, услуг отдельными видами юридических лиц" условий договора с указанием условий, которые были изменены, а также документы, подтверждающие такие изменения;</a:t>
            </a:r>
          </a:p>
          <a:p>
            <a:r>
              <a:rPr lang="ru-RU" dirty="0"/>
              <a:t>з) информация и документы, касающиеся результатов исполнения договора, в том числе оплаты договора;</a:t>
            </a:r>
          </a:p>
          <a:p>
            <a:r>
              <a:rPr lang="ru-RU" dirty="0"/>
              <a:t>л) информация о расторжении договора с указанием оснований его расторжения, а также документы, подтверждающие такое расторжение;</a:t>
            </a:r>
          </a:p>
          <a:p>
            <a:r>
              <a:rPr lang="ru-RU" dirty="0"/>
              <a:t>м) копия заключенного договора, подписанная с использованием усиленной квалифицированной электронной подписи лица, имеющего право действовать от имени заказчика;</a:t>
            </a:r>
          </a:p>
          <a:p>
            <a:br>
              <a:rPr lang="ru-RU" i="1" dirty="0"/>
            </a:br>
            <a:r>
              <a:rPr lang="ru-RU" i="1" dirty="0"/>
              <a:t>Постановление Правительства РФ от 31.10.2014 №1132 "О порядке ведения реестра договоров, заключенных заказчиками по результатам закупки"</a:t>
            </a:r>
            <a:br>
              <a:rPr lang="ru-RU" i="1" dirty="0"/>
            </a:br>
            <a:endParaRPr lang="ru-RU" dirty="0"/>
          </a:p>
        </p:txBody>
      </p:sp>
    </p:spTree>
    <p:extLst>
      <p:ext uri="{BB962C8B-B14F-4D97-AF65-F5344CB8AC3E}">
        <p14:creationId xmlns:p14="http://schemas.microsoft.com/office/powerpoint/2010/main" val="166993278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Порядок ведения реестра договоров</a:t>
            </a:r>
            <a:endParaRPr lang="ru-RU" sz="2800" dirty="0"/>
          </a:p>
        </p:txBody>
      </p:sp>
      <p:sp>
        <p:nvSpPr>
          <p:cNvPr id="3" name="Объект 2"/>
          <p:cNvSpPr>
            <a:spLocks noGrp="1"/>
          </p:cNvSpPr>
          <p:nvPr>
            <p:ph sz="quarter" idx="1"/>
          </p:nvPr>
        </p:nvSpPr>
        <p:spPr/>
        <p:txBody>
          <a:bodyPr>
            <a:normAutofit fontScale="70000" lnSpcReduction="20000"/>
          </a:bodyPr>
          <a:lstStyle/>
          <a:p>
            <a:r>
              <a:rPr lang="ru-RU" i="1" dirty="0"/>
              <a:t> </a:t>
            </a:r>
            <a:r>
              <a:rPr lang="ru-RU" dirty="0"/>
              <a:t>Документы, включаемые в реестр договоров, формируются в виде электронного образа бумажного документа, созданного посредством его сканирования, и в форме электронного документа, если документ сформирован в электронном виде.</a:t>
            </a:r>
          </a:p>
          <a:p>
            <a:r>
              <a:rPr lang="ru-RU" dirty="0"/>
              <a:t>Копия заключенного договора, документы, подтверждающие расторжение договора (при наличии), документы, касающиеся результатов исполнения договора, документы, подтверждающие изменение условий договора, предусмотренных ч. 5 ст. 4 Закона, направляются заказчиком в Федеральное казначейство одновременно с представлением соответствующей информации.</a:t>
            </a:r>
          </a:p>
          <a:p>
            <a:pPr>
              <a:buNone/>
            </a:pPr>
            <a:br>
              <a:rPr lang="ru-RU" i="1" dirty="0"/>
            </a:br>
            <a:r>
              <a:rPr lang="ru-RU" i="1" dirty="0"/>
              <a:t>Приказ Минфина России от 29.12.2014 N 173н (ред. от 27.11.2015) "О порядке формирования информации и документов, а также обмена информацией и документами между заказчиком и Федеральным казначейством в целях ведения реестра договоров, заключенных заказчиками по результатам закупки" </a:t>
            </a:r>
            <a:endParaRPr lang="ru-RU" dirty="0"/>
          </a:p>
        </p:txBody>
      </p:sp>
    </p:spTree>
    <p:extLst>
      <p:ext uri="{BB962C8B-B14F-4D97-AF65-F5344CB8AC3E}">
        <p14:creationId xmlns:p14="http://schemas.microsoft.com/office/powerpoint/2010/main" val="131696851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Порядок ведения реестра договоров</a:t>
            </a:r>
            <a:endParaRPr lang="ru-RU" sz="2800" dirty="0"/>
          </a:p>
        </p:txBody>
      </p:sp>
      <p:sp>
        <p:nvSpPr>
          <p:cNvPr id="3" name="Объект 2"/>
          <p:cNvSpPr>
            <a:spLocks noGrp="1"/>
          </p:cNvSpPr>
          <p:nvPr>
            <p:ph sz="quarter" idx="1"/>
          </p:nvPr>
        </p:nvSpPr>
        <p:spPr/>
        <p:txBody>
          <a:bodyPr>
            <a:normAutofit fontScale="77500" lnSpcReduction="20000"/>
          </a:bodyPr>
          <a:lstStyle/>
          <a:p>
            <a:r>
              <a:rPr lang="ru-RU" dirty="0"/>
              <a:t>Пунктом 33 Порядка определена информация, касающаяся исполнения договора, в том числе его оплаты, данная информация включается в реестр договоров.</a:t>
            </a:r>
          </a:p>
          <a:p>
            <a:r>
              <a:rPr lang="ru-RU" dirty="0"/>
              <a:t>Таким образом, при заполнении заказчиком информации о сроке исполнения договора в реестре договоров под исполнением договора следует понимать полное исполнение сторонами взятых на себя обязательств, то есть приемку поставленного товара, выполненной работы (ее результатов) и оплату заказчиком поставленного товара, выполненной работы (ее результатов).</a:t>
            </a:r>
          </a:p>
          <a:p>
            <a:pPr>
              <a:buNone/>
            </a:pPr>
            <a:r>
              <a:rPr lang="ru-RU" i="1" dirty="0"/>
              <a:t>	</a:t>
            </a:r>
            <a:br>
              <a:rPr lang="ru-RU" i="1" dirty="0"/>
            </a:br>
            <a:r>
              <a:rPr lang="ru-RU" i="1" dirty="0"/>
              <a:t>Письмо Минэкономразвития России от 11.12.2015 №Д28и-3580</a:t>
            </a:r>
            <a:br>
              <a:rPr lang="ru-RU" dirty="0"/>
            </a:br>
            <a:endParaRPr lang="ru-RU" dirty="0"/>
          </a:p>
          <a:p>
            <a:pPr>
              <a:buNone/>
            </a:pPr>
            <a:endParaRPr lang="ru-RU" dirty="0"/>
          </a:p>
        </p:txBody>
      </p:sp>
    </p:spTree>
    <p:extLst>
      <p:ext uri="{BB962C8B-B14F-4D97-AF65-F5344CB8AC3E}">
        <p14:creationId xmlns:p14="http://schemas.microsoft.com/office/powerpoint/2010/main" val="375126512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Порядок ведения реестра договоров</a:t>
            </a:r>
            <a:endParaRPr lang="ru-RU" sz="2800" dirty="0"/>
          </a:p>
        </p:txBody>
      </p:sp>
      <p:sp>
        <p:nvSpPr>
          <p:cNvPr id="3" name="Объект 2"/>
          <p:cNvSpPr>
            <a:spLocks noGrp="1"/>
          </p:cNvSpPr>
          <p:nvPr>
            <p:ph sz="quarter" idx="1"/>
          </p:nvPr>
        </p:nvSpPr>
        <p:spPr/>
        <p:txBody>
          <a:bodyPr>
            <a:normAutofit fontScale="62500" lnSpcReduction="20000"/>
          </a:bodyPr>
          <a:lstStyle/>
          <a:p>
            <a:r>
              <a:rPr lang="ru-RU" dirty="0"/>
              <a:t>В этой связи, по мнению Департамента, заказчики самостоятельно определяют регламент внесения в реестр договоров информации и документов об исполнении - после каждого факта исполнения договора (после каждой приемки товаров, работ, услуг, предусмотренных договором, и после каждой оплаты по договору) или после исполнения договора (прекращения обязательств по нему).</a:t>
            </a:r>
          </a:p>
          <a:p>
            <a:r>
              <a:rPr lang="ru-RU" dirty="0"/>
              <a:t>Учитывая вышеизложенное, в положении о закупке заказчиком определяется регламент включения в реестр договоров информации и документов об исполнении договора, в том числе о его оплате (например, информация и документы об исполнении (оплате) договора размещаются в реестре договоров после каждой приемки (оплаты) товаров, работ, услуг; информация и документы об исполнении (оплате) договора размещаются в реестре договоров после исполнения всех обязательств, предусмотренных договором, или иное).</a:t>
            </a:r>
          </a:p>
          <a:p>
            <a:pPr>
              <a:buNone/>
            </a:pPr>
            <a:br>
              <a:rPr lang="ru-RU" i="1" dirty="0"/>
            </a:br>
            <a:r>
              <a:rPr lang="ru-RU" i="1" dirty="0"/>
              <a:t>Письма Минфина России от 03.06.2015 №02-02-09/32242, от 24.04.2015 №02-02-08/23847</a:t>
            </a:r>
            <a:endParaRPr lang="ru-RU" dirty="0"/>
          </a:p>
          <a:p>
            <a:pPr>
              <a:buNone/>
            </a:pPr>
            <a:endParaRPr lang="ru-RU" dirty="0"/>
          </a:p>
        </p:txBody>
      </p:sp>
    </p:spTree>
    <p:extLst>
      <p:ext uri="{BB962C8B-B14F-4D97-AF65-F5344CB8AC3E}">
        <p14:creationId xmlns:p14="http://schemas.microsoft.com/office/powerpoint/2010/main" val="389343743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05.01.2016</a:t>
            </a:r>
            <a:endParaRPr lang="ru-RU" sz="2800" dirty="0"/>
          </a:p>
        </p:txBody>
      </p:sp>
      <p:sp>
        <p:nvSpPr>
          <p:cNvPr id="3" name="Объект 2"/>
          <p:cNvSpPr>
            <a:spLocks noGrp="1"/>
          </p:cNvSpPr>
          <p:nvPr>
            <p:ph sz="quarter" idx="1"/>
          </p:nvPr>
        </p:nvSpPr>
        <p:spPr/>
        <p:txBody>
          <a:bodyPr>
            <a:normAutofit fontScale="62500" lnSpcReduction="20000"/>
          </a:bodyPr>
          <a:lstStyle/>
          <a:p>
            <a:r>
              <a:rPr lang="ru-RU" dirty="0"/>
              <a:t>В случае если договором предусмотрено условие о его продлении после окончания срока действия договора при формировании информации об изменении условий договора в связи с его продлением указывается "пролонгация" без заполнения сведений о наименовании документа, являющегося основанием изменения условий договора, а также без приложения электронной копии документа-основания, подписанного электронной подписью.</a:t>
            </a:r>
          </a:p>
          <a:p>
            <a:r>
              <a:rPr lang="ru-RU" dirty="0"/>
              <a:t>Информация о прекращении обязательств сторон по договору в связи с окончанием срока действия договора вносится по договорам, в которых предусмотрено такое условие в случае, если обязательства по договору не исполнены до окончания срока действия договора в полном объеме.</a:t>
            </a:r>
          </a:p>
          <a:p>
            <a:pPr>
              <a:buNone/>
            </a:pPr>
            <a:br>
              <a:rPr lang="ru-RU" i="1" dirty="0"/>
            </a:br>
            <a:r>
              <a:rPr lang="ru-RU" i="1" dirty="0"/>
              <a:t>Приказ Минфина России от 29.12.2014 N 173н "О порядке формирования информации и документов, а также обмена информацией и документами между заказчиком и Федеральным казначейством в целях ведения реестра договоров, заключенных заказчиками по результатам закупки" </a:t>
            </a:r>
            <a:endParaRPr lang="ru-RU" dirty="0"/>
          </a:p>
        </p:txBody>
      </p:sp>
    </p:spTree>
    <p:extLst>
      <p:ext uri="{BB962C8B-B14F-4D97-AF65-F5344CB8AC3E}">
        <p14:creationId xmlns:p14="http://schemas.microsoft.com/office/powerpoint/2010/main" val="52284379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br>
              <a:rPr lang="ru-RU" dirty="0"/>
            </a:br>
            <a:r>
              <a:rPr lang="ru-RU" dirty="0"/>
              <a:t>Изменения вступившие в силу с 05.01.2016</a:t>
            </a:r>
            <a:endParaRPr lang="ru-RU" sz="2800" dirty="0"/>
          </a:p>
        </p:txBody>
      </p:sp>
      <p:sp>
        <p:nvSpPr>
          <p:cNvPr id="3" name="Объект 2"/>
          <p:cNvSpPr>
            <a:spLocks noGrp="1"/>
          </p:cNvSpPr>
          <p:nvPr>
            <p:ph sz="quarter" idx="1"/>
          </p:nvPr>
        </p:nvSpPr>
        <p:spPr/>
        <p:txBody>
          <a:bodyPr>
            <a:normAutofit fontScale="77500" lnSpcReduction="20000"/>
          </a:bodyPr>
          <a:lstStyle/>
          <a:p>
            <a:pPr fontAlgn="base"/>
            <a:r>
              <a:rPr lang="ru-RU" dirty="0"/>
              <a:t>Таким образом, фактически по окончании первоначального срока действия договора между сторонами начал действовать новый договор аренды, условия которого были идентичны условиям окончившегося договора. На этом основании арбитражный суд признал, что при продлении договор аренды не подлежал государственной регистрации, так как срок продления (срок аренды по новому договору) был менее одного года. </a:t>
            </a:r>
          </a:p>
          <a:p>
            <a:pPr fontAlgn="base">
              <a:buNone/>
            </a:pPr>
            <a:r>
              <a:rPr lang="ru-RU" dirty="0"/>
              <a:t>	 </a:t>
            </a:r>
            <a:br>
              <a:rPr lang="ru-RU" dirty="0"/>
            </a:br>
            <a:r>
              <a:rPr lang="ru-RU" i="1" dirty="0"/>
              <a:t>Информационное письмо Президиума ВАС РФ от 16.02.2001 №59 "Обзор практики разрешения споров, связанных с применением Федерального закона "О государственной регистрации прав на недвижимое имущество и сделок с ним"</a:t>
            </a:r>
            <a:endParaRPr lang="ru-RU" dirty="0"/>
          </a:p>
          <a:p>
            <a:endParaRPr lang="ru-RU" dirty="0"/>
          </a:p>
        </p:txBody>
      </p:sp>
    </p:spTree>
    <p:extLst>
      <p:ext uri="{BB962C8B-B14F-4D97-AF65-F5344CB8AC3E}">
        <p14:creationId xmlns:p14="http://schemas.microsoft.com/office/powerpoint/2010/main" val="1108817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Правовое регулирование</a:t>
            </a:r>
          </a:p>
        </p:txBody>
      </p:sp>
      <p:sp>
        <p:nvSpPr>
          <p:cNvPr id="3" name="Содержимое 2"/>
          <p:cNvSpPr>
            <a:spLocks noGrp="1"/>
          </p:cNvSpPr>
          <p:nvPr>
            <p:ph sz="quarter" idx="1"/>
          </p:nvPr>
        </p:nvSpPr>
        <p:spPr/>
        <p:txBody>
          <a:bodyPr>
            <a:normAutofit fontScale="77500" lnSpcReduction="20000"/>
          </a:bodyPr>
          <a:lstStyle/>
          <a:p>
            <a:r>
              <a:rPr lang="ru-RU" sz="2000" dirty="0"/>
              <a:t>Распоряжение Правительства РФ от 07.10.2015 N 1995-р</a:t>
            </a:r>
            <a:br>
              <a:rPr lang="ru-RU" sz="2000" dirty="0"/>
            </a:br>
            <a:r>
              <a:rPr lang="ru-RU" sz="2000" dirty="0"/>
              <a:t>&lt;Об утверждении Концепции перевода обработки и хранения государственных информационных ресурсов, не содержащих сведения, составляющие государственную тайну, в систему федеральных и региональных центров обработки данных&gt; </a:t>
            </a:r>
          </a:p>
          <a:p>
            <a:r>
              <a:rPr lang="ru-RU" sz="2000" dirty="0"/>
              <a:t>Постановление Правительства РФ от 04.08.2015 N 785</a:t>
            </a:r>
            <a:br>
              <a:rPr lang="ru-RU" sz="2000" dirty="0"/>
            </a:br>
            <a:r>
              <a:rPr lang="ru-RU" sz="2000" dirty="0"/>
              <a:t>"О Правительственной комиссии по </a:t>
            </a:r>
            <a:r>
              <a:rPr lang="ru-RU" sz="2000" dirty="0" err="1"/>
              <a:t>импортозамещению</a:t>
            </a:r>
            <a:r>
              <a:rPr lang="en-US" sz="2000" dirty="0"/>
              <a:t>”</a:t>
            </a:r>
            <a:br>
              <a:rPr lang="ru-RU" sz="2000" dirty="0"/>
            </a:br>
            <a:r>
              <a:rPr lang="ru-RU" sz="2000" dirty="0"/>
              <a:t>Постановление Правительства РФ от 28.05.2015 N 510</a:t>
            </a:r>
            <a:br>
              <a:rPr lang="ru-RU" sz="2000" dirty="0"/>
            </a:br>
            <a:r>
              <a:rPr lang="ru-RU" sz="2000" dirty="0"/>
              <a:t>"Об утверждении Положения о закупке товаров, работ, услуг федеральным государственным бюджетным учреждением "Российская академия наук" </a:t>
            </a:r>
          </a:p>
          <a:p>
            <a:r>
              <a:rPr lang="ru-RU" sz="2000" dirty="0"/>
              <a:t> Постановление Правительства РФ от 31.10.2014 N 1132</a:t>
            </a:r>
            <a:br>
              <a:rPr lang="ru-RU" sz="2000" dirty="0"/>
            </a:br>
            <a:r>
              <a:rPr lang="ru-RU" sz="2000" dirty="0"/>
              <a:t>"О порядке ведения реестра договоров, заключенных заказчиками по результатам закупки«</a:t>
            </a:r>
            <a:br>
              <a:rPr lang="ru-RU" sz="2000" dirty="0"/>
            </a:br>
            <a:r>
              <a:rPr lang="ru-RU" sz="2000" dirty="0"/>
              <a:t>Постановление Правительства РФ от 30.06.2012 N 662</a:t>
            </a:r>
            <a:br>
              <a:rPr lang="ru-RU" sz="2000" dirty="0"/>
            </a:br>
            <a:r>
              <a:rPr lang="ru-RU" sz="2000" dirty="0"/>
              <a:t>"О сроке размещения при закупках товаров, работ, услуг отдельными видами юридических лиц информации на официальном сайте в информационно-телекоммуникационной сети "Интернет" </a:t>
            </a:r>
          </a:p>
          <a:p>
            <a:r>
              <a:rPr lang="ru-RU" sz="2000" dirty="0"/>
              <a:t>Постановление Правительства РФ от 26.06.2012 N 642</a:t>
            </a:r>
            <a:br>
              <a:rPr lang="ru-RU" sz="2000" dirty="0"/>
            </a:br>
            <a:r>
              <a:rPr lang="ru-RU" sz="2000" dirty="0"/>
              <a:t>"Об уполномоченных федеральных органах исполнительной власти по ведению официального сайта в информационно-телекоммуникационной сети "Интернет" при закупках товаров, работ, услуг отдельными видами юридических лиц" </a:t>
            </a:r>
          </a:p>
          <a:p>
            <a:endParaRPr lang="ru-RU" sz="2000" dirty="0"/>
          </a:p>
        </p:txBody>
      </p:sp>
    </p:spTree>
    <p:extLst>
      <p:ext uri="{BB962C8B-B14F-4D97-AF65-F5344CB8AC3E}">
        <p14:creationId xmlns:p14="http://schemas.microsoft.com/office/powerpoint/2010/main" val="416084369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Реестр недобросовестных поставщиков </a:t>
            </a:r>
          </a:p>
        </p:txBody>
      </p:sp>
      <p:sp>
        <p:nvSpPr>
          <p:cNvPr id="3" name="Содержимое 2"/>
          <p:cNvSpPr>
            <a:spLocks noGrp="1"/>
          </p:cNvSpPr>
          <p:nvPr>
            <p:ph sz="quarter" idx="1"/>
          </p:nvPr>
        </p:nvSpPr>
        <p:spPr/>
        <p:txBody>
          <a:bodyPr>
            <a:noAutofit/>
          </a:bodyPr>
          <a:lstStyle/>
          <a:p>
            <a:pPr>
              <a:buNone/>
            </a:pPr>
            <a:r>
              <a:rPr lang="ru-RU" sz="2000" dirty="0"/>
              <a:t>Включаются сведения:</a:t>
            </a:r>
          </a:p>
          <a:p>
            <a:r>
              <a:rPr lang="ru-RU" sz="2000" dirty="0"/>
              <a:t>об участниках закупки уклонившихся от заключения договоров</a:t>
            </a:r>
          </a:p>
          <a:p>
            <a:r>
              <a:rPr lang="ru-RU" sz="2000" dirty="0"/>
              <a:t>о поставщиках (исполнителях, подрядчиках), с которыми договоры по решению суда расторгнуты в связи с существенным нарушением ими договоров.</a:t>
            </a:r>
          </a:p>
          <a:p>
            <a:r>
              <a:rPr lang="ru-RU" sz="2000" dirty="0"/>
              <a:t>Общий срок направления сведений:</a:t>
            </a:r>
          </a:p>
          <a:p>
            <a:pPr>
              <a:buFontTx/>
              <a:buChar char="-"/>
            </a:pPr>
            <a:r>
              <a:rPr lang="ru-RU" sz="2000" dirty="0"/>
              <a:t>30 дней со дня заключения договора со «вторым» участником закупки, или со дня истечения срока подписания договора, со «вторым» участником</a:t>
            </a:r>
          </a:p>
          <a:p>
            <a:pPr>
              <a:buFontTx/>
              <a:buChar char="-"/>
            </a:pPr>
            <a:r>
              <a:rPr lang="ru-RU" sz="2000" dirty="0"/>
              <a:t>30 дней со дня истечения срока подписания договора, если подал заявку один участник, допущен один, участвовал один</a:t>
            </a:r>
          </a:p>
          <a:p>
            <a:pPr marL="0" indent="0">
              <a:buNone/>
            </a:pPr>
            <a:endParaRPr lang="ru-RU" sz="800" dirty="0"/>
          </a:p>
          <a:p>
            <a:pPr marL="0" indent="0">
              <a:buNone/>
            </a:pPr>
            <a:r>
              <a:rPr lang="ru-RU" sz="1600" dirty="0"/>
              <a:t>Постановление Правительства РФ от 22.11.2012 N 1211 "О ведении реестра недобросовестных поставщиков, предусмотренного Федеральным законом "О закупках товаров, работ, услуг отдельными видами юридических лиц"</a:t>
            </a:r>
          </a:p>
        </p:txBody>
      </p:sp>
    </p:spTree>
    <p:extLst>
      <p:ext uri="{BB962C8B-B14F-4D97-AF65-F5344CB8AC3E}">
        <p14:creationId xmlns:p14="http://schemas.microsoft.com/office/powerpoint/2010/main" val="1464543515"/>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Порядок обжалования действий заказчика</a:t>
            </a:r>
          </a:p>
        </p:txBody>
      </p:sp>
      <p:cxnSp>
        <p:nvCxnSpPr>
          <p:cNvPr id="5" name="Прямая со стрелкой 4"/>
          <p:cNvCxnSpPr>
            <a:stCxn id="2" idx="2"/>
          </p:cNvCxnSpPr>
          <p:nvPr/>
        </p:nvCxnSpPr>
        <p:spPr>
          <a:xfrm rot="5400000">
            <a:off x="2893215" y="678645"/>
            <a:ext cx="1214430" cy="214314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8" name="Прямая со стрелкой 7"/>
          <p:cNvCxnSpPr/>
          <p:nvPr/>
        </p:nvCxnSpPr>
        <p:spPr>
          <a:xfrm>
            <a:off x="4572000" y="1143000"/>
            <a:ext cx="2071702" cy="121443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11560" y="2636912"/>
            <a:ext cx="4320480" cy="477054"/>
          </a:xfrm>
          <a:prstGeom prst="rect">
            <a:avLst/>
          </a:prstGeom>
          <a:noFill/>
        </p:spPr>
        <p:txBody>
          <a:bodyPr wrap="square" rtlCol="0">
            <a:spAutoFit/>
          </a:bodyPr>
          <a:lstStyle/>
          <a:p>
            <a:r>
              <a:rPr lang="ru-RU" sz="2500" b="1" dirty="0"/>
              <a:t>Административный порядок</a:t>
            </a:r>
          </a:p>
        </p:txBody>
      </p:sp>
      <p:sp>
        <p:nvSpPr>
          <p:cNvPr id="14" name="TextBox 13"/>
          <p:cNvSpPr txBox="1"/>
          <p:nvPr/>
        </p:nvSpPr>
        <p:spPr>
          <a:xfrm>
            <a:off x="5292080" y="2643182"/>
            <a:ext cx="2851820" cy="477054"/>
          </a:xfrm>
          <a:prstGeom prst="rect">
            <a:avLst/>
          </a:prstGeom>
          <a:noFill/>
        </p:spPr>
        <p:txBody>
          <a:bodyPr wrap="square" rtlCol="0">
            <a:spAutoFit/>
          </a:bodyPr>
          <a:lstStyle/>
          <a:p>
            <a:r>
              <a:rPr lang="ru-RU" sz="2500" b="1" dirty="0"/>
              <a:t>Судебный порядок</a:t>
            </a:r>
          </a:p>
        </p:txBody>
      </p:sp>
      <p:cxnSp>
        <p:nvCxnSpPr>
          <p:cNvPr id="16" name="Прямая со стрелкой 15"/>
          <p:cNvCxnSpPr/>
          <p:nvPr/>
        </p:nvCxnSpPr>
        <p:spPr>
          <a:xfrm rot="16200000" flipH="1">
            <a:off x="2932526" y="2718220"/>
            <a:ext cx="671460" cy="132160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10800000" flipV="1">
            <a:off x="1285848" y="3043292"/>
            <a:ext cx="1321606" cy="67146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28596" y="3957584"/>
            <a:ext cx="2559228" cy="461665"/>
          </a:xfrm>
          <a:prstGeom prst="rect">
            <a:avLst/>
          </a:prstGeom>
          <a:noFill/>
        </p:spPr>
        <p:txBody>
          <a:bodyPr wrap="square" rtlCol="0">
            <a:spAutoFit/>
          </a:bodyPr>
          <a:lstStyle/>
          <a:p>
            <a:r>
              <a:rPr lang="ru-RU" sz="2400" b="1" dirty="0"/>
              <a:t>ч. 10 ст. 3 223-ФЗ</a:t>
            </a:r>
          </a:p>
        </p:txBody>
      </p:sp>
      <p:sp>
        <p:nvSpPr>
          <p:cNvPr id="21" name="TextBox 20"/>
          <p:cNvSpPr txBox="1"/>
          <p:nvPr/>
        </p:nvSpPr>
        <p:spPr>
          <a:xfrm>
            <a:off x="2928926" y="3957584"/>
            <a:ext cx="2363154" cy="461665"/>
          </a:xfrm>
          <a:prstGeom prst="rect">
            <a:avLst/>
          </a:prstGeom>
          <a:noFill/>
        </p:spPr>
        <p:txBody>
          <a:bodyPr wrap="square" rtlCol="0">
            <a:spAutoFit/>
          </a:bodyPr>
          <a:lstStyle/>
          <a:p>
            <a:r>
              <a:rPr lang="ru-RU" sz="2400" b="1" dirty="0"/>
              <a:t>ст. 18.1 135-ФЗ</a:t>
            </a:r>
          </a:p>
        </p:txBody>
      </p:sp>
    </p:spTree>
    <p:extLst>
      <p:ext uri="{BB962C8B-B14F-4D97-AF65-F5344CB8AC3E}">
        <p14:creationId xmlns:p14="http://schemas.microsoft.com/office/powerpoint/2010/main" val="267232229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Порядок обжалования действий заказчика ч. 10 ст. 3 223-ФЗ</a:t>
            </a:r>
          </a:p>
        </p:txBody>
      </p:sp>
      <p:sp>
        <p:nvSpPr>
          <p:cNvPr id="3" name="Содержимое 2"/>
          <p:cNvSpPr>
            <a:spLocks noGrp="1"/>
          </p:cNvSpPr>
          <p:nvPr>
            <p:ph sz="quarter" idx="1"/>
          </p:nvPr>
        </p:nvSpPr>
        <p:spPr/>
        <p:txBody>
          <a:bodyPr>
            <a:noAutofit/>
          </a:bodyPr>
          <a:lstStyle/>
          <a:p>
            <a:pPr marL="0" indent="0" algn="just">
              <a:buNone/>
            </a:pPr>
            <a:r>
              <a:rPr lang="ru-RU" sz="2000" dirty="0"/>
              <a:t>Участник закупки вправе обжаловать в антимонопольный орган </a:t>
            </a:r>
            <a:r>
              <a:rPr lang="ru-RU" sz="2000" b="1" dirty="0"/>
              <a:t>в порядке</a:t>
            </a:r>
            <a:r>
              <a:rPr lang="ru-RU" sz="2000" dirty="0"/>
              <a:t>, </a:t>
            </a:r>
            <a:r>
              <a:rPr lang="ru-RU" sz="2000" b="1" dirty="0"/>
              <a:t>установленном антимонопольным органом</a:t>
            </a:r>
            <a:r>
              <a:rPr lang="ru-RU" sz="2000" dirty="0"/>
              <a:t>, действия (бездействие) заказчика при закупке товаров, работ, услуг в случаях:</a:t>
            </a:r>
          </a:p>
          <a:p>
            <a:r>
              <a:rPr lang="ru-RU" sz="1700" dirty="0"/>
              <a:t>1) неразмещения в единой информационной системе положения о закупке, изменений, вносимых в указанное положение, информации о закупке, подлежащей в соответствии с настоящим Федеральным законом размещению в единой информационной системе, или нарушения сроков такого размещения;</a:t>
            </a:r>
          </a:p>
          <a:p>
            <a:r>
              <a:rPr lang="ru-RU" sz="1700" dirty="0"/>
              <a:t>2) предъявления к участникам закупки требования о представлении документов, не предусмотренных документацией о закупке;</a:t>
            </a:r>
          </a:p>
          <a:p>
            <a:r>
              <a:rPr lang="ru-RU" sz="1700" dirty="0"/>
              <a:t>3) осуществления заказчиками закупки товаров, работ, услуг в отсутствие утвержденного и размещенного в единой информационной системе положения о закупке и без применения положений Федерального закона от 5 апреля 2013 года N 44-ФЗ "О контрактной системе в сфере закупок товаров, работ, услуг для обеспечения государственных и муниципальных нужд";</a:t>
            </a:r>
          </a:p>
          <a:p>
            <a:r>
              <a:rPr lang="ru-RU" sz="1700" dirty="0"/>
              <a:t>4) неразмещения или размещения в единой информационной системе недостоверной информации о годовом объеме закупки, которую заказчики обязаны осуществить у субъектов малого и среднего предпринимательства.</a:t>
            </a:r>
          </a:p>
          <a:p>
            <a:pPr algn="just">
              <a:buNone/>
            </a:pPr>
            <a:endParaRPr lang="ru-RU" sz="2000" dirty="0"/>
          </a:p>
          <a:p>
            <a:pPr>
              <a:buNone/>
            </a:pPr>
            <a:endParaRPr lang="ru-RU" sz="2000" dirty="0"/>
          </a:p>
        </p:txBody>
      </p:sp>
    </p:spTree>
    <p:extLst>
      <p:ext uri="{BB962C8B-B14F-4D97-AF65-F5344CB8AC3E}">
        <p14:creationId xmlns:p14="http://schemas.microsoft.com/office/powerpoint/2010/main" val="290997623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Порядок обжалования действий заказчика</a:t>
            </a:r>
          </a:p>
        </p:txBody>
      </p:sp>
      <p:sp>
        <p:nvSpPr>
          <p:cNvPr id="3" name="Содержимое 2"/>
          <p:cNvSpPr>
            <a:spLocks noGrp="1"/>
          </p:cNvSpPr>
          <p:nvPr>
            <p:ph sz="quarter" idx="1"/>
          </p:nvPr>
        </p:nvSpPr>
        <p:spPr/>
        <p:txBody>
          <a:bodyPr>
            <a:noAutofit/>
          </a:bodyPr>
          <a:lstStyle/>
          <a:p>
            <a:pPr>
              <a:buNone/>
            </a:pPr>
            <a:r>
              <a:rPr lang="ru-RU" sz="2000" dirty="0"/>
              <a:t>Административный порядок в соответствии со ст. 18.1 135-ФЗ</a:t>
            </a:r>
          </a:p>
          <a:p>
            <a:pPr algn="just">
              <a:buNone/>
            </a:pPr>
            <a:r>
              <a:rPr lang="ru-RU" sz="2000" dirty="0"/>
              <a:t>Основания:</a:t>
            </a:r>
          </a:p>
          <a:p>
            <a:r>
              <a:rPr lang="ru-RU" sz="1700" dirty="0"/>
              <a:t>обжалование связано с нарушением установленного нормативными правовыми актами:</a:t>
            </a:r>
          </a:p>
          <a:p>
            <a:pPr>
              <a:buFontTx/>
              <a:buChar char="-"/>
            </a:pPr>
            <a:r>
              <a:rPr lang="ru-RU" sz="1700" dirty="0"/>
              <a:t>порядка размещения информации о проведении торгов;</a:t>
            </a:r>
          </a:p>
          <a:p>
            <a:pPr>
              <a:buFontTx/>
              <a:buChar char="-"/>
            </a:pPr>
            <a:r>
              <a:rPr lang="ru-RU" sz="1700" dirty="0"/>
              <a:t>порядка подачи заявок на участие в торгах.</a:t>
            </a:r>
          </a:p>
          <a:p>
            <a:r>
              <a:rPr lang="ru-RU" sz="1700" dirty="0"/>
              <a:t>в случае, если права или законные интересы лица могут быть ущемлены или нарушены в результате нарушения порядка организации и проведения торгов.</a:t>
            </a:r>
          </a:p>
          <a:p>
            <a:pPr marL="0" indent="0" algn="just">
              <a:buNone/>
            </a:pPr>
            <a:r>
              <a:rPr lang="ru-RU" sz="1500" dirty="0"/>
              <a:t>1. По правилам настоящей статьи антимонопольный орган рассматривает жалобы на действия (бездействие) юридического лица, организатора торгов, оператора электронной площадки, конкурсной комиссии или аукционной комиссии </a:t>
            </a:r>
            <a:r>
              <a:rPr lang="ru-RU" sz="1500" b="1" dirty="0"/>
              <a:t>при организации и проведении торгов</a:t>
            </a:r>
            <a:r>
              <a:rPr lang="ru-RU" sz="1500" dirty="0"/>
              <a:t>, заключении договоров по результатам торгов либо в случае, если торги, проведение которых является обязательным в соответствии с законодательством Российской Федерации, признаны несостоявшимися, а также при организации и проведении закупок в соответствии с Федеральным законом от 18 июля 2011 года N 223-ФЗ "О закупках товаров, работ, услуг отдельными видами юридических лиц", за исключением жалоб, рассмотрение которых предусмотрено законодательством Российской Федерации о контрактной системе в сфере закупок товаров, работ, услуг для обеспечения государственных и муниципальных нужд.</a:t>
            </a:r>
          </a:p>
          <a:p>
            <a:pPr>
              <a:buNone/>
            </a:pPr>
            <a:endParaRPr lang="ru-RU" sz="2000" dirty="0"/>
          </a:p>
        </p:txBody>
      </p:sp>
    </p:spTree>
    <p:extLst>
      <p:ext uri="{BB962C8B-B14F-4D97-AF65-F5344CB8AC3E}">
        <p14:creationId xmlns:p14="http://schemas.microsoft.com/office/powerpoint/2010/main" val="238015337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Порядок обжалования действий заказчика</a:t>
            </a:r>
          </a:p>
        </p:txBody>
      </p:sp>
      <p:sp>
        <p:nvSpPr>
          <p:cNvPr id="3" name="Содержимое 2"/>
          <p:cNvSpPr>
            <a:spLocks noGrp="1"/>
          </p:cNvSpPr>
          <p:nvPr>
            <p:ph sz="quarter" idx="1"/>
          </p:nvPr>
        </p:nvSpPr>
        <p:spPr/>
        <p:txBody>
          <a:bodyPr>
            <a:noAutofit/>
          </a:bodyPr>
          <a:lstStyle/>
          <a:p>
            <a:pPr marL="0" indent="0">
              <a:buNone/>
            </a:pPr>
            <a:r>
              <a:rPr lang="ru-RU" sz="1800" dirty="0"/>
              <a:t>1. При проведении торгов, запроса котировок цен на товары (далее - запрос котировок), запроса предложений запрещаются действия, которые приводят или могут привести к недопущению, ограничению или устранению конкуренции, в том числе:</a:t>
            </a:r>
          </a:p>
          <a:p>
            <a:r>
              <a:rPr lang="ru-RU" sz="1800" dirty="0"/>
              <a:t>1) координация организаторами торгов, запроса котировок, запроса предложений или заказчиками деятельности их участников;</a:t>
            </a:r>
          </a:p>
          <a:p>
            <a:r>
              <a:rPr lang="ru-RU" sz="1800" dirty="0"/>
              <a:t>2) создание участнику торгов, запроса котировок, запроса предложений или нескольким участникам торгов, запроса котировок, запроса предложений преимущественных условий участия в торгах, запросе котировок, запросе предложений, в том числе путем доступа к информации, если иное не установлено федеральным законом;</a:t>
            </a:r>
          </a:p>
          <a:p>
            <a:r>
              <a:rPr lang="ru-RU" sz="1800" dirty="0"/>
              <a:t>3) нарушение порядка определения победителя или победителей торгов, запроса котировок, запроса предложений;</a:t>
            </a:r>
          </a:p>
          <a:p>
            <a:r>
              <a:rPr lang="ru-RU" sz="1800" dirty="0"/>
              <a:t>4) участие организаторов торгов, запроса котировок, запроса предложений или заказчиков и (или) работников организаторов или работников заказчиков в торгах, запросе котировок, запросе предложений.</a:t>
            </a:r>
          </a:p>
          <a:p>
            <a:pPr algn="just">
              <a:buNone/>
            </a:pPr>
            <a:endParaRPr lang="ru-RU" sz="2000" dirty="0"/>
          </a:p>
          <a:p>
            <a:pPr>
              <a:buNone/>
            </a:pPr>
            <a:endParaRPr lang="ru-RU" sz="2000" dirty="0"/>
          </a:p>
        </p:txBody>
      </p:sp>
    </p:spTree>
    <p:extLst>
      <p:ext uri="{BB962C8B-B14F-4D97-AF65-F5344CB8AC3E}">
        <p14:creationId xmlns:p14="http://schemas.microsoft.com/office/powerpoint/2010/main" val="381575797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Ответственность за нарушение 223-ФЗ. Ст. 7.32.3 КоАП РФ</a:t>
            </a:r>
          </a:p>
        </p:txBody>
      </p:sp>
      <p:graphicFrame>
        <p:nvGraphicFramePr>
          <p:cNvPr id="4" name="Содержимое 3"/>
          <p:cNvGraphicFramePr>
            <a:graphicFrameLocks noGrp="1"/>
          </p:cNvGraphicFramePr>
          <p:nvPr>
            <p:ph sz="quarter" idx="1"/>
          </p:nvPr>
        </p:nvGraphicFramePr>
        <p:xfrm>
          <a:off x="457200" y="1219200"/>
          <a:ext cx="8229600" cy="3667760"/>
        </p:xfrm>
        <a:graphic>
          <a:graphicData uri="http://schemas.openxmlformats.org/drawingml/2006/table">
            <a:tbl>
              <a:tblPr firstRow="1" bandRow="1">
                <a:tableStyleId>{2D5ABB26-0587-4C30-8999-92F81FD0307C}</a:tableStyleId>
              </a:tblPr>
              <a:tblGrid>
                <a:gridCol w="4686304">
                  <a:extLst>
                    <a:ext uri="{9D8B030D-6E8A-4147-A177-3AD203B41FA5}">
                      <a16:colId xmlns:a16="http://schemas.microsoft.com/office/drawing/2014/main" val="20000"/>
                    </a:ext>
                  </a:extLst>
                </a:gridCol>
                <a:gridCol w="3543296">
                  <a:extLst>
                    <a:ext uri="{9D8B030D-6E8A-4147-A177-3AD203B41FA5}">
                      <a16:colId xmlns:a16="http://schemas.microsoft.com/office/drawing/2014/main" val="20001"/>
                    </a:ext>
                  </a:extLst>
                </a:gridCol>
              </a:tblGrid>
              <a:tr h="370840">
                <a:tc>
                  <a:txBody>
                    <a:bodyPr/>
                    <a:lstStyle/>
                    <a:p>
                      <a:pPr marL="0" indent="0" algn="l">
                        <a:spcAft>
                          <a:spcPts val="0"/>
                        </a:spcAft>
                      </a:pPr>
                      <a:r>
                        <a:rPr lang="ru-RU" sz="1600" dirty="0">
                          <a:latin typeface="+mn-lt"/>
                          <a:ea typeface="Times New Roman"/>
                        </a:rPr>
                        <a:t>Осуществление закупки товаров, работ, услуг в случае, если такая закупка в соответствии с 223-ФЗ должна осуществляться в электронной форме, в иной форме</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10 т.р. до 30 т.р.</a:t>
                      </a:r>
                      <a:endParaRPr lang="ru-RU" sz="1600" dirty="0">
                        <a:latin typeface="+mn-lt"/>
                        <a:ea typeface="Calibri"/>
                      </a:endParaRPr>
                    </a:p>
                    <a:p>
                      <a:pPr marL="0" indent="0" algn="l">
                        <a:spcAft>
                          <a:spcPts val="0"/>
                        </a:spcAft>
                      </a:pPr>
                      <a:r>
                        <a:rPr lang="ru-RU" sz="1600" dirty="0">
                          <a:latin typeface="+mn-lt"/>
                          <a:ea typeface="Times New Roman"/>
                        </a:rPr>
                        <a:t>юр.лицо – штраф от 100 т.р. до 300 т.р.</a:t>
                      </a:r>
                      <a:endParaRPr lang="ru-RU" sz="1600" dirty="0">
                        <a:latin typeface="+mn-lt"/>
                        <a:ea typeface="Calibri"/>
                      </a:endParaRPr>
                    </a:p>
                  </a:txBody>
                  <a:tcPr marL="68580" marR="68580" marT="0" marB="0"/>
                </a:tc>
                <a:extLst>
                  <a:ext uri="{0D108BD9-81ED-4DB2-BD59-A6C34878D82A}">
                    <a16:rowId xmlns:a16="http://schemas.microsoft.com/office/drawing/2014/main" val="10000"/>
                  </a:ext>
                </a:extLst>
              </a:tr>
              <a:tr h="370840">
                <a:tc>
                  <a:txBody>
                    <a:bodyPr/>
                    <a:lstStyle/>
                    <a:p>
                      <a:pPr marL="0" indent="0" algn="l">
                        <a:spcAft>
                          <a:spcPts val="0"/>
                        </a:spcAft>
                      </a:pPr>
                      <a:endParaRPr lang="ru-RU" sz="1600" dirty="0">
                        <a:latin typeface="+mn-lt"/>
                        <a:ea typeface="Calibri"/>
                      </a:endParaRPr>
                    </a:p>
                  </a:txBody>
                  <a:tcPr marL="68580" marR="68580" marT="0" marB="0"/>
                </a:tc>
                <a:tc>
                  <a:txBody>
                    <a:bodyPr/>
                    <a:lstStyle/>
                    <a:p>
                      <a:pPr marL="0" indent="0" algn="l">
                        <a:spcAft>
                          <a:spcPts val="0"/>
                        </a:spcAft>
                      </a:pPr>
                      <a:endParaRPr lang="ru-RU" sz="1600" dirty="0">
                        <a:latin typeface="+mn-lt"/>
                        <a:ea typeface="Calibri"/>
                      </a:endParaRPr>
                    </a:p>
                  </a:txBody>
                  <a:tcPr marL="68580" marR="68580" marT="0" marB="0"/>
                </a:tc>
                <a:extLst>
                  <a:ext uri="{0D108BD9-81ED-4DB2-BD59-A6C34878D82A}">
                    <a16:rowId xmlns:a16="http://schemas.microsoft.com/office/drawing/2014/main" val="10001"/>
                  </a:ext>
                </a:extLst>
              </a:tr>
              <a:tr h="370840">
                <a:tc>
                  <a:txBody>
                    <a:bodyPr/>
                    <a:lstStyle/>
                    <a:p>
                      <a:pPr marL="0" indent="0" algn="l">
                        <a:spcAft>
                          <a:spcPts val="0"/>
                        </a:spcAft>
                      </a:pPr>
                      <a:r>
                        <a:rPr lang="ru-RU" sz="1600" dirty="0">
                          <a:latin typeface="+mn-lt"/>
                          <a:ea typeface="Times New Roman"/>
                        </a:rPr>
                        <a:t>Действия, предусмотренные п.1, совершенные должностным лицом, ранее подвергнутым административному наказанию за аналогичное административное правонарушение более двух раз</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40 т.р. до 50 т.р. или дисквалификация на срок от 6 мес. до 1 года</a:t>
                      </a:r>
                      <a:endParaRPr lang="ru-RU" sz="1600" dirty="0">
                        <a:latin typeface="+mn-lt"/>
                        <a:ea typeface="Calibri"/>
                      </a:endParaRPr>
                    </a:p>
                  </a:txBody>
                  <a:tcPr marL="68580" marR="68580" marT="0" marB="0"/>
                </a:tc>
                <a:extLst>
                  <a:ext uri="{0D108BD9-81ED-4DB2-BD59-A6C34878D82A}">
                    <a16:rowId xmlns:a16="http://schemas.microsoft.com/office/drawing/2014/main" val="10002"/>
                  </a:ext>
                </a:extLst>
              </a:tr>
              <a:tr h="370840">
                <a:tc>
                  <a:txBody>
                    <a:bodyPr/>
                    <a:lstStyle/>
                    <a:p>
                      <a:pPr marL="0" indent="0" algn="l">
                        <a:spcAft>
                          <a:spcPts val="0"/>
                        </a:spcAft>
                      </a:pPr>
                      <a:endParaRPr lang="ru-RU" sz="1600" dirty="0">
                        <a:latin typeface="+mn-lt"/>
                        <a:ea typeface="Calibri"/>
                      </a:endParaRPr>
                    </a:p>
                  </a:txBody>
                  <a:tcPr marL="68580" marR="68580" marT="0" marB="0"/>
                </a:tc>
                <a:tc>
                  <a:txBody>
                    <a:bodyPr/>
                    <a:lstStyle/>
                    <a:p>
                      <a:pPr marL="0" indent="0" algn="l">
                        <a:spcAft>
                          <a:spcPts val="0"/>
                        </a:spcAft>
                      </a:pPr>
                      <a:endParaRPr lang="ru-RU" sz="1600" dirty="0">
                        <a:latin typeface="+mn-lt"/>
                        <a:ea typeface="Calibri"/>
                      </a:endParaRPr>
                    </a:p>
                  </a:txBody>
                  <a:tcPr marL="68580" marR="68580" marT="0" marB="0"/>
                </a:tc>
                <a:extLst>
                  <a:ext uri="{0D108BD9-81ED-4DB2-BD59-A6C34878D82A}">
                    <a16:rowId xmlns:a16="http://schemas.microsoft.com/office/drawing/2014/main" val="10003"/>
                  </a:ext>
                </a:extLst>
              </a:tr>
              <a:tr h="370840">
                <a:tc>
                  <a:txBody>
                    <a:bodyPr/>
                    <a:lstStyle/>
                    <a:p>
                      <a:pPr marL="0" indent="0" algn="l">
                        <a:spcAft>
                          <a:spcPts val="0"/>
                        </a:spcAft>
                      </a:pPr>
                      <a:r>
                        <a:rPr lang="ru-RU" sz="1600" dirty="0">
                          <a:latin typeface="+mn-lt"/>
                          <a:ea typeface="Times New Roman"/>
                        </a:rPr>
                        <a:t>Осуществление закупки товаров, работ, услуг в случае, если такая закупка в соответствии с 223-ФЗ должна осуществляться в порядке, предусмотренном 44-ФЗ, в ином порядке</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20 т.р. до 30 т.р.</a:t>
                      </a:r>
                      <a:endParaRPr lang="ru-RU" sz="1600" dirty="0">
                        <a:latin typeface="+mn-lt"/>
                        <a:ea typeface="Calibri"/>
                      </a:endParaRPr>
                    </a:p>
                    <a:p>
                      <a:pPr marL="0" indent="0" algn="l">
                        <a:spcAft>
                          <a:spcPts val="0"/>
                        </a:spcAft>
                      </a:pPr>
                      <a:r>
                        <a:rPr lang="ru-RU" sz="1600" dirty="0">
                          <a:latin typeface="+mn-lt"/>
                          <a:ea typeface="Times New Roman"/>
                        </a:rPr>
                        <a:t>юр.лицо – штраф от 50 т.р. до 100 т.р.</a:t>
                      </a:r>
                      <a:endParaRPr lang="ru-RU" sz="1600" dirty="0">
                        <a:latin typeface="+mn-lt"/>
                        <a:ea typeface="Calibri"/>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4325365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Ответственность за нарушение 223-ФЗ. Ст. 7.32.3 КоАП РФ</a:t>
            </a:r>
          </a:p>
        </p:txBody>
      </p:sp>
      <p:graphicFrame>
        <p:nvGraphicFramePr>
          <p:cNvPr id="4" name="Содержимое 3"/>
          <p:cNvGraphicFramePr>
            <a:graphicFrameLocks noGrp="1"/>
          </p:cNvGraphicFramePr>
          <p:nvPr>
            <p:ph sz="quarter" idx="1"/>
          </p:nvPr>
        </p:nvGraphicFramePr>
        <p:xfrm>
          <a:off x="457200" y="1219200"/>
          <a:ext cx="8229600" cy="4643120"/>
        </p:xfrm>
        <a:graphic>
          <a:graphicData uri="http://schemas.openxmlformats.org/drawingml/2006/table">
            <a:tbl>
              <a:tblPr firstRow="1" bandRow="1">
                <a:tableStyleId>{2D5ABB26-0587-4C30-8999-92F81FD0307C}</a:tableStyleId>
              </a:tblPr>
              <a:tblGrid>
                <a:gridCol w="4686304">
                  <a:extLst>
                    <a:ext uri="{9D8B030D-6E8A-4147-A177-3AD203B41FA5}">
                      <a16:colId xmlns:a16="http://schemas.microsoft.com/office/drawing/2014/main" val="20000"/>
                    </a:ext>
                  </a:extLst>
                </a:gridCol>
                <a:gridCol w="3543296">
                  <a:extLst>
                    <a:ext uri="{9D8B030D-6E8A-4147-A177-3AD203B41FA5}">
                      <a16:colId xmlns:a16="http://schemas.microsoft.com/office/drawing/2014/main" val="20001"/>
                    </a:ext>
                  </a:extLst>
                </a:gridCol>
              </a:tblGrid>
              <a:tr h="370840">
                <a:tc>
                  <a:txBody>
                    <a:bodyPr/>
                    <a:lstStyle/>
                    <a:p>
                      <a:pPr marL="0" indent="0" algn="l">
                        <a:spcAft>
                          <a:spcPts val="0"/>
                        </a:spcAft>
                      </a:pPr>
                      <a:r>
                        <a:rPr lang="ru-RU" sz="1600" dirty="0">
                          <a:latin typeface="+mn-lt"/>
                          <a:ea typeface="Times New Roman"/>
                        </a:rPr>
                        <a:t>Нарушение предусмотренных 223-ФЗ сроков размещения в единой информационной системе в сфере закупок информации о закупке товаров, работ, услуг, размещение которой предусмотрено 223-ФЗ, за исключением (нарушение сроков размещения изменений в положение о закупке),</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2 т.р. до 5 т.р.</a:t>
                      </a:r>
                      <a:endParaRPr lang="ru-RU" sz="1600" dirty="0">
                        <a:latin typeface="+mn-lt"/>
                        <a:ea typeface="Calibri"/>
                      </a:endParaRPr>
                    </a:p>
                    <a:p>
                      <a:pPr marL="0" indent="0" algn="l">
                        <a:spcAft>
                          <a:spcPts val="0"/>
                        </a:spcAft>
                      </a:pPr>
                      <a:r>
                        <a:rPr lang="ru-RU" sz="1600" dirty="0">
                          <a:latin typeface="+mn-lt"/>
                          <a:ea typeface="Times New Roman"/>
                        </a:rPr>
                        <a:t>юр.лицо – штраф от 10 т.р. до 30 т.р.</a:t>
                      </a:r>
                      <a:endParaRPr lang="ru-RU" sz="1600" dirty="0">
                        <a:latin typeface="+mn-lt"/>
                        <a:ea typeface="Calibri"/>
                      </a:endParaRPr>
                    </a:p>
                  </a:txBody>
                  <a:tcPr marL="68580" marR="68580" marT="0" marB="0"/>
                </a:tc>
                <a:extLst>
                  <a:ext uri="{0D108BD9-81ED-4DB2-BD59-A6C34878D82A}">
                    <a16:rowId xmlns:a16="http://schemas.microsoft.com/office/drawing/2014/main" val="10000"/>
                  </a:ext>
                </a:extLst>
              </a:tr>
              <a:tr h="370840">
                <a:tc>
                  <a:txBody>
                    <a:bodyPr/>
                    <a:lstStyle/>
                    <a:p>
                      <a:pPr marL="0" indent="0" algn="l">
                        <a:spcAft>
                          <a:spcPts val="0"/>
                        </a:spcAft>
                      </a:pPr>
                      <a:endParaRPr lang="ru-RU" sz="1600" dirty="0">
                        <a:latin typeface="+mn-lt"/>
                        <a:ea typeface="Calibri"/>
                      </a:endParaRPr>
                    </a:p>
                  </a:txBody>
                  <a:tcPr marL="68580" marR="68580" marT="0" marB="0"/>
                </a:tc>
                <a:tc>
                  <a:txBody>
                    <a:bodyPr/>
                    <a:lstStyle/>
                    <a:p>
                      <a:pPr marL="0" indent="0" algn="l">
                        <a:spcAft>
                          <a:spcPts val="0"/>
                        </a:spcAft>
                      </a:pPr>
                      <a:endParaRPr lang="ru-RU" sz="1600" dirty="0">
                        <a:latin typeface="+mn-lt"/>
                        <a:ea typeface="Calibri"/>
                      </a:endParaRPr>
                    </a:p>
                  </a:txBody>
                  <a:tcPr marL="68580" marR="68580" marT="0" marB="0"/>
                </a:tc>
                <a:extLst>
                  <a:ext uri="{0D108BD9-81ED-4DB2-BD59-A6C34878D82A}">
                    <a16:rowId xmlns:a16="http://schemas.microsoft.com/office/drawing/2014/main" val="10001"/>
                  </a:ext>
                </a:extLst>
              </a:tr>
              <a:tr h="370840">
                <a:tc>
                  <a:txBody>
                    <a:bodyPr/>
                    <a:lstStyle/>
                    <a:p>
                      <a:pPr marL="0" indent="0" algn="l">
                        <a:spcAft>
                          <a:spcPts val="0"/>
                        </a:spcAft>
                      </a:pPr>
                      <a:r>
                        <a:rPr lang="ru-RU" sz="1600" b="1" dirty="0">
                          <a:latin typeface="+mn-lt"/>
                          <a:ea typeface="Times New Roman"/>
                        </a:rPr>
                        <a:t>Неразмещение в единой информационной системе в сфере закупок информации о закупке товаров, работ, услуг, размещение которой предусмотрено 223-ФЗ</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30 т.р. до 50 т.р.</a:t>
                      </a:r>
                      <a:endParaRPr lang="ru-RU" sz="1600" dirty="0">
                        <a:latin typeface="+mn-lt"/>
                        <a:ea typeface="Calibri"/>
                      </a:endParaRPr>
                    </a:p>
                    <a:p>
                      <a:pPr marL="0" indent="0" algn="l">
                        <a:spcAft>
                          <a:spcPts val="0"/>
                        </a:spcAft>
                      </a:pPr>
                      <a:r>
                        <a:rPr lang="ru-RU" sz="1600" dirty="0">
                          <a:latin typeface="+mn-lt"/>
                          <a:ea typeface="Times New Roman"/>
                        </a:rPr>
                        <a:t>юр.лицо – штраф от 100 т.р. до 300 т.р.</a:t>
                      </a:r>
                      <a:endParaRPr lang="ru-RU" sz="1600" dirty="0">
                        <a:latin typeface="+mn-lt"/>
                        <a:ea typeface="Calibri"/>
                      </a:endParaRPr>
                    </a:p>
                  </a:txBody>
                  <a:tcPr marL="68580" marR="68580" marT="0" marB="0"/>
                </a:tc>
                <a:extLst>
                  <a:ext uri="{0D108BD9-81ED-4DB2-BD59-A6C34878D82A}">
                    <a16:rowId xmlns:a16="http://schemas.microsoft.com/office/drawing/2014/main" val="10002"/>
                  </a:ext>
                </a:extLst>
              </a:tr>
              <a:tr h="370840">
                <a:tc>
                  <a:txBody>
                    <a:bodyPr/>
                    <a:lstStyle/>
                    <a:p>
                      <a:pPr marL="0" indent="0" algn="l">
                        <a:spcAft>
                          <a:spcPts val="0"/>
                        </a:spcAft>
                      </a:pPr>
                      <a:endParaRPr lang="ru-RU" sz="1600" dirty="0">
                        <a:latin typeface="+mn-lt"/>
                        <a:ea typeface="Calibri"/>
                      </a:endParaRPr>
                    </a:p>
                  </a:txBody>
                  <a:tcPr marL="68580" marR="68580" marT="0" marB="0"/>
                </a:tc>
                <a:tc>
                  <a:txBody>
                    <a:bodyPr/>
                    <a:lstStyle/>
                    <a:p>
                      <a:pPr marL="0" indent="0" algn="l">
                        <a:spcAft>
                          <a:spcPts val="0"/>
                        </a:spcAft>
                      </a:pPr>
                      <a:endParaRPr lang="ru-RU" sz="1600" dirty="0">
                        <a:latin typeface="+mn-lt"/>
                        <a:ea typeface="Calibri"/>
                      </a:endParaRPr>
                    </a:p>
                  </a:txBody>
                  <a:tcPr marL="68580" marR="68580" marT="0" marB="0"/>
                </a:tc>
                <a:extLst>
                  <a:ext uri="{0D108BD9-81ED-4DB2-BD59-A6C34878D82A}">
                    <a16:rowId xmlns:a16="http://schemas.microsoft.com/office/drawing/2014/main" val="10003"/>
                  </a:ext>
                </a:extLst>
              </a:tr>
              <a:tr h="370840">
                <a:tc>
                  <a:txBody>
                    <a:bodyPr/>
                    <a:lstStyle/>
                    <a:p>
                      <a:pPr marL="0" indent="0" algn="l">
                        <a:spcAft>
                          <a:spcPts val="0"/>
                        </a:spcAft>
                      </a:pPr>
                      <a:r>
                        <a:rPr lang="ru-RU" sz="1600" dirty="0">
                          <a:latin typeface="+mn-lt"/>
                          <a:ea typeface="Times New Roman"/>
                        </a:rPr>
                        <a:t>Нарушение установленных 223-ФЗ сроков размещения в единой информационной системе в сфере закупок изменений, вносимых в правовые акты, регламентирующие правила закупки товаров, работ, услуг заказчиком, утвержденные с учетом положений 223-ФЗ</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5 т.р. до 10 т.р.</a:t>
                      </a:r>
                      <a:endParaRPr lang="ru-RU" sz="1600" dirty="0">
                        <a:latin typeface="+mn-lt"/>
                        <a:ea typeface="Calibri"/>
                      </a:endParaRPr>
                    </a:p>
                    <a:p>
                      <a:pPr marL="0" indent="0" algn="l">
                        <a:spcAft>
                          <a:spcPts val="0"/>
                        </a:spcAft>
                      </a:pPr>
                      <a:r>
                        <a:rPr lang="ru-RU" sz="1600" dirty="0">
                          <a:latin typeface="+mn-lt"/>
                          <a:ea typeface="Times New Roman"/>
                        </a:rPr>
                        <a:t>юр.лицо – штраф от 10 т.р. до 30 т.р.</a:t>
                      </a:r>
                      <a:endParaRPr lang="ru-RU" sz="1600" dirty="0">
                        <a:latin typeface="+mn-lt"/>
                        <a:ea typeface="Calibri"/>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4385292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Ответственность за нарушение 223-ФЗ. Ст. 7.32.3 КоАП РФ</a:t>
            </a:r>
          </a:p>
        </p:txBody>
      </p:sp>
      <p:graphicFrame>
        <p:nvGraphicFramePr>
          <p:cNvPr id="4" name="Содержимое 3"/>
          <p:cNvGraphicFramePr>
            <a:graphicFrameLocks noGrp="1"/>
          </p:cNvGraphicFramePr>
          <p:nvPr>
            <p:ph sz="quarter" idx="1"/>
          </p:nvPr>
        </p:nvGraphicFramePr>
        <p:xfrm>
          <a:off x="457200" y="1219200"/>
          <a:ext cx="8229600" cy="3053080"/>
        </p:xfrm>
        <a:graphic>
          <a:graphicData uri="http://schemas.openxmlformats.org/drawingml/2006/table">
            <a:tbl>
              <a:tblPr firstRow="1" bandRow="1">
                <a:tableStyleId>{2D5ABB26-0587-4C30-8999-92F81FD0307C}</a:tableStyleId>
              </a:tblPr>
              <a:tblGrid>
                <a:gridCol w="4686304">
                  <a:extLst>
                    <a:ext uri="{9D8B030D-6E8A-4147-A177-3AD203B41FA5}">
                      <a16:colId xmlns:a16="http://schemas.microsoft.com/office/drawing/2014/main" val="20000"/>
                    </a:ext>
                  </a:extLst>
                </a:gridCol>
                <a:gridCol w="3543296">
                  <a:extLst>
                    <a:ext uri="{9D8B030D-6E8A-4147-A177-3AD203B41FA5}">
                      <a16:colId xmlns:a16="http://schemas.microsoft.com/office/drawing/2014/main" val="20001"/>
                    </a:ext>
                  </a:extLst>
                </a:gridCol>
              </a:tblGrid>
              <a:tr h="370840">
                <a:tc>
                  <a:txBody>
                    <a:bodyPr/>
                    <a:lstStyle/>
                    <a:p>
                      <a:pPr marL="0" indent="0" algn="l">
                        <a:spcAft>
                          <a:spcPts val="0"/>
                        </a:spcAft>
                      </a:pPr>
                      <a:r>
                        <a:rPr lang="ru-RU" sz="1600" dirty="0">
                          <a:latin typeface="+mn-lt"/>
                          <a:ea typeface="Times New Roman"/>
                        </a:rPr>
                        <a:t>Несоблюдение предусмотренных 223-ФЗ требований к содержанию извещений о закупке товаров, работ, услуг и (или) документации о закупке товаров, работ, услуг -</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2 т.р. до 3 т.р.</a:t>
                      </a:r>
                      <a:endParaRPr lang="ru-RU" sz="1600" dirty="0">
                        <a:latin typeface="+mn-lt"/>
                        <a:ea typeface="Calibri"/>
                      </a:endParaRPr>
                    </a:p>
                    <a:p>
                      <a:pPr marL="0" indent="0" algn="l">
                        <a:spcAft>
                          <a:spcPts val="0"/>
                        </a:spcAft>
                      </a:pPr>
                      <a:r>
                        <a:rPr lang="ru-RU" sz="1600" dirty="0">
                          <a:latin typeface="+mn-lt"/>
                          <a:ea typeface="Times New Roman"/>
                        </a:rPr>
                        <a:t>юр.лицо – штраф от 5 т.р. до 10 т.р.</a:t>
                      </a:r>
                      <a:endParaRPr lang="ru-RU" sz="1600" dirty="0">
                        <a:latin typeface="+mn-lt"/>
                        <a:ea typeface="Calibri"/>
                      </a:endParaRPr>
                    </a:p>
                  </a:txBody>
                  <a:tcPr marL="68580" marR="68580" marT="0" marB="0"/>
                </a:tc>
                <a:extLst>
                  <a:ext uri="{0D108BD9-81ED-4DB2-BD59-A6C34878D82A}">
                    <a16:rowId xmlns:a16="http://schemas.microsoft.com/office/drawing/2014/main" val="10000"/>
                  </a:ext>
                </a:extLst>
              </a:tr>
              <a:tr h="370840">
                <a:tc>
                  <a:txBody>
                    <a:bodyPr/>
                    <a:lstStyle/>
                    <a:p>
                      <a:pPr marL="0" indent="0" algn="l">
                        <a:spcAft>
                          <a:spcPts val="0"/>
                        </a:spcAft>
                      </a:pPr>
                      <a:endParaRPr lang="ru-RU" sz="1600" dirty="0">
                        <a:latin typeface="+mn-lt"/>
                        <a:ea typeface="Calibri"/>
                      </a:endParaRPr>
                    </a:p>
                  </a:txBody>
                  <a:tcPr marL="68580" marR="68580" marT="0" marB="0"/>
                </a:tc>
                <a:tc>
                  <a:txBody>
                    <a:bodyPr/>
                    <a:lstStyle/>
                    <a:p>
                      <a:pPr marL="0" indent="0" algn="l">
                        <a:spcAft>
                          <a:spcPts val="0"/>
                        </a:spcAft>
                      </a:pPr>
                      <a:endParaRPr lang="ru-RU" sz="1600" dirty="0">
                        <a:latin typeface="+mn-lt"/>
                        <a:ea typeface="Calibri"/>
                      </a:endParaRPr>
                    </a:p>
                  </a:txBody>
                  <a:tcPr marL="68580" marR="68580" marT="0" marB="0"/>
                </a:tc>
                <a:extLst>
                  <a:ext uri="{0D108BD9-81ED-4DB2-BD59-A6C34878D82A}">
                    <a16:rowId xmlns:a16="http://schemas.microsoft.com/office/drawing/2014/main" val="10001"/>
                  </a:ext>
                </a:extLst>
              </a:tr>
              <a:tr h="370840">
                <a:tc>
                  <a:txBody>
                    <a:bodyPr/>
                    <a:lstStyle/>
                    <a:p>
                      <a:pPr marL="0" indent="0" algn="l">
                        <a:spcAft>
                          <a:spcPts val="0"/>
                        </a:spcAft>
                      </a:pPr>
                      <a:r>
                        <a:rPr lang="ru-RU" sz="1600" dirty="0">
                          <a:latin typeface="+mn-lt"/>
                          <a:ea typeface="Times New Roman"/>
                        </a:rPr>
                        <a:t>Предъявление требований к участникам закупок товаров, работ, услуг отдельными видами юридических лиц, к закупаемым товарам, работам, услугам и (или) к условиям договора либо оценка и (или) сопоставление заявок на участие в закупке по критериям и в порядке, которые не указаны в документации о закупке товаров, работ, услуг</a:t>
                      </a:r>
                      <a:endParaRPr lang="ru-RU" sz="1600" dirty="0">
                        <a:latin typeface="+mn-lt"/>
                        <a:ea typeface="Calibri"/>
                      </a:endParaRPr>
                    </a:p>
                  </a:txBody>
                  <a:tcPr marL="68580" marR="68580" marT="0" marB="0"/>
                </a:tc>
                <a:tc>
                  <a:txBody>
                    <a:bodyPr/>
                    <a:lstStyle/>
                    <a:p>
                      <a:pPr marL="0" indent="0" algn="l">
                        <a:spcAft>
                          <a:spcPts val="0"/>
                        </a:spcAft>
                      </a:pPr>
                      <a:r>
                        <a:rPr lang="ru-RU" sz="1600" dirty="0">
                          <a:latin typeface="+mn-lt"/>
                          <a:ea typeface="Times New Roman"/>
                        </a:rPr>
                        <a:t>физ.лицо – штраф от 2 т.р. до 3 т.р.</a:t>
                      </a:r>
                      <a:endParaRPr lang="ru-RU" sz="1600" dirty="0">
                        <a:latin typeface="+mn-lt"/>
                        <a:ea typeface="Calibri"/>
                      </a:endParaRPr>
                    </a:p>
                    <a:p>
                      <a:pPr marL="0" indent="0" algn="l">
                        <a:spcAft>
                          <a:spcPts val="0"/>
                        </a:spcAft>
                      </a:pPr>
                      <a:r>
                        <a:rPr lang="ru-RU" sz="1600" dirty="0">
                          <a:latin typeface="+mn-lt"/>
                          <a:ea typeface="Times New Roman"/>
                        </a:rPr>
                        <a:t>юр.лицо – штраф от 5 т.р. до 10 т.р.</a:t>
                      </a:r>
                      <a:endParaRPr lang="ru-RU" sz="1600" dirty="0">
                        <a:latin typeface="+mn-lt"/>
                        <a:ea typeface="Calibri"/>
                      </a:endParaRPr>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7801279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500" dirty="0"/>
              <a:t>Спасибо за Внимание!</a:t>
            </a:r>
          </a:p>
        </p:txBody>
      </p:sp>
      <p:sp>
        <p:nvSpPr>
          <p:cNvPr id="3" name="Содержимое 2"/>
          <p:cNvSpPr>
            <a:spLocks noGrp="1"/>
          </p:cNvSpPr>
          <p:nvPr>
            <p:ph type="subTitle" idx="1"/>
          </p:nvPr>
        </p:nvSpPr>
        <p:spPr/>
        <p:txBody>
          <a:bodyPr>
            <a:normAutofit/>
          </a:bodyPr>
          <a:lstStyle/>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Median</Template>
  <TotalTime>569</TotalTime>
  <Words>7612</Words>
  <Application>Microsoft Office PowerPoint</Application>
  <PresentationFormat>Экран (4:3)</PresentationFormat>
  <Paragraphs>605</Paragraphs>
  <Slides>98</Slides>
  <Notes>21</Notes>
  <HiddenSlides>0</HiddenSlides>
  <MMClips>0</MMClips>
  <ScaleCrop>false</ScaleCrop>
  <HeadingPairs>
    <vt:vector size="8" baseType="variant">
      <vt:variant>
        <vt:lpstr>Использованные шрифты</vt:lpstr>
      </vt:variant>
      <vt:variant>
        <vt:i4>5</vt:i4>
      </vt:variant>
      <vt:variant>
        <vt:lpstr>Тема</vt:lpstr>
      </vt:variant>
      <vt:variant>
        <vt:i4>1</vt:i4>
      </vt:variant>
      <vt:variant>
        <vt:lpstr>Внедренные серверы OLE</vt:lpstr>
      </vt:variant>
      <vt:variant>
        <vt:i4>1</vt:i4>
      </vt:variant>
      <vt:variant>
        <vt:lpstr>Заголовки слайдов</vt:lpstr>
      </vt:variant>
      <vt:variant>
        <vt:i4>98</vt:i4>
      </vt:variant>
    </vt:vector>
  </HeadingPairs>
  <TitlesOfParts>
    <vt:vector size="105" baseType="lpstr">
      <vt:lpstr>Calibri</vt:lpstr>
      <vt:lpstr>Times New Roman</vt:lpstr>
      <vt:lpstr>Tw Cen MT</vt:lpstr>
      <vt:lpstr>Wingdings</vt:lpstr>
      <vt:lpstr>Wingdings 2</vt:lpstr>
      <vt:lpstr>Обычная</vt:lpstr>
      <vt:lpstr>Документ</vt:lpstr>
      <vt:lpstr>Особенности осуществления закупок 223-фз</vt:lpstr>
      <vt:lpstr>  Мониторинг применения Закона № 223-ФЗ в 2015 году </vt:lpstr>
      <vt:lpstr>Мониторинг применения Закона № 223-ФЗ в 2015 году </vt:lpstr>
      <vt:lpstr>Мониторинг применения Закона № 223-ФЗ в 2015 году </vt:lpstr>
      <vt:lpstr>Мониторинг применения Закона № 223-ФЗ в 2015 году </vt:lpstr>
      <vt:lpstr>Цели принятия указанного закона</vt:lpstr>
      <vt:lpstr>Правовое регулирование</vt:lpstr>
      <vt:lpstr>Правовое регулирование</vt:lpstr>
      <vt:lpstr>Правовое регулирование</vt:lpstr>
      <vt:lpstr>Правовое регулирование</vt:lpstr>
      <vt:lpstr>Правовое регулирование</vt:lpstr>
      <vt:lpstr>Субъекты на которых распространяется действие закона</vt:lpstr>
      <vt:lpstr>Субъекты на которых распространяется действие закона</vt:lpstr>
      <vt:lpstr>Субъекты на которых распространяется действие закона</vt:lpstr>
      <vt:lpstr>ФЗ от 03.07.2016 №321-ФЗ</vt:lpstr>
      <vt:lpstr>ФЗ от 03.07.2016 №321-ФЗ</vt:lpstr>
      <vt:lpstr>ФЗ от 03.07.2016 №321-ФЗ. Осуществление закупок в соответствии с ФЗ 223-ФЗ</vt:lpstr>
      <vt:lpstr>Обзор Федерального закона от 03.07.2016 № 321-ФЗ</vt:lpstr>
      <vt:lpstr>Обзор Федерального закона от 03.07.2016 № 321-ФЗ</vt:lpstr>
      <vt:lpstr>Обзор Федерального закона от 03.07.2016 № 321-ФЗ</vt:lpstr>
      <vt:lpstr>Обзор Федерального закона от 03.07.2016 № 321-ФЗ</vt:lpstr>
      <vt:lpstr>Отношения на которые действие закона не распространяется</vt:lpstr>
      <vt:lpstr>Принципы осуществления закупок</vt:lpstr>
      <vt:lpstr>Принципы осуществления закупок</vt:lpstr>
      <vt:lpstr>Информационная открытость закупки</vt:lpstr>
      <vt:lpstr>Равноправие, справедливость, отсутствие дискриминации и необоснованных ограничений конкуренции по отношению к участникам закупки</vt:lpstr>
      <vt:lpstr>Неизмеряемые требования к участникам закупки</vt:lpstr>
      <vt:lpstr>Неизмеряемые требования к участникам закупки</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Положение о закупках ТРУ</vt:lpstr>
      <vt:lpstr>Положение о закупках ТРУ</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Правовая основа закупки. Положение о закупке</vt:lpstr>
      <vt:lpstr>Профессиональные стандарты в сфере закупок</vt:lpstr>
      <vt:lpstr>Требования Постановления Правительства РФ №1457</vt:lpstr>
      <vt:lpstr>Требования Постановления Правительства РФ №1457</vt:lpstr>
      <vt:lpstr>Требования Постановления Правительства РФ №1457</vt:lpstr>
      <vt:lpstr>Планирование закупок</vt:lpstr>
      <vt:lpstr> Изменения вступившие в силу с 01.01.2016</vt:lpstr>
      <vt:lpstr> Изменения вступившие в силу с 01.01.2016</vt:lpstr>
      <vt:lpstr>Изменения подзаконных актов</vt:lpstr>
      <vt:lpstr>Способы закупки</vt:lpstr>
      <vt:lpstr>Реформа в сфере закупок. Приняты в первом чтении</vt:lpstr>
      <vt:lpstr>Реформа в сфере закупок. Приняты в первом чтении</vt:lpstr>
      <vt:lpstr>Реформа в сфере закупок. Приняты в первом чтении</vt:lpstr>
      <vt:lpstr>Реформа в сфере закупок. Приняты в первом чтении</vt:lpstr>
      <vt:lpstr>Реформа в сфере закупок. Приняты в первом чтении</vt:lpstr>
      <vt:lpstr>Реформа в сфере закупок. Приняты в первом чтении</vt:lpstr>
      <vt:lpstr>Реформа в сфере закупок. Приняты в первом чтении</vt:lpstr>
      <vt:lpstr>Реформа в сфере закупок</vt:lpstr>
      <vt:lpstr>  Мониторинг применения Закона № 223-ФЗ в 2015 году </vt:lpstr>
      <vt:lpstr>Способы закупки. Электронная форма закупки</vt:lpstr>
      <vt:lpstr> Изменения вступившие в силу с 01.01.2016</vt:lpstr>
      <vt:lpstr>Презентация PowerPoint</vt:lpstr>
      <vt:lpstr>Требования к ТРУ, СМП, к участникам закупки</vt:lpstr>
      <vt:lpstr>Участие СМСП в закупке ТРУ</vt:lpstr>
      <vt:lpstr>Участие СМСП. Определение СГСОД</vt:lpstr>
      <vt:lpstr>Участие СМСП. Определение СГСОД</vt:lpstr>
      <vt:lpstr>Участие СМСП. Определение СГСОД</vt:lpstr>
      <vt:lpstr>Участие СМСП. Определение СГСОД</vt:lpstr>
      <vt:lpstr>Участие СМСП. Определение СГСОД</vt:lpstr>
      <vt:lpstr>Участие СМСП. Определение СГСОД</vt:lpstr>
      <vt:lpstr>Требования к размещаемой информации</vt:lpstr>
      <vt:lpstr>Извещение об осуществлении закупки</vt:lpstr>
      <vt:lpstr> Изменения. Срок вступления в силу 01.01.2017</vt:lpstr>
      <vt:lpstr> Изменения вступившие в силу с 01.01.2016</vt:lpstr>
      <vt:lpstr>Документация об осуществлении закупки</vt:lpstr>
      <vt:lpstr>Документация об осуществлении закупки</vt:lpstr>
      <vt:lpstr>Документация об осуществлении закупки</vt:lpstr>
      <vt:lpstr>Способы закупки. Сроки проведения</vt:lpstr>
      <vt:lpstr>Способы закупки. Сроки отмены, изменения закупки</vt:lpstr>
      <vt:lpstr>Исключения, когда размещение информации не требуется</vt:lpstr>
      <vt:lpstr>Отчеты</vt:lpstr>
      <vt:lpstr>Сведения об изменении условий договора</vt:lpstr>
      <vt:lpstr>Реестр договоров</vt:lpstr>
      <vt:lpstr> Изменения вступившие в силу с 01.01.2016</vt:lpstr>
      <vt:lpstr> Порядок ведения реестра договоров</vt:lpstr>
      <vt:lpstr> Порядок ведения реестра договоров</vt:lpstr>
      <vt:lpstr> Порядок ведения реестра договоров</vt:lpstr>
      <vt:lpstr> Изменения вступившие в силу с 05.01.2016</vt:lpstr>
      <vt:lpstr> Изменения вступившие в силу с 05.01.2016</vt:lpstr>
      <vt:lpstr>Реестр недобросовестных поставщиков </vt:lpstr>
      <vt:lpstr>Порядок обжалования действий заказчика</vt:lpstr>
      <vt:lpstr>Порядок обжалования действий заказчика ч. 10 ст. 3 223-ФЗ</vt:lpstr>
      <vt:lpstr>Порядок обжалования действий заказчика</vt:lpstr>
      <vt:lpstr>Порядок обжалования действий заказчика</vt:lpstr>
      <vt:lpstr>Ответственность за нарушение 223-ФЗ. Ст. 7.32.3 КоАП РФ</vt:lpstr>
      <vt:lpstr>Ответственность за нарушение 223-ФЗ. Ст. 7.32.3 КоАП РФ</vt:lpstr>
      <vt:lpstr>Ответственность за нарушение 223-ФЗ. Ст. 7.32.3 КоАП РФ</vt:lpstr>
      <vt:lpstr>Спасибо за Внимание!</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Законодательство о контрактной системе в сфере закупок</dc:title>
  <dc:creator>Admin</dc:creator>
  <cp:lastModifiedBy>Сергей Кириленко</cp:lastModifiedBy>
  <cp:revision>54</cp:revision>
  <dcterms:created xsi:type="dcterms:W3CDTF">2016-10-01T10:06:01Z</dcterms:created>
  <dcterms:modified xsi:type="dcterms:W3CDTF">2016-10-03T22:55:50Z</dcterms:modified>
</cp:coreProperties>
</file>