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10" r:id="rId3"/>
    <p:sldId id="307" r:id="rId4"/>
    <p:sldId id="308" r:id="rId5"/>
    <p:sldId id="311" r:id="rId6"/>
    <p:sldId id="314" r:id="rId7"/>
    <p:sldId id="313" r:id="rId8"/>
    <p:sldId id="312" r:id="rId9"/>
    <p:sldId id="315" r:id="rId10"/>
    <p:sldId id="317" r:id="rId11"/>
    <p:sldId id="316" r:id="rId12"/>
    <p:sldId id="320" r:id="rId13"/>
    <p:sldId id="318" r:id="rId14"/>
    <p:sldId id="321" r:id="rId15"/>
    <p:sldId id="324" r:id="rId16"/>
    <p:sldId id="323" r:id="rId17"/>
    <p:sldId id="322" r:id="rId18"/>
    <p:sldId id="326" r:id="rId19"/>
    <p:sldId id="325" r:id="rId20"/>
    <p:sldId id="327" r:id="rId21"/>
    <p:sldId id="329" r:id="rId22"/>
    <p:sldId id="330" r:id="rId23"/>
    <p:sldId id="328" r:id="rId24"/>
    <p:sldId id="331" r:id="rId25"/>
    <p:sldId id="333" r:id="rId26"/>
    <p:sldId id="332" r:id="rId27"/>
    <p:sldId id="334" r:id="rId28"/>
    <p:sldId id="309" r:id="rId29"/>
    <p:sldId id="335" r:id="rId30"/>
    <p:sldId id="336" r:id="rId31"/>
    <p:sldId id="337" r:id="rId32"/>
    <p:sldId id="338" r:id="rId33"/>
    <p:sldId id="339" r:id="rId34"/>
    <p:sldId id="340" r:id="rId35"/>
    <p:sldId id="341" r:id="rId36"/>
    <p:sldId id="342" r:id="rId37"/>
    <p:sldId id="343" r:id="rId38"/>
    <p:sldId id="344" r:id="rId39"/>
    <p:sldId id="346" r:id="rId40"/>
    <p:sldId id="347" r:id="rId41"/>
    <p:sldId id="345" r:id="rId42"/>
    <p:sldId id="348" r:id="rId43"/>
    <p:sldId id="349" r:id="rId44"/>
    <p:sldId id="350" r:id="rId45"/>
    <p:sldId id="351" r:id="rId46"/>
    <p:sldId id="352" r:id="rId47"/>
    <p:sldId id="353" r:id="rId48"/>
    <p:sldId id="354" r:id="rId49"/>
    <p:sldId id="356" r:id="rId50"/>
    <p:sldId id="355" r:id="rId51"/>
    <p:sldId id="357" r:id="rId52"/>
    <p:sldId id="306" r:id="rId5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75" d="100"/>
          <a:sy n="75" d="100"/>
        </p:scale>
        <p:origin x="-426" y="-6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D2988A8-F350-4742-B107-2D4B60DDE4AB}"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ru-RU"/>
        </a:p>
      </dgm:t>
    </dgm:pt>
    <dgm:pt modelId="{C8DEA555-4ACA-4171-8EE8-C14A127DC633}">
      <dgm:prSet phldrT="[Текст]"/>
      <dgm:spPr>
        <a:solidFill>
          <a:schemeClr val="accent3">
            <a:lumMod val="75000"/>
          </a:schemeClr>
        </a:solidFill>
        <a:ln>
          <a:solidFill>
            <a:schemeClr val="accent3">
              <a:lumMod val="75000"/>
            </a:schemeClr>
          </a:solidFill>
        </a:ln>
      </dgm:spPr>
      <dgm:t>
        <a:bodyPr/>
        <a:lstStyle/>
        <a:p>
          <a:r>
            <a:rPr lang="ru-RU" dirty="0" smtClean="0"/>
            <a:t>Планирование ст. 16 - 23</a:t>
          </a:r>
          <a:endParaRPr lang="ru-RU" dirty="0"/>
        </a:p>
      </dgm:t>
    </dgm:pt>
    <dgm:pt modelId="{EA953118-A4BD-4C95-B9D6-F9754D8EA40F}" type="parTrans" cxnId="{51597B65-C9DB-4718-9BC8-C652BF7D2B16}">
      <dgm:prSet/>
      <dgm:spPr/>
      <dgm:t>
        <a:bodyPr/>
        <a:lstStyle/>
        <a:p>
          <a:endParaRPr lang="ru-RU"/>
        </a:p>
      </dgm:t>
    </dgm:pt>
    <dgm:pt modelId="{181C6A91-AD62-4087-817A-0A5900210EC5}" type="sibTrans" cxnId="{51597B65-C9DB-4718-9BC8-C652BF7D2B16}">
      <dgm:prSet/>
      <dgm:spPr>
        <a:ln>
          <a:solidFill>
            <a:schemeClr val="accent3">
              <a:lumMod val="75000"/>
            </a:schemeClr>
          </a:solidFill>
        </a:ln>
      </dgm:spPr>
      <dgm:t>
        <a:bodyPr/>
        <a:lstStyle/>
        <a:p>
          <a:endParaRPr lang="ru-RU"/>
        </a:p>
      </dgm:t>
    </dgm:pt>
    <dgm:pt modelId="{99601E3B-C4C1-4FFE-A4E0-0578FA65B9F0}">
      <dgm:prSet phldrT="[Текст]"/>
      <dgm:spPr>
        <a:solidFill>
          <a:schemeClr val="accent3">
            <a:lumMod val="75000"/>
          </a:schemeClr>
        </a:solidFill>
        <a:ln>
          <a:solidFill>
            <a:schemeClr val="accent3">
              <a:lumMod val="75000"/>
            </a:schemeClr>
          </a:solidFill>
        </a:ln>
      </dgm:spPr>
      <dgm:t>
        <a:bodyPr/>
        <a:lstStyle/>
        <a:p>
          <a:r>
            <a:rPr lang="ru-RU" dirty="0" smtClean="0"/>
            <a:t>Определение поставщика, подрядчика, исполнителя. Глава 3</a:t>
          </a:r>
          <a:endParaRPr lang="ru-RU" dirty="0"/>
        </a:p>
      </dgm:t>
    </dgm:pt>
    <dgm:pt modelId="{472100CE-1DE8-46FF-A535-E8959ED6918C}" type="parTrans" cxnId="{E56E1465-F0C8-4FF6-AA22-48A00D3111C9}">
      <dgm:prSet/>
      <dgm:spPr/>
      <dgm:t>
        <a:bodyPr/>
        <a:lstStyle/>
        <a:p>
          <a:endParaRPr lang="ru-RU"/>
        </a:p>
      </dgm:t>
    </dgm:pt>
    <dgm:pt modelId="{EAB46DE5-D3EB-48CB-8338-20A2452F98C3}" type="sibTrans" cxnId="{E56E1465-F0C8-4FF6-AA22-48A00D3111C9}">
      <dgm:prSet/>
      <dgm:spPr>
        <a:ln>
          <a:solidFill>
            <a:schemeClr val="accent3">
              <a:lumMod val="75000"/>
            </a:schemeClr>
          </a:solidFill>
        </a:ln>
      </dgm:spPr>
      <dgm:t>
        <a:bodyPr/>
        <a:lstStyle/>
        <a:p>
          <a:endParaRPr lang="ru-RU"/>
        </a:p>
      </dgm:t>
    </dgm:pt>
    <dgm:pt modelId="{6C352CDB-A832-46DE-8C81-79C67C79D932}">
      <dgm:prSet phldrT="[Текст]"/>
      <dgm:spPr>
        <a:solidFill>
          <a:schemeClr val="accent3">
            <a:lumMod val="75000"/>
          </a:schemeClr>
        </a:solidFill>
        <a:ln>
          <a:solidFill>
            <a:schemeClr val="accent3">
              <a:lumMod val="75000"/>
            </a:schemeClr>
          </a:solidFill>
        </a:ln>
      </dgm:spPr>
      <dgm:t>
        <a:bodyPr/>
        <a:lstStyle/>
        <a:p>
          <a:r>
            <a:rPr lang="ru-RU" dirty="0" smtClean="0"/>
            <a:t>Контроль ст.100 - 104</a:t>
          </a:r>
          <a:endParaRPr lang="ru-RU" dirty="0"/>
        </a:p>
      </dgm:t>
    </dgm:pt>
    <dgm:pt modelId="{798F9167-FCF1-42F4-849A-340C33ECC72F}" type="parTrans" cxnId="{ACB2884D-6219-47E9-A535-CB5D2CCF832A}">
      <dgm:prSet/>
      <dgm:spPr/>
      <dgm:t>
        <a:bodyPr/>
        <a:lstStyle/>
        <a:p>
          <a:endParaRPr lang="ru-RU"/>
        </a:p>
      </dgm:t>
    </dgm:pt>
    <dgm:pt modelId="{E6EFAA49-FD92-4E8A-A9BB-7BA962EEED5E}" type="sibTrans" cxnId="{ACB2884D-6219-47E9-A535-CB5D2CCF832A}">
      <dgm:prSet/>
      <dgm:spPr>
        <a:ln>
          <a:solidFill>
            <a:schemeClr val="accent3">
              <a:lumMod val="75000"/>
            </a:schemeClr>
          </a:solidFill>
        </a:ln>
      </dgm:spPr>
      <dgm:t>
        <a:bodyPr/>
        <a:lstStyle/>
        <a:p>
          <a:endParaRPr lang="ru-RU"/>
        </a:p>
      </dgm:t>
    </dgm:pt>
    <dgm:pt modelId="{D6D4F869-F4DA-417D-B403-31836B8B2719}">
      <dgm:prSet phldrT="[Текст]"/>
      <dgm:spPr>
        <a:solidFill>
          <a:schemeClr val="accent3">
            <a:lumMod val="75000"/>
          </a:schemeClr>
        </a:solidFill>
        <a:ln>
          <a:solidFill>
            <a:schemeClr val="accent3">
              <a:lumMod val="75000"/>
            </a:schemeClr>
          </a:solidFill>
        </a:ln>
      </dgm:spPr>
      <dgm:t>
        <a:bodyPr/>
        <a:lstStyle/>
        <a:p>
          <a:r>
            <a:rPr lang="ru-RU" dirty="0" smtClean="0"/>
            <a:t>Мониторинг закупок ст. 97</a:t>
          </a:r>
          <a:endParaRPr lang="ru-RU" dirty="0"/>
        </a:p>
      </dgm:t>
    </dgm:pt>
    <dgm:pt modelId="{C65AF575-F2EF-4502-8D31-015027E04E92}" type="parTrans" cxnId="{9F8A560F-7E54-464A-9EE2-739B2588CC48}">
      <dgm:prSet/>
      <dgm:spPr/>
      <dgm:t>
        <a:bodyPr/>
        <a:lstStyle/>
        <a:p>
          <a:endParaRPr lang="ru-RU"/>
        </a:p>
      </dgm:t>
    </dgm:pt>
    <dgm:pt modelId="{6016DACB-69E8-4DB3-A39A-062C821C7968}" type="sibTrans" cxnId="{9F8A560F-7E54-464A-9EE2-739B2588CC48}">
      <dgm:prSet/>
      <dgm:spPr>
        <a:ln>
          <a:solidFill>
            <a:schemeClr val="accent3">
              <a:lumMod val="75000"/>
            </a:schemeClr>
          </a:solidFill>
        </a:ln>
      </dgm:spPr>
      <dgm:t>
        <a:bodyPr/>
        <a:lstStyle/>
        <a:p>
          <a:endParaRPr lang="ru-RU"/>
        </a:p>
      </dgm:t>
    </dgm:pt>
    <dgm:pt modelId="{4C7CB838-5A4A-4A06-A156-4F8636980887}">
      <dgm:prSet phldrT="[Текст]"/>
      <dgm:spPr>
        <a:solidFill>
          <a:schemeClr val="accent3">
            <a:lumMod val="75000"/>
          </a:schemeClr>
        </a:solidFill>
        <a:ln>
          <a:solidFill>
            <a:schemeClr val="accent3">
              <a:lumMod val="75000"/>
            </a:schemeClr>
          </a:solidFill>
        </a:ln>
      </dgm:spPr>
      <dgm:t>
        <a:bodyPr/>
        <a:lstStyle/>
        <a:p>
          <a:r>
            <a:rPr lang="ru-RU" dirty="0" smtClean="0"/>
            <a:t>Аудит закупок ст. 98</a:t>
          </a:r>
          <a:endParaRPr lang="ru-RU" dirty="0"/>
        </a:p>
      </dgm:t>
    </dgm:pt>
    <dgm:pt modelId="{8C3CD264-FD5B-42FC-AF2C-771FA731E318}" type="parTrans" cxnId="{E33037F7-3664-45B4-A152-8C6B8B026468}">
      <dgm:prSet/>
      <dgm:spPr/>
      <dgm:t>
        <a:bodyPr/>
        <a:lstStyle/>
        <a:p>
          <a:endParaRPr lang="ru-RU"/>
        </a:p>
      </dgm:t>
    </dgm:pt>
    <dgm:pt modelId="{9A177D2A-56FC-44B8-97D6-BC482B173A62}" type="sibTrans" cxnId="{E33037F7-3664-45B4-A152-8C6B8B026468}">
      <dgm:prSet/>
      <dgm:spPr>
        <a:ln>
          <a:solidFill>
            <a:schemeClr val="accent3">
              <a:lumMod val="75000"/>
            </a:schemeClr>
          </a:solidFill>
        </a:ln>
      </dgm:spPr>
      <dgm:t>
        <a:bodyPr/>
        <a:lstStyle/>
        <a:p>
          <a:endParaRPr lang="ru-RU"/>
        </a:p>
      </dgm:t>
    </dgm:pt>
    <dgm:pt modelId="{46BD58E4-DA3E-448E-922F-33D9D98FEBBC}" type="pres">
      <dgm:prSet presAssocID="{BD2988A8-F350-4742-B107-2D4B60DDE4AB}" presName="cycle" presStyleCnt="0">
        <dgm:presLayoutVars>
          <dgm:dir/>
          <dgm:resizeHandles val="exact"/>
        </dgm:presLayoutVars>
      </dgm:prSet>
      <dgm:spPr/>
    </dgm:pt>
    <dgm:pt modelId="{6ACC6D80-7F42-45CC-962C-134A0F47C41E}" type="pres">
      <dgm:prSet presAssocID="{C8DEA555-4ACA-4171-8EE8-C14A127DC633}" presName="node" presStyleLbl="node1" presStyleIdx="0" presStyleCnt="5" custScaleX="173908" custScaleY="73769">
        <dgm:presLayoutVars>
          <dgm:bulletEnabled val="1"/>
        </dgm:presLayoutVars>
      </dgm:prSet>
      <dgm:spPr/>
      <dgm:t>
        <a:bodyPr/>
        <a:lstStyle/>
        <a:p>
          <a:endParaRPr lang="ru-RU"/>
        </a:p>
      </dgm:t>
    </dgm:pt>
    <dgm:pt modelId="{C96F65A0-AB68-429F-BF78-772CF1F79FF7}" type="pres">
      <dgm:prSet presAssocID="{C8DEA555-4ACA-4171-8EE8-C14A127DC633}" presName="spNode" presStyleCnt="0"/>
      <dgm:spPr/>
    </dgm:pt>
    <dgm:pt modelId="{44B0BF14-A21C-40EB-B813-469C2C7BE351}" type="pres">
      <dgm:prSet presAssocID="{181C6A91-AD62-4087-817A-0A5900210EC5}" presName="sibTrans" presStyleLbl="sibTrans1D1" presStyleIdx="0" presStyleCnt="5"/>
      <dgm:spPr/>
    </dgm:pt>
    <dgm:pt modelId="{F64DB17F-D924-45EE-A811-E7C320124A8D}" type="pres">
      <dgm:prSet presAssocID="{99601E3B-C4C1-4FFE-A4E0-0578FA65B9F0}" presName="node" presStyleLbl="node1" presStyleIdx="1" presStyleCnt="5" custScaleX="160822">
        <dgm:presLayoutVars>
          <dgm:bulletEnabled val="1"/>
        </dgm:presLayoutVars>
      </dgm:prSet>
      <dgm:spPr/>
      <dgm:t>
        <a:bodyPr/>
        <a:lstStyle/>
        <a:p>
          <a:endParaRPr lang="ru-RU"/>
        </a:p>
      </dgm:t>
    </dgm:pt>
    <dgm:pt modelId="{34A967F4-CE02-4AE1-8BB5-D025A01EA491}" type="pres">
      <dgm:prSet presAssocID="{99601E3B-C4C1-4FFE-A4E0-0578FA65B9F0}" presName="spNode" presStyleCnt="0"/>
      <dgm:spPr/>
    </dgm:pt>
    <dgm:pt modelId="{EAD8F83B-E4D1-4A3F-9A2E-0F530FA2E0D9}" type="pres">
      <dgm:prSet presAssocID="{EAB46DE5-D3EB-48CB-8338-20A2452F98C3}" presName="sibTrans" presStyleLbl="sibTrans1D1" presStyleIdx="1" presStyleCnt="5"/>
      <dgm:spPr/>
    </dgm:pt>
    <dgm:pt modelId="{109F7BDD-CD79-494C-88EC-77662A029465}" type="pres">
      <dgm:prSet presAssocID="{6C352CDB-A832-46DE-8C81-79C67C79D932}" presName="node" presStyleLbl="node1" presStyleIdx="2" presStyleCnt="5" custScaleX="168417" custScaleY="109762" custRadScaleRad="104833" custRadScaleInc="-97419">
        <dgm:presLayoutVars>
          <dgm:bulletEnabled val="1"/>
        </dgm:presLayoutVars>
      </dgm:prSet>
      <dgm:spPr/>
      <dgm:t>
        <a:bodyPr/>
        <a:lstStyle/>
        <a:p>
          <a:endParaRPr lang="ru-RU"/>
        </a:p>
      </dgm:t>
    </dgm:pt>
    <dgm:pt modelId="{46076041-CE5D-464A-A502-CF7CFC488B7D}" type="pres">
      <dgm:prSet presAssocID="{6C352CDB-A832-46DE-8C81-79C67C79D932}" presName="spNode" presStyleCnt="0"/>
      <dgm:spPr/>
    </dgm:pt>
    <dgm:pt modelId="{12A1D086-EBFA-43BC-A598-12D3D8C304C1}" type="pres">
      <dgm:prSet presAssocID="{E6EFAA49-FD92-4E8A-A9BB-7BA962EEED5E}" presName="sibTrans" presStyleLbl="sibTrans1D1" presStyleIdx="2" presStyleCnt="5"/>
      <dgm:spPr/>
    </dgm:pt>
    <dgm:pt modelId="{D9BB09AA-0DDC-4F4B-8788-DCFDCBCD0A46}" type="pres">
      <dgm:prSet presAssocID="{D6D4F869-F4DA-417D-B403-31836B8B2719}" presName="node" presStyleLbl="node1" presStyleIdx="3" presStyleCnt="5" custScaleX="143761" custScaleY="124879" custRadScaleRad="93999" custRadScaleInc="68429">
        <dgm:presLayoutVars>
          <dgm:bulletEnabled val="1"/>
        </dgm:presLayoutVars>
      </dgm:prSet>
      <dgm:spPr/>
    </dgm:pt>
    <dgm:pt modelId="{841D474F-9AD8-4D98-AB64-67BF45464941}" type="pres">
      <dgm:prSet presAssocID="{D6D4F869-F4DA-417D-B403-31836B8B2719}" presName="spNode" presStyleCnt="0"/>
      <dgm:spPr/>
    </dgm:pt>
    <dgm:pt modelId="{DEECA547-4ECB-4D37-A43C-E19F754ABC4E}" type="pres">
      <dgm:prSet presAssocID="{6016DACB-69E8-4DB3-A39A-062C821C7968}" presName="sibTrans" presStyleLbl="sibTrans1D1" presStyleIdx="3" presStyleCnt="5"/>
      <dgm:spPr/>
    </dgm:pt>
    <dgm:pt modelId="{EA0A36E9-0DC9-4A97-A8C7-531A01E0F0D8}" type="pres">
      <dgm:prSet presAssocID="{4C7CB838-5A4A-4A06-A156-4F8636980887}" presName="node" presStyleLbl="node1" presStyleIdx="4" presStyleCnt="5" custScaleX="153597" custScaleY="54092">
        <dgm:presLayoutVars>
          <dgm:bulletEnabled val="1"/>
        </dgm:presLayoutVars>
      </dgm:prSet>
      <dgm:spPr/>
    </dgm:pt>
    <dgm:pt modelId="{942DD676-1C63-48F4-81DB-F16048C1C3D8}" type="pres">
      <dgm:prSet presAssocID="{4C7CB838-5A4A-4A06-A156-4F8636980887}" presName="spNode" presStyleCnt="0"/>
      <dgm:spPr/>
    </dgm:pt>
    <dgm:pt modelId="{F1C355C8-AAC5-4D8F-924D-326E82D2C5C5}" type="pres">
      <dgm:prSet presAssocID="{9A177D2A-56FC-44B8-97D6-BC482B173A62}" presName="sibTrans" presStyleLbl="sibTrans1D1" presStyleIdx="4" presStyleCnt="5"/>
      <dgm:spPr/>
    </dgm:pt>
  </dgm:ptLst>
  <dgm:cxnLst>
    <dgm:cxn modelId="{E56E1465-F0C8-4FF6-AA22-48A00D3111C9}" srcId="{BD2988A8-F350-4742-B107-2D4B60DDE4AB}" destId="{99601E3B-C4C1-4FFE-A4E0-0578FA65B9F0}" srcOrd="1" destOrd="0" parTransId="{472100CE-1DE8-46FF-A535-E8959ED6918C}" sibTransId="{EAB46DE5-D3EB-48CB-8338-20A2452F98C3}"/>
    <dgm:cxn modelId="{B9655F39-F188-4165-A8D6-C284F2028ACD}" type="presOf" srcId="{6C352CDB-A832-46DE-8C81-79C67C79D932}" destId="{109F7BDD-CD79-494C-88EC-77662A029465}" srcOrd="0" destOrd="0" presId="urn:microsoft.com/office/officeart/2005/8/layout/cycle5"/>
    <dgm:cxn modelId="{E33037F7-3664-45B4-A152-8C6B8B026468}" srcId="{BD2988A8-F350-4742-B107-2D4B60DDE4AB}" destId="{4C7CB838-5A4A-4A06-A156-4F8636980887}" srcOrd="4" destOrd="0" parTransId="{8C3CD264-FD5B-42FC-AF2C-771FA731E318}" sibTransId="{9A177D2A-56FC-44B8-97D6-BC482B173A62}"/>
    <dgm:cxn modelId="{51597B65-C9DB-4718-9BC8-C652BF7D2B16}" srcId="{BD2988A8-F350-4742-B107-2D4B60DDE4AB}" destId="{C8DEA555-4ACA-4171-8EE8-C14A127DC633}" srcOrd="0" destOrd="0" parTransId="{EA953118-A4BD-4C95-B9D6-F9754D8EA40F}" sibTransId="{181C6A91-AD62-4087-817A-0A5900210EC5}"/>
    <dgm:cxn modelId="{C3D022E0-CF4A-4F17-A2CB-E88B6CCA8097}" type="presOf" srcId="{E6EFAA49-FD92-4E8A-A9BB-7BA962EEED5E}" destId="{12A1D086-EBFA-43BC-A598-12D3D8C304C1}" srcOrd="0" destOrd="0" presId="urn:microsoft.com/office/officeart/2005/8/layout/cycle5"/>
    <dgm:cxn modelId="{355FE178-2835-4158-9B04-89A9AA453401}" type="presOf" srcId="{6016DACB-69E8-4DB3-A39A-062C821C7968}" destId="{DEECA547-4ECB-4D37-A43C-E19F754ABC4E}" srcOrd="0" destOrd="0" presId="urn:microsoft.com/office/officeart/2005/8/layout/cycle5"/>
    <dgm:cxn modelId="{8E0564AE-5328-483F-B072-A8896AD651D7}" type="presOf" srcId="{EAB46DE5-D3EB-48CB-8338-20A2452F98C3}" destId="{EAD8F83B-E4D1-4A3F-9A2E-0F530FA2E0D9}" srcOrd="0" destOrd="0" presId="urn:microsoft.com/office/officeart/2005/8/layout/cycle5"/>
    <dgm:cxn modelId="{ACB2884D-6219-47E9-A535-CB5D2CCF832A}" srcId="{BD2988A8-F350-4742-B107-2D4B60DDE4AB}" destId="{6C352CDB-A832-46DE-8C81-79C67C79D932}" srcOrd="2" destOrd="0" parTransId="{798F9167-FCF1-42F4-849A-340C33ECC72F}" sibTransId="{E6EFAA49-FD92-4E8A-A9BB-7BA962EEED5E}"/>
    <dgm:cxn modelId="{3A537713-CAEE-420D-B646-20C4EFC6CA12}" type="presOf" srcId="{C8DEA555-4ACA-4171-8EE8-C14A127DC633}" destId="{6ACC6D80-7F42-45CC-962C-134A0F47C41E}" srcOrd="0" destOrd="0" presId="urn:microsoft.com/office/officeart/2005/8/layout/cycle5"/>
    <dgm:cxn modelId="{587CD9CB-E368-4E7E-A505-A3E324D23845}" type="presOf" srcId="{4C7CB838-5A4A-4A06-A156-4F8636980887}" destId="{EA0A36E9-0DC9-4A97-A8C7-531A01E0F0D8}" srcOrd="0" destOrd="0" presId="urn:microsoft.com/office/officeart/2005/8/layout/cycle5"/>
    <dgm:cxn modelId="{AF3C00F9-E45A-4A81-AFAD-89E8B0766572}" type="presOf" srcId="{D6D4F869-F4DA-417D-B403-31836B8B2719}" destId="{D9BB09AA-0DDC-4F4B-8788-DCFDCBCD0A46}" srcOrd="0" destOrd="0" presId="urn:microsoft.com/office/officeart/2005/8/layout/cycle5"/>
    <dgm:cxn modelId="{45368787-C370-41B7-9053-EE0FEDEE0360}" type="presOf" srcId="{BD2988A8-F350-4742-B107-2D4B60DDE4AB}" destId="{46BD58E4-DA3E-448E-922F-33D9D98FEBBC}" srcOrd="0" destOrd="0" presId="urn:microsoft.com/office/officeart/2005/8/layout/cycle5"/>
    <dgm:cxn modelId="{BEC44880-664A-4816-B9E2-6A90464F5316}" type="presOf" srcId="{9A177D2A-56FC-44B8-97D6-BC482B173A62}" destId="{F1C355C8-AAC5-4D8F-924D-326E82D2C5C5}" srcOrd="0" destOrd="0" presId="urn:microsoft.com/office/officeart/2005/8/layout/cycle5"/>
    <dgm:cxn modelId="{DBE69AA2-6815-44F9-A666-BD48349B30E3}" type="presOf" srcId="{181C6A91-AD62-4087-817A-0A5900210EC5}" destId="{44B0BF14-A21C-40EB-B813-469C2C7BE351}" srcOrd="0" destOrd="0" presId="urn:microsoft.com/office/officeart/2005/8/layout/cycle5"/>
    <dgm:cxn modelId="{CCCEA23A-AA22-4B72-AA0D-08A9CF9EE1BC}" type="presOf" srcId="{99601E3B-C4C1-4FFE-A4E0-0578FA65B9F0}" destId="{F64DB17F-D924-45EE-A811-E7C320124A8D}" srcOrd="0" destOrd="0" presId="urn:microsoft.com/office/officeart/2005/8/layout/cycle5"/>
    <dgm:cxn modelId="{9F8A560F-7E54-464A-9EE2-739B2588CC48}" srcId="{BD2988A8-F350-4742-B107-2D4B60DDE4AB}" destId="{D6D4F869-F4DA-417D-B403-31836B8B2719}" srcOrd="3" destOrd="0" parTransId="{C65AF575-F2EF-4502-8D31-015027E04E92}" sibTransId="{6016DACB-69E8-4DB3-A39A-062C821C7968}"/>
    <dgm:cxn modelId="{DEDA45C5-CCFD-442A-B84D-33DB5D4DD51C}" type="presParOf" srcId="{46BD58E4-DA3E-448E-922F-33D9D98FEBBC}" destId="{6ACC6D80-7F42-45CC-962C-134A0F47C41E}" srcOrd="0" destOrd="0" presId="urn:microsoft.com/office/officeart/2005/8/layout/cycle5"/>
    <dgm:cxn modelId="{C0ABFB44-C2B2-46AB-BD71-08A4991F96EC}" type="presParOf" srcId="{46BD58E4-DA3E-448E-922F-33D9D98FEBBC}" destId="{C96F65A0-AB68-429F-BF78-772CF1F79FF7}" srcOrd="1" destOrd="0" presId="urn:microsoft.com/office/officeart/2005/8/layout/cycle5"/>
    <dgm:cxn modelId="{3025B072-FEB2-4308-9DED-43BAD38C5D89}" type="presParOf" srcId="{46BD58E4-DA3E-448E-922F-33D9D98FEBBC}" destId="{44B0BF14-A21C-40EB-B813-469C2C7BE351}" srcOrd="2" destOrd="0" presId="urn:microsoft.com/office/officeart/2005/8/layout/cycle5"/>
    <dgm:cxn modelId="{D49CBAAE-A9E5-4545-A156-441C61E4270B}" type="presParOf" srcId="{46BD58E4-DA3E-448E-922F-33D9D98FEBBC}" destId="{F64DB17F-D924-45EE-A811-E7C320124A8D}" srcOrd="3" destOrd="0" presId="urn:microsoft.com/office/officeart/2005/8/layout/cycle5"/>
    <dgm:cxn modelId="{729B041C-C68C-4D26-B53B-211AF0CADB8D}" type="presParOf" srcId="{46BD58E4-DA3E-448E-922F-33D9D98FEBBC}" destId="{34A967F4-CE02-4AE1-8BB5-D025A01EA491}" srcOrd="4" destOrd="0" presId="urn:microsoft.com/office/officeart/2005/8/layout/cycle5"/>
    <dgm:cxn modelId="{0408A2F2-5360-4CC1-A933-35070DE00C93}" type="presParOf" srcId="{46BD58E4-DA3E-448E-922F-33D9D98FEBBC}" destId="{EAD8F83B-E4D1-4A3F-9A2E-0F530FA2E0D9}" srcOrd="5" destOrd="0" presId="urn:microsoft.com/office/officeart/2005/8/layout/cycle5"/>
    <dgm:cxn modelId="{2ED55792-F3F7-4AC4-8883-E6C004914934}" type="presParOf" srcId="{46BD58E4-DA3E-448E-922F-33D9D98FEBBC}" destId="{109F7BDD-CD79-494C-88EC-77662A029465}" srcOrd="6" destOrd="0" presId="urn:microsoft.com/office/officeart/2005/8/layout/cycle5"/>
    <dgm:cxn modelId="{A4DAD740-2599-418A-B5FD-4B664AD78453}" type="presParOf" srcId="{46BD58E4-DA3E-448E-922F-33D9D98FEBBC}" destId="{46076041-CE5D-464A-A502-CF7CFC488B7D}" srcOrd="7" destOrd="0" presId="urn:microsoft.com/office/officeart/2005/8/layout/cycle5"/>
    <dgm:cxn modelId="{9323775F-043B-470F-829E-0B77E7E50E19}" type="presParOf" srcId="{46BD58E4-DA3E-448E-922F-33D9D98FEBBC}" destId="{12A1D086-EBFA-43BC-A598-12D3D8C304C1}" srcOrd="8" destOrd="0" presId="urn:microsoft.com/office/officeart/2005/8/layout/cycle5"/>
    <dgm:cxn modelId="{3281B351-276E-480E-9C94-7C54977F3151}" type="presParOf" srcId="{46BD58E4-DA3E-448E-922F-33D9D98FEBBC}" destId="{D9BB09AA-0DDC-4F4B-8788-DCFDCBCD0A46}" srcOrd="9" destOrd="0" presId="urn:microsoft.com/office/officeart/2005/8/layout/cycle5"/>
    <dgm:cxn modelId="{E303DC75-570A-473D-BF79-3AE6832CE2D6}" type="presParOf" srcId="{46BD58E4-DA3E-448E-922F-33D9D98FEBBC}" destId="{841D474F-9AD8-4D98-AB64-67BF45464941}" srcOrd="10" destOrd="0" presId="urn:microsoft.com/office/officeart/2005/8/layout/cycle5"/>
    <dgm:cxn modelId="{1A4FC83C-B521-4FBC-88EB-D9A2F9542FDF}" type="presParOf" srcId="{46BD58E4-DA3E-448E-922F-33D9D98FEBBC}" destId="{DEECA547-4ECB-4D37-A43C-E19F754ABC4E}" srcOrd="11" destOrd="0" presId="urn:microsoft.com/office/officeart/2005/8/layout/cycle5"/>
    <dgm:cxn modelId="{438A0105-31FD-443C-B27B-081533E5C64F}" type="presParOf" srcId="{46BD58E4-DA3E-448E-922F-33D9D98FEBBC}" destId="{EA0A36E9-0DC9-4A97-A8C7-531A01E0F0D8}" srcOrd="12" destOrd="0" presId="urn:microsoft.com/office/officeart/2005/8/layout/cycle5"/>
    <dgm:cxn modelId="{903C2F6C-84EF-4EE1-95F2-8C13FF1C51F8}" type="presParOf" srcId="{46BD58E4-DA3E-448E-922F-33D9D98FEBBC}" destId="{942DD676-1C63-48F4-81DB-F16048C1C3D8}" srcOrd="13" destOrd="0" presId="urn:microsoft.com/office/officeart/2005/8/layout/cycle5"/>
    <dgm:cxn modelId="{FBFCD063-4AD1-49E6-98D7-D66678959C64}" type="presParOf" srcId="{46BD58E4-DA3E-448E-922F-33D9D98FEBBC}" destId="{F1C355C8-AAC5-4D8F-924D-326E82D2C5C5}" srcOrd="14" destOrd="0" presId="urn:microsoft.com/office/officeart/2005/8/layout/cycle5"/>
  </dgm:cxnLst>
  <dgm:bg/>
  <dgm:whole/>
</dgm:dataModel>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3F9A07F-4094-475A-8BC4-D60DC7B03CF1}" type="datetimeFigureOut">
              <a:rPr lang="ru-RU" smtClean="0"/>
              <a:pPr/>
              <a:t>01.10.2016</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D6CD4A88-60C9-4D3E-B00D-4F52A933803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CD4A88-60C9-4D3E-B00D-4F52A933803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63F9A07F-4094-475A-8BC4-D60DC7B03CF1}" type="datetimeFigureOut">
              <a:rPr lang="ru-RU" smtClean="0"/>
              <a:pPr/>
              <a:t>01.10.2016</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D6CD4A88-60C9-4D3E-B00D-4F52A93380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6CD4A88-60C9-4D3E-B00D-4F52A933803C}"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63F9A07F-4094-475A-8BC4-D60DC7B03CF1}" type="datetimeFigureOut">
              <a:rPr lang="ru-RU" smtClean="0"/>
              <a:pPr/>
              <a:t>01.10.2016</a:t>
            </a:fld>
            <a:endParaRPr lang="ru-RU"/>
          </a:p>
        </p:txBody>
      </p:sp>
      <p:sp>
        <p:nvSpPr>
          <p:cNvPr id="10" name="Номер слайда 9"/>
          <p:cNvSpPr>
            <a:spLocks noGrp="1"/>
          </p:cNvSpPr>
          <p:nvPr>
            <p:ph type="sldNum" sz="quarter" idx="16"/>
          </p:nvPr>
        </p:nvSpPr>
        <p:spPr/>
        <p:txBody>
          <a:bodyPr rtlCol="0"/>
          <a:lstStyle/>
          <a:p>
            <a:fld id="{D6CD4A88-60C9-4D3E-B00D-4F52A933803C}"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63F9A07F-4094-475A-8BC4-D60DC7B03CF1}" type="datetimeFigureOut">
              <a:rPr lang="ru-RU" smtClean="0"/>
              <a:pPr/>
              <a:t>01.10.2016</a:t>
            </a:fld>
            <a:endParaRPr lang="ru-RU"/>
          </a:p>
        </p:txBody>
      </p:sp>
      <p:sp>
        <p:nvSpPr>
          <p:cNvPr id="12" name="Номер слайда 11"/>
          <p:cNvSpPr>
            <a:spLocks noGrp="1"/>
          </p:cNvSpPr>
          <p:nvPr>
            <p:ph type="sldNum" sz="quarter" idx="16"/>
          </p:nvPr>
        </p:nvSpPr>
        <p:spPr/>
        <p:txBody>
          <a:bodyPr rtlCol="0"/>
          <a:lstStyle/>
          <a:p>
            <a:fld id="{D6CD4A88-60C9-4D3E-B00D-4F52A933803C}"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D6CD4A88-60C9-4D3E-B00D-4F52A933803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63F9A07F-4094-475A-8BC4-D60DC7B03CF1}" type="datetimeFigureOut">
              <a:rPr lang="ru-RU" smtClean="0"/>
              <a:pPr/>
              <a:t>01.10.2016</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D6CD4A88-60C9-4D3E-B00D-4F52A933803C}"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3F9A07F-4094-475A-8BC4-D60DC7B03CF1}" type="datetimeFigureOut">
              <a:rPr lang="ru-RU" smtClean="0"/>
              <a:pPr/>
              <a:t>01.10.2016</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6CD4A88-60C9-4D3E-B00D-4F52A933803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Общие термины и понятия 44-ФЗ. Принципы контрактной системы. Субъекты контрактной системы.</a:t>
            </a:r>
            <a:endParaRPr lang="ru-RU" dirty="0"/>
          </a:p>
        </p:txBody>
      </p:sp>
      <p:sp>
        <p:nvSpPr>
          <p:cNvPr id="3" name="Подзаголовок 2"/>
          <p:cNvSpPr>
            <a:spLocks noGrp="1"/>
          </p:cNvSpPr>
          <p:nvPr>
            <p:ph type="subTitle" idx="1"/>
          </p:nvPr>
        </p:nvSpPr>
        <p:spPr/>
        <p:txBody>
          <a:bodyPr/>
          <a:lstStyle/>
          <a:p>
            <a:endParaRPr lang="ru-RU"/>
          </a:p>
        </p:txBody>
      </p:sp>
      <p:pic>
        <p:nvPicPr>
          <p:cNvPr id="1028" name="Picture 4" descr="C:\Program Files\Microsoft Office\MEDIA\CAGCAT10\j0291984.wmf"/>
          <p:cNvPicPr>
            <a:picLocks noChangeAspect="1" noChangeArrowheads="1"/>
          </p:cNvPicPr>
          <p:nvPr/>
        </p:nvPicPr>
        <p:blipFill>
          <a:blip r:embed="rId2"/>
          <a:srcRect/>
          <a:stretch>
            <a:fillRect/>
          </a:stretch>
        </p:blipFill>
        <p:spPr bwMode="auto">
          <a:xfrm>
            <a:off x="4277715" y="643280"/>
            <a:ext cx="1807769" cy="1913839"/>
          </a:xfrm>
          <a:prstGeom prst="rect">
            <a:avLst/>
          </a:prstGeom>
          <a:noFill/>
        </p:spPr>
      </p:pic>
      <p:pic>
        <p:nvPicPr>
          <p:cNvPr id="1029" name="Picture 5" descr="C:\Program Files\Microsoft Office\MEDIA\CAGCAT10\j0292020.wmf"/>
          <p:cNvPicPr>
            <a:picLocks noChangeAspect="1" noChangeArrowheads="1"/>
          </p:cNvPicPr>
          <p:nvPr/>
        </p:nvPicPr>
        <p:blipFill>
          <a:blip r:embed="rId3"/>
          <a:srcRect/>
          <a:stretch>
            <a:fillRect/>
          </a:stretch>
        </p:blipFill>
        <p:spPr bwMode="auto">
          <a:xfrm>
            <a:off x="6342583" y="802132"/>
            <a:ext cx="1869034" cy="177393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55000" lnSpcReduction="20000"/>
          </a:bodyPr>
          <a:lstStyle/>
          <a:p>
            <a:r>
              <a:rPr lang="ru-RU" dirty="0" smtClean="0"/>
              <a:t>заказчик - государственный или муниципальный заказчик либо в соответствии с ч. 1 ст. 15 Закона бюджетное учреждение, осуществляющие </a:t>
            </a:r>
            <a:r>
              <a:rPr lang="ru-RU" dirty="0" smtClean="0"/>
              <a:t>закупки: </a:t>
            </a:r>
            <a:endParaRPr lang="ru-RU" dirty="0" smtClean="0"/>
          </a:p>
          <a:p>
            <a:r>
              <a:rPr lang="ru-RU" dirty="0" smtClean="0"/>
              <a:t>ч. 4 ст. 15 Закона </a:t>
            </a:r>
            <a:r>
              <a:rPr lang="ru-RU" i="1" u="sng" dirty="0" smtClean="0"/>
              <a:t>автономное учреждение </a:t>
            </a:r>
            <a:r>
              <a:rPr lang="ru-RU" dirty="0" smtClean="0"/>
              <a:t>– </a:t>
            </a:r>
            <a:r>
              <a:rPr lang="ru-RU" b="1" i="1" u="sng" dirty="0" smtClean="0"/>
              <a:t>субсидия на </a:t>
            </a:r>
            <a:r>
              <a:rPr lang="ru-RU" b="1" i="1" u="sng" dirty="0" smtClean="0"/>
              <a:t>осуществление </a:t>
            </a:r>
            <a:r>
              <a:rPr lang="ru-RU" b="1" i="1" u="sng" dirty="0" smtClean="0"/>
              <a:t>капитальных вложений в объекты капитального строительства </a:t>
            </a:r>
            <a:r>
              <a:rPr lang="ru-RU" dirty="0" smtClean="0"/>
              <a:t>государственной (муниципальной) собственности и приобретение объектов недвижимого имущества в государственную (муниципальную) собственность </a:t>
            </a:r>
            <a:r>
              <a:rPr lang="ru-RU" dirty="0" smtClean="0"/>
              <a:t> при </a:t>
            </a:r>
            <a:r>
              <a:rPr lang="ru-RU" dirty="0" smtClean="0"/>
              <a:t>планировании и осуществлении ими закупок за счет указанных средств распространяются положения </a:t>
            </a:r>
            <a:r>
              <a:rPr lang="ru-RU" dirty="0" smtClean="0"/>
              <a:t>Закона, </a:t>
            </a:r>
            <a:r>
              <a:rPr lang="ru-RU" dirty="0" smtClean="0"/>
              <a:t>регулирующие отношения, указанные в </a:t>
            </a:r>
            <a:r>
              <a:rPr lang="ru-RU" dirty="0" smtClean="0"/>
              <a:t>п. </a:t>
            </a:r>
            <a:r>
              <a:rPr lang="ru-RU" dirty="0" smtClean="0"/>
              <a:t>1 - 3 </a:t>
            </a:r>
            <a:r>
              <a:rPr lang="ru-RU" dirty="0" smtClean="0"/>
              <a:t>ч. </a:t>
            </a:r>
            <a:r>
              <a:rPr lang="ru-RU" dirty="0" smtClean="0"/>
              <a:t>1 </a:t>
            </a:r>
            <a:r>
              <a:rPr lang="ru-RU" dirty="0" smtClean="0"/>
              <a:t>ст. </a:t>
            </a:r>
            <a:r>
              <a:rPr lang="ru-RU" dirty="0" smtClean="0"/>
              <a:t>1 </a:t>
            </a:r>
            <a:r>
              <a:rPr lang="ru-RU" dirty="0" smtClean="0"/>
              <a:t>Закона:</a:t>
            </a:r>
          </a:p>
          <a:p>
            <a:r>
              <a:rPr lang="ru-RU" dirty="0" smtClean="0"/>
              <a:t>- планирование закупок;</a:t>
            </a:r>
          </a:p>
          <a:p>
            <a:r>
              <a:rPr lang="ru-RU" dirty="0" smtClean="0"/>
              <a:t>- определение поставщика (подрядчика, исполнителя);</a:t>
            </a:r>
          </a:p>
          <a:p>
            <a:r>
              <a:rPr lang="ru-RU" dirty="0" smtClean="0"/>
              <a:t>- заключение контракта.</a:t>
            </a:r>
          </a:p>
          <a:p>
            <a:pPr>
              <a:buNone/>
            </a:pPr>
            <a:r>
              <a:rPr lang="ru-RU" dirty="0" smtClean="0"/>
              <a:t>	</a:t>
            </a:r>
            <a:r>
              <a:rPr lang="ru-RU" dirty="0" smtClean="0"/>
              <a:t>Применяются положения регулирующие:</a:t>
            </a:r>
          </a:p>
          <a:p>
            <a:pPr>
              <a:buNone/>
            </a:pPr>
            <a:r>
              <a:rPr lang="ru-RU" dirty="0" smtClean="0"/>
              <a:t>	</a:t>
            </a:r>
            <a:r>
              <a:rPr lang="ru-RU" dirty="0" smtClean="0"/>
              <a:t>- мониторинг закупок,</a:t>
            </a:r>
          </a:p>
          <a:p>
            <a:pPr>
              <a:buNone/>
            </a:pPr>
            <a:r>
              <a:rPr lang="ru-RU" dirty="0" smtClean="0"/>
              <a:t>	</a:t>
            </a:r>
            <a:r>
              <a:rPr lang="ru-RU" dirty="0" smtClean="0"/>
              <a:t>- аудит </a:t>
            </a:r>
            <a:r>
              <a:rPr lang="ru-RU" dirty="0" smtClean="0"/>
              <a:t>в сфере закупок </a:t>
            </a:r>
            <a:endParaRPr lang="ru-RU" dirty="0" smtClean="0"/>
          </a:p>
          <a:p>
            <a:pPr>
              <a:buNone/>
            </a:pPr>
            <a:r>
              <a:rPr lang="ru-RU" dirty="0" smtClean="0"/>
              <a:t>	</a:t>
            </a:r>
            <a:r>
              <a:rPr lang="ru-RU" dirty="0" smtClean="0"/>
              <a:t>- и </a:t>
            </a:r>
            <a:r>
              <a:rPr lang="ru-RU" dirty="0" smtClean="0"/>
              <a:t>контроль в сфере закупок.</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государственный </a:t>
            </a:r>
            <a:r>
              <a:rPr lang="ru-RU" dirty="0" smtClean="0"/>
              <a:t>контракт, муниципальный контракт - договор, заключенный </a:t>
            </a:r>
            <a:r>
              <a:rPr lang="ru-RU" b="1" i="1" dirty="0" smtClean="0"/>
              <a:t>от имени </a:t>
            </a:r>
            <a:r>
              <a:rPr lang="ru-RU" b="1" i="1" dirty="0" smtClean="0"/>
              <a:t>РФ</a:t>
            </a:r>
            <a:r>
              <a:rPr lang="ru-RU" dirty="0" smtClean="0"/>
              <a:t>, </a:t>
            </a:r>
            <a:r>
              <a:rPr lang="ru-RU" b="1" i="1" dirty="0" smtClean="0"/>
              <a:t>субъекта </a:t>
            </a:r>
            <a:r>
              <a:rPr lang="ru-RU" b="1" i="1" dirty="0" smtClean="0"/>
              <a:t>РФ </a:t>
            </a:r>
            <a:r>
              <a:rPr lang="ru-RU" dirty="0" smtClean="0"/>
              <a:t>(государственный </a:t>
            </a:r>
            <a:r>
              <a:rPr lang="ru-RU" dirty="0" smtClean="0"/>
              <a:t>контракт), муниципального образования (муниципальный контракт) государственным или муниципальным заказчиком для обеспечения соответственно государственных нужд, муниципальных </a:t>
            </a:r>
            <a:r>
              <a:rPr lang="ru-RU" dirty="0" smtClean="0"/>
              <a:t>нужд</a:t>
            </a:r>
            <a:r>
              <a:rPr lang="ru-RU" dirty="0" smtClean="0"/>
              <a:t>.</a:t>
            </a:r>
            <a:endParaRPr lang="ru-RU" dirty="0" smtClean="0"/>
          </a:p>
          <a:p>
            <a:r>
              <a:rPr lang="ru-RU" dirty="0" smtClean="0"/>
              <a:t>контракт - гражданско-правовой договор, </a:t>
            </a:r>
            <a:r>
              <a:rPr lang="ru-RU" dirty="0" smtClean="0"/>
              <a:t>предметом которого являются поставка товара, выполнение работы, оказание услуги (в том числе приобретение недвижимого имущества или аренда имущества), от имени </a:t>
            </a:r>
            <a:r>
              <a:rPr lang="ru-RU" dirty="0" smtClean="0"/>
              <a:t>РФ, </a:t>
            </a:r>
            <a:r>
              <a:rPr lang="ru-RU" dirty="0" smtClean="0"/>
              <a:t>субъекта </a:t>
            </a:r>
            <a:r>
              <a:rPr lang="ru-RU" dirty="0" smtClean="0"/>
              <a:t>РФ или </a:t>
            </a:r>
            <a:r>
              <a:rPr lang="ru-RU" dirty="0" smtClean="0"/>
              <a:t>муниципального образования, а также бюджетным учреждением либо иным юридическим лицом в соответствии с </a:t>
            </a:r>
            <a:r>
              <a:rPr lang="ru-RU" dirty="0" smtClean="0"/>
              <a:t>ч. </a:t>
            </a:r>
            <a:r>
              <a:rPr lang="ru-RU" dirty="0" smtClean="0"/>
              <a:t>1, 4 и 5 </a:t>
            </a:r>
            <a:r>
              <a:rPr lang="ru-RU" dirty="0" smtClean="0"/>
              <a:t>ст. </a:t>
            </a:r>
            <a:r>
              <a:rPr lang="ru-RU" dirty="0" smtClean="0"/>
              <a:t>15 </a:t>
            </a:r>
            <a:r>
              <a:rPr lang="ru-RU" dirty="0" smtClean="0"/>
              <a:t>Закона.</a:t>
            </a:r>
            <a:endParaRPr lang="ru-RU" dirty="0" smtClean="0"/>
          </a:p>
          <a:p>
            <a:endParaRPr lang="ru-RU"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бюджетные учреждения в случаях осуществления закупок в соответствии со ст. 15 Федерального закона от 05.04.2013 N 44-ФЗ "О контрактной системе в сфере закупок товаров, работ, услуг для обеспечения государственных и муниципальных нужд" :</a:t>
            </a:r>
          </a:p>
          <a:p>
            <a:pPr>
              <a:buFontTx/>
              <a:buChar char="-"/>
            </a:pPr>
            <a:r>
              <a:rPr lang="ru-RU" dirty="0" smtClean="0"/>
              <a:t>за счет грантов</a:t>
            </a:r>
          </a:p>
          <a:p>
            <a:pPr>
              <a:buFontTx/>
              <a:buChar char="-"/>
            </a:pPr>
            <a:r>
              <a:rPr lang="ru-RU" dirty="0" smtClean="0"/>
              <a:t>в качестве исполнителя </a:t>
            </a:r>
            <a:r>
              <a:rPr lang="ru-RU" b="1" i="1" u="sng" dirty="0" smtClean="0"/>
              <a:t>по контракту </a:t>
            </a:r>
            <a:r>
              <a:rPr lang="ru-RU" dirty="0" smtClean="0"/>
              <a:t>в случае привлечения </a:t>
            </a:r>
            <a:r>
              <a:rPr lang="ru-RU" b="1" i="1" dirty="0" smtClean="0"/>
              <a:t>на основании договора </a:t>
            </a:r>
            <a:r>
              <a:rPr lang="ru-RU" dirty="0" smtClean="0"/>
              <a:t>в ходе исполнения данного контракта иных лиц для поставки товара, выполнения работы или оказания услуги, необходимых для исполнения предусмотренных контрактом обязательств данного учреждения</a:t>
            </a:r>
          </a:p>
          <a:p>
            <a:pPr>
              <a:buFontTx/>
              <a:buChar char="-"/>
            </a:pPr>
            <a:r>
              <a:rPr lang="ru-RU" dirty="0" smtClean="0"/>
              <a:t>за счет средств, полученных при осуществлении им иной приносящей доход деятельности</a:t>
            </a:r>
          </a:p>
          <a:p>
            <a:pPr>
              <a:buFontTx/>
              <a:buChar char="-"/>
            </a:pPr>
            <a:endParaRPr lang="ru-RU"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единая </a:t>
            </a:r>
            <a:r>
              <a:rPr lang="ru-RU" dirty="0" smtClean="0"/>
              <a:t>информационная система в сфере закупок (далее - единая информационная система) - совокупность информации, указанной в </a:t>
            </a:r>
            <a:r>
              <a:rPr lang="ru-RU" dirty="0" smtClean="0"/>
              <a:t>ч. </a:t>
            </a:r>
            <a:r>
              <a:rPr lang="ru-RU" dirty="0" smtClean="0"/>
              <a:t>3 </a:t>
            </a:r>
            <a:r>
              <a:rPr lang="ru-RU" dirty="0" smtClean="0"/>
              <a:t>ст. </a:t>
            </a:r>
            <a:r>
              <a:rPr lang="ru-RU" dirty="0" smtClean="0"/>
              <a:t>4 </a:t>
            </a:r>
            <a:r>
              <a:rPr lang="ru-RU" dirty="0" smtClean="0"/>
              <a:t>Закона и </a:t>
            </a:r>
            <a:r>
              <a:rPr lang="ru-RU" dirty="0" smtClean="0"/>
              <a:t>содержащейся в базах данных, информационных технологий и технических средств, обеспечивающих формирование, обработку, хранение такой информации, а также ее предоставление с использованием официального сайта единой информационной системы в информационно-телекоммуникационной сети "Интернет" (далее - официальный сайт</a:t>
            </a:r>
            <a:r>
              <a:rPr lang="ru-RU" dirty="0" smtClean="0"/>
              <a:t>).</a:t>
            </a:r>
          </a:p>
          <a:p>
            <a:r>
              <a:rPr lang="ru-RU" dirty="0" smtClean="0"/>
              <a:t>Официальный сайт </a:t>
            </a:r>
            <a:r>
              <a:rPr lang="ru-RU" i="1" u="sng" dirty="0" smtClean="0"/>
              <a:t>имеет доменное имя </a:t>
            </a:r>
            <a:r>
              <a:rPr lang="ru-RU" i="1" u="sng" dirty="0" err="1" smtClean="0"/>
              <a:t>www.zakupki.gov.ru</a:t>
            </a:r>
            <a:r>
              <a:rPr lang="ru-RU" dirty="0" smtClean="0"/>
              <a:t>, доступ к которому осуществляется на безвозмездной основе.</a:t>
            </a:r>
          </a:p>
          <a:p>
            <a:pPr>
              <a:buNone/>
            </a:pPr>
            <a:r>
              <a:rPr lang="ru-RU" i="1" dirty="0" smtClean="0"/>
              <a:t/>
            </a:r>
            <a:br>
              <a:rPr lang="ru-RU" i="1" dirty="0" smtClean="0"/>
            </a:br>
            <a:r>
              <a:rPr lang="ru-RU" i="1" dirty="0" smtClean="0"/>
              <a:t>Постановление Правительства РФ от 23.12.2015 N 1414 "О порядке функционирования единой информационной системы в сфере </a:t>
            </a:r>
            <a:r>
              <a:rPr lang="ru-RU" i="1" dirty="0" smtClean="0"/>
              <a:t>закупок"</a:t>
            </a:r>
            <a:endParaRPr lang="ru-RU"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a:bodyPr>
          <a:lstStyle/>
          <a:p>
            <a:r>
              <a:rPr lang="ru-RU" dirty="0" smtClean="0"/>
              <a:t>уполномоченный </a:t>
            </a:r>
            <a:r>
              <a:rPr lang="ru-RU" dirty="0" smtClean="0"/>
              <a:t>орган, уполномоченное учреждение - государственный орган, муниципальный орган, казенное учреждение, на которые возложены полномочия, предусмотренные </a:t>
            </a:r>
            <a:r>
              <a:rPr lang="ru-RU" dirty="0" smtClean="0"/>
              <a:t>ст. </a:t>
            </a:r>
            <a:r>
              <a:rPr lang="ru-RU" dirty="0" smtClean="0"/>
              <a:t>26 </a:t>
            </a:r>
            <a:r>
              <a:rPr lang="ru-RU" dirty="0" smtClean="0"/>
              <a:t>Закона.</a:t>
            </a:r>
          </a:p>
          <a:p>
            <a:endParaRPr lang="ru-RU" dirty="0" smtClean="0"/>
          </a:p>
          <a:p>
            <a:endParaRPr lang="ru-RU"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55000" lnSpcReduction="20000"/>
          </a:bodyPr>
          <a:lstStyle/>
          <a:p>
            <a:r>
              <a:rPr lang="ru-RU" dirty="0" smtClean="0"/>
              <a:t>Централизация закупок</a:t>
            </a:r>
          </a:p>
          <a:p>
            <a:r>
              <a:rPr lang="ru-RU" dirty="0" smtClean="0"/>
              <a:t>государственный </a:t>
            </a:r>
            <a:r>
              <a:rPr lang="ru-RU" dirty="0" smtClean="0"/>
              <a:t>орган осуществляет </a:t>
            </a:r>
            <a:r>
              <a:rPr lang="ru-RU" dirty="0" smtClean="0"/>
              <a:t>полномочия на определение поставщиков (подрядчиков, исполнителей) для заказчиков, установленные решениями о создании таких уполномоченных органов, уполномоченных учреждений или о наделении их указанными </a:t>
            </a:r>
            <a:r>
              <a:rPr lang="ru-RU" dirty="0" smtClean="0"/>
              <a:t>полномочиями</a:t>
            </a:r>
          </a:p>
          <a:p>
            <a:r>
              <a:rPr lang="ru-RU" dirty="0" smtClean="0"/>
              <a:t>Не осуществляют:</a:t>
            </a:r>
          </a:p>
          <a:p>
            <a:pPr>
              <a:buNone/>
            </a:pPr>
            <a:r>
              <a:rPr lang="ru-RU" dirty="0" smtClean="0"/>
              <a:t>	</a:t>
            </a:r>
            <a:r>
              <a:rPr lang="ru-RU" dirty="0" smtClean="0"/>
              <a:t>- обоснование </a:t>
            </a:r>
            <a:r>
              <a:rPr lang="ru-RU" dirty="0" smtClean="0"/>
              <a:t>закупок</a:t>
            </a:r>
            <a:r>
              <a:rPr lang="ru-RU" dirty="0" smtClean="0"/>
              <a:t>,</a:t>
            </a:r>
          </a:p>
          <a:p>
            <a:pPr>
              <a:buNone/>
            </a:pPr>
            <a:r>
              <a:rPr lang="ru-RU" dirty="0" smtClean="0"/>
              <a:t>	</a:t>
            </a:r>
            <a:r>
              <a:rPr lang="ru-RU" dirty="0" smtClean="0"/>
              <a:t>- определение </a:t>
            </a:r>
            <a:r>
              <a:rPr lang="ru-RU" dirty="0" smtClean="0"/>
              <a:t>условий контракта, в том числе </a:t>
            </a:r>
            <a:r>
              <a:rPr lang="ru-RU" dirty="0" smtClean="0"/>
              <a:t>определение </a:t>
            </a:r>
            <a:r>
              <a:rPr lang="ru-RU" dirty="0" smtClean="0"/>
              <a:t>начальной (максимальной) цены </a:t>
            </a:r>
            <a:r>
              <a:rPr lang="ru-RU" dirty="0" smtClean="0"/>
              <a:t>контракта,</a:t>
            </a:r>
          </a:p>
          <a:p>
            <a:pPr>
              <a:buNone/>
            </a:pPr>
            <a:r>
              <a:rPr lang="ru-RU" dirty="0" smtClean="0"/>
              <a:t>	</a:t>
            </a:r>
            <a:r>
              <a:rPr lang="ru-RU" dirty="0" smtClean="0"/>
              <a:t>- и </a:t>
            </a:r>
            <a:r>
              <a:rPr lang="ru-RU" dirty="0" smtClean="0"/>
              <a:t>подписание </a:t>
            </a:r>
            <a:r>
              <a:rPr lang="ru-RU" dirty="0" smtClean="0"/>
              <a:t>контракта.</a:t>
            </a:r>
          </a:p>
          <a:p>
            <a:r>
              <a:rPr lang="ru-RU" dirty="0" smtClean="0"/>
              <a:t>Контракты </a:t>
            </a:r>
            <a:r>
              <a:rPr lang="ru-RU" dirty="0" smtClean="0"/>
              <a:t>подписываются заказчиками, для которых были определены поставщики (подрядчики, исполнители</a:t>
            </a:r>
            <a:r>
              <a:rPr lang="ru-RU" dirty="0" smtClean="0"/>
              <a:t>).</a:t>
            </a:r>
          </a:p>
          <a:p>
            <a:r>
              <a:rPr lang="ru-RU" dirty="0" smtClean="0"/>
              <a:t>К деятельности уполномоченных органов, уполномоченных учреждений в пределах полномочий, установленных решениями о создании таких органов, учреждений либо решениями о наделении их </a:t>
            </a:r>
            <a:r>
              <a:rPr lang="ru-RU" dirty="0" smtClean="0"/>
              <a:t>полномочиями, </a:t>
            </a:r>
            <a:r>
              <a:rPr lang="ru-RU" dirty="0" smtClean="0"/>
              <a:t>применяются положения </a:t>
            </a:r>
            <a:r>
              <a:rPr lang="ru-RU" dirty="0" smtClean="0"/>
              <a:t>Закона, </a:t>
            </a:r>
            <a:r>
              <a:rPr lang="ru-RU" dirty="0" smtClean="0"/>
              <a:t>которые регламентируют права и обязанности заказчика, а также контроль в сфере закупок, мониторинг закупок и аудит в сфере закупок.</a:t>
            </a:r>
          </a:p>
          <a:p>
            <a:endParaRPr lang="ru-RU"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Определить Управление государственных закупок Орловской области органом исполнительной государственной власти специальной компетенции Орловской области, уполномоченным на определение поставщиков (подрядчиков, исполнителей) для обеспечения государственных нужд Орловской области, муниципальных нужд на основании соглашений между Орловской областью и муниципальными образованиями Орловской области</a:t>
            </a:r>
            <a:r>
              <a:rPr lang="ru-RU" dirty="0" smtClean="0"/>
              <a:t>.</a:t>
            </a:r>
          </a:p>
          <a:p>
            <a:endParaRPr lang="ru-RU" dirty="0" smtClean="0"/>
          </a:p>
          <a:p>
            <a:pPr>
              <a:buNone/>
            </a:pPr>
            <a:r>
              <a:rPr lang="ru-RU" dirty="0" smtClean="0"/>
              <a:t>	</a:t>
            </a:r>
            <a:r>
              <a:rPr lang="ru-RU" i="1" dirty="0" smtClean="0"/>
              <a:t>Постановление Правительства Орловской области от </a:t>
            </a:r>
            <a:r>
              <a:rPr lang="ru-RU" i="1" dirty="0" smtClean="0"/>
              <a:t>31 декабря 2013 года № 481 </a:t>
            </a:r>
            <a:r>
              <a:rPr lang="ru-RU" i="1" dirty="0" smtClean="0"/>
              <a:t> «О </a:t>
            </a:r>
            <a:r>
              <a:rPr lang="ru-RU" i="1" dirty="0" smtClean="0"/>
              <a:t>взаимодействии заказчиков, осуществляющих закупки товаров, работ, услуг для обеспечения государственных нужд Орловской области и муниципальных нужд, с органом исполнительной государственной власти специальной компетенции Орловской области, уполномоченным на определение поставщиков (подрядчиков, исполнителей) для обеспечения государственных нужд Орловской области, муниципальных </a:t>
            </a:r>
            <a:r>
              <a:rPr lang="ru-RU" i="1" dirty="0" smtClean="0"/>
              <a:t>нужд»</a:t>
            </a:r>
            <a:endParaRPr lang="ru-RU" i="1"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62500" lnSpcReduction="20000"/>
          </a:bodyPr>
          <a:lstStyle/>
          <a:p>
            <a:r>
              <a:rPr lang="ru-RU" dirty="0" smtClean="0"/>
              <a:t>специализированная </a:t>
            </a:r>
            <a:r>
              <a:rPr lang="ru-RU" dirty="0" smtClean="0"/>
              <a:t>организация - юридическое лицо, привлекаемое заказчиком в соответствии со </a:t>
            </a:r>
            <a:r>
              <a:rPr lang="ru-RU" dirty="0" smtClean="0"/>
              <a:t>ст. </a:t>
            </a:r>
            <a:r>
              <a:rPr lang="ru-RU" dirty="0" smtClean="0"/>
              <a:t>40 </a:t>
            </a:r>
            <a:r>
              <a:rPr lang="ru-RU" dirty="0" smtClean="0"/>
              <a:t>Закона.</a:t>
            </a:r>
          </a:p>
          <a:p>
            <a:r>
              <a:rPr lang="ru-RU" dirty="0" smtClean="0"/>
              <a:t>- организация </a:t>
            </a:r>
            <a:r>
              <a:rPr lang="ru-RU" dirty="0" smtClean="0"/>
              <a:t>для выполнения отдельных функций по определению поставщика (подрядчика, исполнителя</a:t>
            </a:r>
            <a:r>
              <a:rPr lang="ru-RU" dirty="0" smtClean="0"/>
              <a:t>):</a:t>
            </a:r>
          </a:p>
          <a:p>
            <a:pPr>
              <a:buNone/>
            </a:pPr>
            <a:r>
              <a:rPr lang="ru-RU" dirty="0" smtClean="0"/>
              <a:t>	</a:t>
            </a:r>
            <a:r>
              <a:rPr lang="ru-RU" dirty="0" smtClean="0"/>
              <a:t>-  </a:t>
            </a:r>
            <a:r>
              <a:rPr lang="ru-RU" dirty="0" smtClean="0"/>
              <a:t>путем проведения конкурса или аукциона, </a:t>
            </a:r>
            <a:endParaRPr lang="ru-RU" dirty="0" smtClean="0"/>
          </a:p>
          <a:p>
            <a:pPr>
              <a:buNone/>
            </a:pPr>
            <a:r>
              <a:rPr lang="ru-RU" dirty="0" smtClean="0"/>
              <a:t>	</a:t>
            </a:r>
            <a:r>
              <a:rPr lang="ru-RU" dirty="0" smtClean="0"/>
              <a:t>- разработки </a:t>
            </a:r>
            <a:r>
              <a:rPr lang="ru-RU" dirty="0" smtClean="0"/>
              <a:t>конкурсной документации, документации об </a:t>
            </a:r>
            <a:r>
              <a:rPr lang="ru-RU" dirty="0" smtClean="0"/>
              <a:t>аукционе,</a:t>
            </a:r>
          </a:p>
          <a:p>
            <a:pPr>
              <a:buNone/>
            </a:pPr>
            <a:r>
              <a:rPr lang="ru-RU" dirty="0" smtClean="0"/>
              <a:t>	</a:t>
            </a:r>
            <a:r>
              <a:rPr lang="ru-RU" dirty="0" smtClean="0"/>
              <a:t>- размещения </a:t>
            </a:r>
            <a:r>
              <a:rPr lang="ru-RU" dirty="0" smtClean="0"/>
              <a:t>в </a:t>
            </a:r>
            <a:r>
              <a:rPr lang="ru-RU" dirty="0" smtClean="0"/>
              <a:t>ЕИС извещения </a:t>
            </a:r>
            <a:r>
              <a:rPr lang="ru-RU" dirty="0" smtClean="0"/>
              <a:t>о проведении открытого конкурса, конкурса с ограниченным участием, двухэтапного конкурса или электронного аукциона</a:t>
            </a:r>
            <a:r>
              <a:rPr lang="ru-RU" dirty="0" smtClean="0"/>
              <a:t>,</a:t>
            </a:r>
          </a:p>
          <a:p>
            <a:pPr>
              <a:buNone/>
            </a:pPr>
            <a:r>
              <a:rPr lang="ru-RU" dirty="0" smtClean="0"/>
              <a:t>	</a:t>
            </a:r>
            <a:r>
              <a:rPr lang="ru-RU" dirty="0" smtClean="0"/>
              <a:t>- выполнения </a:t>
            </a:r>
            <a:r>
              <a:rPr lang="ru-RU" dirty="0" smtClean="0"/>
              <a:t>иных функций, связанных с обеспечением проведения определения поставщика (подрядчика, исполнителя). </a:t>
            </a:r>
            <a:endParaRPr lang="ru-RU" dirty="0" smtClean="0"/>
          </a:p>
          <a:p>
            <a:pPr>
              <a:buNone/>
            </a:pPr>
            <a:r>
              <a:rPr lang="ru-RU" dirty="0" smtClean="0"/>
              <a:t>	</a:t>
            </a:r>
            <a:r>
              <a:rPr lang="ru-RU" sz="5100" b="1" dirty="0" smtClean="0">
                <a:solidFill>
                  <a:srgbClr val="C00000"/>
                </a:solidFill>
              </a:rPr>
              <a:t>! </a:t>
            </a:r>
            <a:r>
              <a:rPr lang="ru-RU" dirty="0" smtClean="0"/>
              <a:t>С</a:t>
            </a:r>
            <a:r>
              <a:rPr lang="ru-RU" dirty="0" smtClean="0"/>
              <a:t>оздание </a:t>
            </a:r>
            <a:r>
              <a:rPr lang="ru-RU" dirty="0" smtClean="0"/>
              <a:t>комиссии по осуществлению закупок, определение начальной (максимальной) цены контракта, предмета и существенных условий контракта, утверждение проекта контракта, конкурсной документации, документации об аукционе и подписание контракта осуществляются </a:t>
            </a:r>
            <a:r>
              <a:rPr lang="ru-RU" dirty="0" smtClean="0"/>
              <a:t>Заказчиком</a:t>
            </a:r>
            <a:r>
              <a:rPr lang="ru-RU" dirty="0" smtClean="0"/>
              <a:t>.</a:t>
            </a:r>
          </a:p>
          <a:p>
            <a:endParaRPr lang="ru-RU"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Специализированная </a:t>
            </a:r>
            <a:r>
              <a:rPr lang="ru-RU" dirty="0" smtClean="0"/>
              <a:t>организация осуществляет </a:t>
            </a:r>
            <a:r>
              <a:rPr lang="ru-RU" dirty="0" smtClean="0"/>
              <a:t>функции </a:t>
            </a:r>
            <a:r>
              <a:rPr lang="ru-RU" dirty="0" smtClean="0"/>
              <a:t>от имени заказчика. </a:t>
            </a:r>
            <a:endParaRPr lang="ru-RU" dirty="0" smtClean="0"/>
          </a:p>
          <a:p>
            <a:r>
              <a:rPr lang="ru-RU" dirty="0" smtClean="0"/>
              <a:t>Права </a:t>
            </a:r>
            <a:r>
              <a:rPr lang="ru-RU" dirty="0" smtClean="0"/>
              <a:t>и обязанности в результате осуществления таких функций возникают у заказчика.</a:t>
            </a:r>
          </a:p>
          <a:p>
            <a:r>
              <a:rPr lang="ru-RU" dirty="0" smtClean="0"/>
              <a:t>Заказчик </a:t>
            </a:r>
            <a:r>
              <a:rPr lang="ru-RU" dirty="0" smtClean="0"/>
              <a:t>несет солидарную ответственность за вред, причиненный физическому лицу или юридическому лицу в результате незаконных действий (бездействия) специализированной организации, совершенных в пределах полномочий, переданных ей заказчиком на основе контракта и связанных с определением поставщика (подрядчика, исполнителя), при осуществлении ею </a:t>
            </a:r>
            <a:r>
              <a:rPr lang="ru-RU" dirty="0" smtClean="0"/>
              <a:t>функций </a:t>
            </a:r>
            <a:r>
              <a:rPr lang="ru-RU" dirty="0" smtClean="0"/>
              <a:t>от имени заказчика.</a:t>
            </a:r>
          </a:p>
          <a:p>
            <a:r>
              <a:rPr lang="ru-RU" dirty="0" smtClean="0"/>
              <a:t>Специализированная </a:t>
            </a:r>
            <a:r>
              <a:rPr lang="ru-RU" dirty="0" smtClean="0"/>
              <a:t>организация не может быть участником закупки, в рамках которой эта организация осуществляет </a:t>
            </a:r>
            <a:r>
              <a:rPr lang="ru-RU" dirty="0" smtClean="0"/>
              <a:t>функции.</a:t>
            </a:r>
            <a:endParaRPr lang="ru-RU"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федеральный </a:t>
            </a:r>
            <a:r>
              <a:rPr lang="ru-RU" dirty="0" smtClean="0"/>
              <a:t>орган исполнительной власти по регулированию контрактной системы в сфере закупок - федеральный орган исполнительной власти, уполномоченный на осуществление функций по выработке государственной политики и нормативно-правовому регулированию в сфере </a:t>
            </a:r>
            <a:r>
              <a:rPr lang="ru-RU" dirty="0" smtClean="0"/>
              <a:t>закупок.</a:t>
            </a:r>
          </a:p>
          <a:p>
            <a:r>
              <a:rPr lang="ru-RU" dirty="0" smtClean="0"/>
              <a:t>Определить Министерство экономического развития Российской Федерации федеральным органом исполнительной власти по регулированию контрактной системы в сфере закупок товаров, работ, услуг для обеспечения государственных и муниципальных нужд.</a:t>
            </a:r>
          </a:p>
          <a:p>
            <a:pPr>
              <a:buNone/>
            </a:pPr>
            <a:r>
              <a:rPr lang="ru-RU" i="1" dirty="0" smtClean="0"/>
              <a:t/>
            </a:r>
            <a:br>
              <a:rPr lang="ru-RU" i="1" dirty="0" smtClean="0"/>
            </a:br>
            <a:r>
              <a:rPr lang="ru-RU" i="1" dirty="0" smtClean="0"/>
              <a:t>Постановление Правительства РФ от 26.08.2013 N 728 </a:t>
            </a:r>
            <a:r>
              <a:rPr lang="ru-RU" i="1" dirty="0" smtClean="0"/>
              <a:t>"</a:t>
            </a:r>
            <a:r>
              <a:rPr lang="ru-RU" i="1" dirty="0" smtClean="0"/>
              <a:t>Об определении полномочий федеральных органов исполнительной власти в сфере закупок товаров, работ, услуг для обеспечения государственных и муниципальных нужд и о внесении изменений в некоторые акты Правительства Российской Федерации" </a:t>
            </a:r>
            <a:r>
              <a:rPr lang="ru-RU" dirty="0" smtClean="0"/>
              <a:t/>
            </a:r>
            <a:br>
              <a:rPr lang="ru-RU" dirty="0" smtClean="0"/>
            </a:br>
            <a:endParaRPr lang="ru-RU" dirty="0" smtClean="0"/>
          </a:p>
          <a:p>
            <a:endParaRPr lang="ru-R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85000" lnSpcReduction="20000"/>
          </a:bodyPr>
          <a:lstStyle/>
          <a:p>
            <a:r>
              <a:rPr lang="ru-RU" dirty="0" smtClean="0"/>
              <a:t>контрактная </a:t>
            </a:r>
            <a:r>
              <a:rPr lang="ru-RU" dirty="0" smtClean="0"/>
              <a:t>система в сфере закупок товаров, работ, услуг для обеспечения государственных и муниципальных нужд (далее - контрактная система в сфере закупок) - </a:t>
            </a:r>
            <a:r>
              <a:rPr lang="ru-RU" i="1" dirty="0" smtClean="0">
                <a:solidFill>
                  <a:srgbClr val="FF0000"/>
                </a:solidFill>
              </a:rPr>
              <a:t>совокупность участников контрактной системы </a:t>
            </a:r>
            <a:r>
              <a:rPr lang="ru-RU" dirty="0" smtClean="0"/>
              <a:t>в </a:t>
            </a:r>
            <a:r>
              <a:rPr lang="ru-RU" dirty="0" smtClean="0"/>
              <a:t>сфере </a:t>
            </a:r>
            <a:r>
              <a:rPr lang="ru-RU" dirty="0" smtClean="0"/>
              <a:t>закупок  и </a:t>
            </a:r>
            <a:r>
              <a:rPr lang="ru-RU" i="1" dirty="0" smtClean="0">
                <a:solidFill>
                  <a:srgbClr val="FF0000"/>
                </a:solidFill>
              </a:rPr>
              <a:t>осуществляемых </a:t>
            </a:r>
            <a:r>
              <a:rPr lang="ru-RU" i="1" dirty="0" smtClean="0">
                <a:solidFill>
                  <a:srgbClr val="FF0000"/>
                </a:solidFill>
              </a:rPr>
              <a:t>ими</a:t>
            </a:r>
            <a:r>
              <a:rPr lang="ru-RU" dirty="0" smtClean="0"/>
              <a:t>, в том числе с использованием единой информационной системы в сфере закупок (за исключением случаев, если использование такой единой информационной системы не предусмотрено </a:t>
            </a:r>
            <a:r>
              <a:rPr lang="ru-RU" dirty="0" smtClean="0"/>
              <a:t>Законом), </a:t>
            </a:r>
            <a:r>
              <a:rPr lang="ru-RU" dirty="0" smtClean="0"/>
              <a:t>в соответствии с законодательством </a:t>
            </a:r>
            <a:r>
              <a:rPr lang="ru-RU" dirty="0" smtClean="0"/>
              <a:t>РФ и </a:t>
            </a:r>
            <a:r>
              <a:rPr lang="ru-RU" dirty="0" smtClean="0"/>
              <a:t>иными нормативными правовыми актами о контрактной системе в сфере закупок </a:t>
            </a:r>
            <a:r>
              <a:rPr lang="ru-RU" i="1" dirty="0" smtClean="0">
                <a:solidFill>
                  <a:srgbClr val="FF0000"/>
                </a:solidFill>
              </a:rPr>
              <a:t>действий</a:t>
            </a:r>
            <a:r>
              <a:rPr lang="ru-RU" dirty="0" smtClean="0"/>
              <a:t>, направленных на обеспечение государственных и муниципальных нужд;</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контрольный </a:t>
            </a:r>
            <a:r>
              <a:rPr lang="ru-RU" dirty="0" smtClean="0"/>
              <a:t>орган в сфере </a:t>
            </a:r>
            <a:r>
              <a:rPr lang="ru-RU" dirty="0" smtClean="0"/>
              <a:t>закупок:</a:t>
            </a:r>
          </a:p>
          <a:p>
            <a:pPr>
              <a:buFont typeface="Wingdings" pitchFamily="2" charset="2"/>
              <a:buChar char="Ø"/>
            </a:pPr>
            <a:r>
              <a:rPr lang="ru-RU" dirty="0" smtClean="0"/>
              <a:t>федеральный </a:t>
            </a:r>
            <a:r>
              <a:rPr lang="ru-RU" dirty="0" smtClean="0"/>
              <a:t>орган исполнительной власти, </a:t>
            </a:r>
            <a:endParaRPr lang="ru-RU" dirty="0" smtClean="0"/>
          </a:p>
          <a:p>
            <a:pPr>
              <a:buFont typeface="Wingdings" pitchFamily="2" charset="2"/>
              <a:buChar char="Ø"/>
            </a:pPr>
            <a:r>
              <a:rPr lang="ru-RU" dirty="0" smtClean="0"/>
              <a:t>орган </a:t>
            </a:r>
            <a:r>
              <a:rPr lang="ru-RU" dirty="0" smtClean="0"/>
              <a:t>исполнительной власти субъекта </a:t>
            </a:r>
            <a:r>
              <a:rPr lang="ru-RU" dirty="0" smtClean="0"/>
              <a:t>РФ, </a:t>
            </a:r>
          </a:p>
          <a:p>
            <a:pPr>
              <a:buFont typeface="Wingdings" pitchFamily="2" charset="2"/>
              <a:buChar char="Ø"/>
            </a:pPr>
            <a:r>
              <a:rPr lang="ru-RU" dirty="0" smtClean="0"/>
              <a:t>орган </a:t>
            </a:r>
            <a:r>
              <a:rPr lang="ru-RU" dirty="0" smtClean="0"/>
              <a:t>местного самоуправления муниципального района, </a:t>
            </a:r>
            <a:endParaRPr lang="ru-RU" dirty="0" smtClean="0"/>
          </a:p>
          <a:p>
            <a:pPr>
              <a:buFont typeface="Wingdings" pitchFamily="2" charset="2"/>
              <a:buChar char="Ø"/>
            </a:pPr>
            <a:r>
              <a:rPr lang="ru-RU" dirty="0" smtClean="0"/>
              <a:t>орган </a:t>
            </a:r>
            <a:r>
              <a:rPr lang="ru-RU" dirty="0" smtClean="0"/>
              <a:t>местного самоуправления городского округа, уполномоченные на осуществление контроля в сфере закупок, а также федеральный орган исполнительной власти, уполномоченный на осуществление функций по контролю (надзору) в сфере государственного оборонного заказа и в сфере закупок товаров, работ, услуг для обеспечения федеральных нужд, которые не относятся к государственному оборонному заказу и сведения о которых составляют государственную тайну (далее - контрольный орган в сфере государственного оборонного заказа</a:t>
            </a:r>
            <a:r>
              <a:rPr lang="ru-RU" dirty="0" smtClean="0"/>
              <a:t>).</a:t>
            </a:r>
            <a:endParaRPr lang="ru-RU"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Определить Федеральную антимонопольную службу федеральным органом исполнительной власти, уполномоченным на осуществление контроля (надзора) в сфере государственного оборонного заказа и в сфере закупок товаров, работ, услуг для обеспечения государственных и муниципальных нужд, а также согласование применения закрытых способов определения поставщиков (подрядчиков, исполнителей).</a:t>
            </a:r>
          </a:p>
          <a:p>
            <a:pPr>
              <a:buNone/>
            </a:pPr>
            <a:r>
              <a:rPr lang="ru-RU" i="1" dirty="0" smtClean="0"/>
              <a:t/>
            </a:r>
            <a:br>
              <a:rPr lang="ru-RU" i="1" dirty="0" smtClean="0"/>
            </a:br>
            <a:r>
              <a:rPr lang="ru-RU" i="1" dirty="0" smtClean="0"/>
              <a:t>Постановление Правительства РФ от 26.08.2013 N 728 </a:t>
            </a:r>
            <a:r>
              <a:rPr lang="ru-RU" i="1" dirty="0" smtClean="0"/>
              <a:t>"</a:t>
            </a:r>
            <a:r>
              <a:rPr lang="ru-RU" i="1" dirty="0" smtClean="0"/>
              <a:t>Об определении полномочий федеральных органов исполнительной власти в сфере закупок товаров, работ, услуг для обеспечения государственных и муниципальных нужд и о внесении изменений в некоторые акты Правительства Российской Федерации" </a:t>
            </a:r>
            <a:r>
              <a:rPr lang="ru-RU" dirty="0" smtClean="0"/>
              <a:t/>
            </a:r>
            <a:br>
              <a:rPr lang="ru-RU" dirty="0" smtClean="0"/>
            </a:br>
            <a:endParaRPr lang="ru-RU" dirty="0" smtClean="0"/>
          </a:p>
          <a:p>
            <a:endParaRPr lang="ru-RU"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Департамент правового обеспечения и государственного финансового контроля Орловской области является органом исполнительной государственной власти специальной компетенции Орловской области, осуществляющим функции по выработке региональной политики, нормативного правового регулирования, правоприменительные функции в сфере правового обеспечения деятельности Губернатора Орловской области, Правительства Орловской области, органов исполнительной государственной власти специальной компетенции Орловской области и государственного финансового контроля на территории Орловской области, а также функции контроля в сфере закупок.</a:t>
            </a:r>
          </a:p>
          <a:p>
            <a:pPr>
              <a:buNone/>
            </a:pPr>
            <a:r>
              <a:rPr lang="ru-RU" i="1" dirty="0" smtClean="0"/>
              <a:t/>
            </a:r>
            <a:br>
              <a:rPr lang="ru-RU" i="1" dirty="0" smtClean="0"/>
            </a:br>
            <a:r>
              <a:rPr lang="ru-RU" i="1" dirty="0" smtClean="0"/>
              <a:t>Постановление Правительства </a:t>
            </a:r>
            <a:r>
              <a:rPr lang="ru-RU" i="1" dirty="0" smtClean="0"/>
              <a:t>Орловской </a:t>
            </a:r>
            <a:r>
              <a:rPr lang="ru-RU" i="1" dirty="0" smtClean="0"/>
              <a:t>области от </a:t>
            </a:r>
            <a:r>
              <a:rPr lang="ru-RU" i="1" dirty="0" smtClean="0"/>
              <a:t>16 декабря 2014 г. № 383</a:t>
            </a:r>
            <a:r>
              <a:rPr lang="ru-RU" dirty="0" smtClean="0"/>
              <a:t/>
            </a:r>
            <a:br>
              <a:rPr lang="ru-RU" dirty="0" smtClean="0"/>
            </a:br>
            <a:endParaRPr lang="ru-RU" dirty="0" smtClean="0"/>
          </a:p>
          <a:p>
            <a:endParaRPr lang="ru-RU"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орган </a:t>
            </a:r>
            <a:r>
              <a:rPr lang="ru-RU" dirty="0" smtClean="0"/>
              <a:t>исполнительной власти субъекта Российской Федерации по регулированию контрактной системы в сфере закупок - орган исполнительной власти субъекта Российской Федерации, уполномоченный на осуществление функций по обеспечению (во взаимодействии с федеральным органом исполнительной власти по регулированию контрактной системы в сфере закупок) реализации государственной политики в сфере закупок для обеспечения нужд субъекта Российской Федерации, организации мониторинга закупок для обеспечения нужд субъекта Российской Федерации, а также по методологическому сопровождению деятельности заказчиков, осуществляющих закупки для обеспечения нужд субъекта Российской </a:t>
            </a:r>
            <a:r>
              <a:rPr lang="ru-RU" dirty="0" smtClean="0"/>
              <a:t>Федерации</a:t>
            </a:r>
            <a:endParaRPr lang="ru-RU"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85000" lnSpcReduction="20000"/>
          </a:bodyPr>
          <a:lstStyle/>
          <a:p>
            <a:r>
              <a:rPr lang="ru-RU" dirty="0" smtClean="0"/>
              <a:t>Эксперт</a:t>
            </a:r>
            <a:r>
              <a:rPr lang="ru-RU" dirty="0" smtClean="0"/>
              <a:t>, экспертная организация - обладающее специальными познаниями, опытом, квалификацией в области науки, техники, искусства или ремесла физическое лицо, в том числе индивидуальный предприниматель, либо юридическое лицо (работники юридического лица должны обладать специальными познаниями, опытом, квалификацией в области науки, техники, искусства или ремесла), которые осуществляют на основе договора деятельность по изучению и оценке предмета экспертизы, а также по подготовке экспертных заключений по поставленным заказчиком, участником закупки вопросам в случаях, предусмотренных </a:t>
            </a:r>
            <a:r>
              <a:rPr lang="ru-RU" dirty="0" smtClean="0"/>
              <a:t>Законом.</a:t>
            </a:r>
            <a:endParaRPr lang="ru-RU"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55000" lnSpcReduction="20000"/>
          </a:bodyPr>
          <a:lstStyle/>
          <a:p>
            <a:r>
              <a:rPr lang="ru-RU" dirty="0" smtClean="0"/>
              <a:t>Статья </a:t>
            </a:r>
            <a:r>
              <a:rPr lang="ru-RU" dirty="0" smtClean="0"/>
              <a:t>58. Привлечение экспертов, экспертных организаций при проведении конкурсов</a:t>
            </a:r>
          </a:p>
          <a:p>
            <a:r>
              <a:rPr lang="ru-RU" dirty="0" smtClean="0"/>
              <a:t>Статья </a:t>
            </a:r>
            <a:r>
              <a:rPr lang="ru-RU" dirty="0" smtClean="0"/>
              <a:t>94. Особенности исполнения контракта</a:t>
            </a:r>
            <a:br>
              <a:rPr lang="ru-RU" dirty="0" smtClean="0"/>
            </a:br>
            <a:r>
              <a:rPr lang="ru-RU" dirty="0" smtClean="0"/>
              <a:t>3. Для проверки предоставленных поставщиком (подрядчиком, исполнителем) результатов, предусмотренных контрактом, в части их соответствия условиям контракта заказчик обязан провести экспертизу. Экспертиза результатов, предусмотренных контрактом, может проводиться заказчиком своими силами или к ее проведению могут привлекаться эксперты, экспертные организации на основании контрактов, заключенных в соответствии с настоящим Федеральным законом.</a:t>
            </a:r>
          </a:p>
          <a:p>
            <a:r>
              <a:rPr lang="ru-RU" dirty="0" smtClean="0"/>
              <a:t>4</a:t>
            </a:r>
            <a:r>
              <a:rPr lang="ru-RU" dirty="0" smtClean="0"/>
              <a:t>. Заказчик обязан привлекать экспертов, экспертные организации к проведению экспертизы поставленного товара, выполненной работы или оказанной услуги, если закупка осуществляется у единственного поставщика (подрядчика, исполнителя), за исключением случаев</a:t>
            </a:r>
            <a:r>
              <a:rPr lang="ru-RU" dirty="0" smtClean="0"/>
              <a:t>:</a:t>
            </a:r>
          </a:p>
          <a:p>
            <a:r>
              <a:rPr lang="ru-RU" dirty="0" smtClean="0"/>
              <a:t>1) предусмотренных </a:t>
            </a:r>
            <a:r>
              <a:rPr lang="ru-RU" dirty="0" smtClean="0"/>
              <a:t>п. 1 </a:t>
            </a:r>
            <a:r>
              <a:rPr lang="ru-RU" dirty="0" smtClean="0"/>
              <a:t>- 9, 14, 15, 17 - 23, пунктом 24 (только при осуществлении закупок для обеспечения федеральных нужд), </a:t>
            </a:r>
            <a:r>
              <a:rPr lang="ru-RU" dirty="0" smtClean="0"/>
              <a:t>п. </a:t>
            </a:r>
            <a:r>
              <a:rPr lang="ru-RU" dirty="0" smtClean="0"/>
              <a:t>25, 26, 28 - 30, 32, 33, 36, 40, 41, 42, 44, 45, 46, 47 - 48 </a:t>
            </a:r>
            <a:r>
              <a:rPr lang="ru-RU" dirty="0" smtClean="0"/>
              <a:t>ч. </a:t>
            </a:r>
            <a:r>
              <a:rPr lang="ru-RU" dirty="0" smtClean="0"/>
              <a:t>1 </a:t>
            </a:r>
            <a:r>
              <a:rPr lang="ru-RU" dirty="0" smtClean="0"/>
              <a:t>ст. </a:t>
            </a:r>
            <a:r>
              <a:rPr lang="ru-RU" dirty="0" smtClean="0"/>
              <a:t>93 </a:t>
            </a:r>
            <a:r>
              <a:rPr lang="ru-RU" dirty="0" smtClean="0"/>
              <a:t>Закона</a:t>
            </a:r>
            <a:r>
              <a:rPr lang="ru-RU" dirty="0" smtClean="0"/>
              <a:t>;</a:t>
            </a:r>
          </a:p>
          <a:p>
            <a:r>
              <a:rPr lang="ru-RU" dirty="0" smtClean="0"/>
              <a:t>2</a:t>
            </a:r>
            <a:r>
              <a:rPr lang="ru-RU" dirty="0" smtClean="0"/>
              <a:t>) осуществления закупок услуг экспертов, экспертных организаций;</a:t>
            </a:r>
          </a:p>
          <a:p>
            <a:r>
              <a:rPr lang="ru-RU" dirty="0" smtClean="0"/>
              <a:t>3) если результатом предусмотренной контрактом выполненной работы являются проектная документация </a:t>
            </a:r>
            <a:r>
              <a:rPr lang="ru-RU" dirty="0" smtClean="0"/>
              <a:t>ОКС и </a:t>
            </a:r>
            <a:r>
              <a:rPr lang="ru-RU" dirty="0" smtClean="0"/>
              <a:t>(или) результаты инженерных изысканий, прошедшие государственную или негосударственную экспертизу, проведение которой обязательно в соответствии с положениями законодательства </a:t>
            </a:r>
            <a:r>
              <a:rPr lang="ru-RU" dirty="0" smtClean="0"/>
              <a:t>РФ.</a:t>
            </a:r>
            <a:endParaRPr lang="ru-RU" dirty="0" smtClean="0"/>
          </a:p>
          <a:p>
            <a:endParaRPr lang="ru-RU" dirty="0" smtClean="0"/>
          </a:p>
          <a:p>
            <a:endParaRPr lang="ru-RU"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a:xfrm>
            <a:off x="612648" y="1600200"/>
            <a:ext cx="8153400" cy="2260600"/>
          </a:xfrm>
        </p:spPr>
        <p:txBody>
          <a:bodyPr>
            <a:normAutofit fontScale="77500" lnSpcReduction="20000"/>
          </a:bodyPr>
          <a:lstStyle/>
          <a:p>
            <a:r>
              <a:rPr lang="ru-RU" dirty="0" smtClean="0"/>
              <a:t>совокупный </a:t>
            </a:r>
            <a:r>
              <a:rPr lang="ru-RU" dirty="0" smtClean="0"/>
              <a:t>годовой объем закупок - утвержденный на соответствующий финансовый год общий объем финансового обеспечения для осуществления заказчиком закупок в соответствии с настоящим Федеральным законом, в том числе для оплаты контрактов, заключенных до начала указанного финансового года и подлежащих оплате в указанном финансовом </a:t>
            </a:r>
            <a:r>
              <a:rPr lang="ru-RU" dirty="0" smtClean="0"/>
              <a:t>году</a:t>
            </a:r>
            <a:endParaRPr lang="ru-RU" dirty="0" smtClean="0"/>
          </a:p>
        </p:txBody>
      </p:sp>
      <p:sp>
        <p:nvSpPr>
          <p:cNvPr id="4" name="Прямоугольник 3"/>
          <p:cNvSpPr/>
          <p:nvPr/>
        </p:nvSpPr>
        <p:spPr>
          <a:xfrm>
            <a:off x="1466828" y="3640146"/>
            <a:ext cx="1466872" cy="298925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solidFill>
                  <a:schemeClr val="tx1"/>
                </a:solidFill>
              </a:rPr>
              <a:t>Денежные средства на оплату обязательств возникших из закупок планируемых в текущем периоде</a:t>
            </a:r>
            <a:endParaRPr lang="ru-RU" dirty="0">
              <a:solidFill>
                <a:schemeClr val="tx1"/>
              </a:solidFill>
            </a:endParaRPr>
          </a:p>
        </p:txBody>
      </p:sp>
      <p:sp>
        <p:nvSpPr>
          <p:cNvPr id="5" name="Прямоугольник 4"/>
          <p:cNvSpPr/>
          <p:nvPr/>
        </p:nvSpPr>
        <p:spPr>
          <a:xfrm>
            <a:off x="3731095" y="3632200"/>
            <a:ext cx="1526705" cy="29845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solidFill>
                  <a:schemeClr val="tx1"/>
                </a:solidFill>
              </a:rPr>
              <a:t>Денежные средства на оплату обязательств возникших из закупок проведенных в прошлом периоде</a:t>
            </a:r>
            <a:endParaRPr lang="ru-RU" dirty="0">
              <a:solidFill>
                <a:schemeClr val="tx1"/>
              </a:solidFill>
            </a:endParaRPr>
          </a:p>
        </p:txBody>
      </p:sp>
      <p:sp>
        <p:nvSpPr>
          <p:cNvPr id="6" name="Прямоугольник 5"/>
          <p:cNvSpPr/>
          <p:nvPr/>
        </p:nvSpPr>
        <p:spPr>
          <a:xfrm>
            <a:off x="428597" y="3665546"/>
            <a:ext cx="357189" cy="30019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b="1" dirty="0" smtClean="0"/>
              <a:t>СГОЗ</a:t>
            </a:r>
            <a:endParaRPr lang="ru-RU" sz="2200" b="1" dirty="0"/>
          </a:p>
        </p:txBody>
      </p:sp>
      <p:sp>
        <p:nvSpPr>
          <p:cNvPr id="7" name="Плюс 6"/>
          <p:cNvSpPr/>
          <p:nvPr/>
        </p:nvSpPr>
        <p:spPr>
          <a:xfrm>
            <a:off x="3059114" y="4932374"/>
            <a:ext cx="571504" cy="50006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Равно 7"/>
          <p:cNvSpPr/>
          <p:nvPr/>
        </p:nvSpPr>
        <p:spPr>
          <a:xfrm>
            <a:off x="869924" y="4986350"/>
            <a:ext cx="500066" cy="357190"/>
          </a:xfrm>
          <a:prstGeom prst="mathEqual">
            <a:avLst>
              <a:gd name="adj1" fmla="val 36745"/>
              <a:gd name="adj2" fmla="val 259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 name="Прямоугольник 8"/>
          <p:cNvSpPr/>
          <p:nvPr/>
        </p:nvSpPr>
        <p:spPr>
          <a:xfrm>
            <a:off x="5969000" y="3657600"/>
            <a:ext cx="2743200" cy="2921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solidFill>
                  <a:schemeClr val="tx1"/>
                </a:solidFill>
              </a:rPr>
              <a:t>Денежные средства на оплату обязательств возникших из </a:t>
            </a:r>
            <a:r>
              <a:rPr lang="ru-RU" dirty="0" smtClean="0"/>
              <a:t>контрактов, </a:t>
            </a:r>
            <a:r>
              <a:rPr lang="ru-RU" dirty="0" smtClean="0"/>
              <a:t>заключенным в текущем финансовом году и исполняемым в текущем и последующих годах, в части, подлежащей оплате в текущем финансовом году.</a:t>
            </a:r>
            <a:endParaRPr lang="ru-RU" dirty="0">
              <a:solidFill>
                <a:schemeClr val="tx1"/>
              </a:solidFill>
            </a:endParaRPr>
          </a:p>
        </p:txBody>
      </p:sp>
      <p:sp>
        <p:nvSpPr>
          <p:cNvPr id="10" name="Плюс 9"/>
          <p:cNvSpPr/>
          <p:nvPr/>
        </p:nvSpPr>
        <p:spPr>
          <a:xfrm>
            <a:off x="5345114" y="4932374"/>
            <a:ext cx="571504" cy="500066"/>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 СГОЗ</a:t>
            </a:r>
            <a:endParaRPr lang="ru-RU" dirty="0"/>
          </a:p>
        </p:txBody>
      </p:sp>
      <p:sp>
        <p:nvSpPr>
          <p:cNvPr id="5" name="Прямоугольник 4"/>
          <p:cNvSpPr/>
          <p:nvPr/>
        </p:nvSpPr>
        <p:spPr>
          <a:xfrm>
            <a:off x="317500" y="1765300"/>
            <a:ext cx="3251200" cy="939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000" dirty="0" smtClean="0"/>
              <a:t>Закупки СМП, </a:t>
            </a:r>
            <a:r>
              <a:rPr lang="ru-RU" sz="3000" dirty="0" smtClean="0"/>
              <a:t>СОНКО</a:t>
            </a:r>
            <a:endParaRPr lang="ru-RU" sz="3000" dirty="0" smtClean="0"/>
          </a:p>
        </p:txBody>
      </p:sp>
      <p:sp>
        <p:nvSpPr>
          <p:cNvPr id="6" name="Равно 5"/>
          <p:cNvSpPr/>
          <p:nvPr/>
        </p:nvSpPr>
        <p:spPr>
          <a:xfrm>
            <a:off x="4508500" y="2006600"/>
            <a:ext cx="800100" cy="622300"/>
          </a:xfrm>
          <a:prstGeom prst="mathEqual">
            <a:avLst>
              <a:gd name="adj1" fmla="val 23520"/>
              <a:gd name="adj2" fmla="val 121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7" name="Нашивка 6"/>
          <p:cNvSpPr/>
          <p:nvPr/>
        </p:nvSpPr>
        <p:spPr>
          <a:xfrm>
            <a:off x="4000500" y="2032000"/>
            <a:ext cx="431800" cy="5461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 name="TextBox 8"/>
          <p:cNvSpPr txBox="1"/>
          <p:nvPr/>
        </p:nvSpPr>
        <p:spPr>
          <a:xfrm>
            <a:off x="5473700" y="1752600"/>
            <a:ext cx="3441700" cy="954107"/>
          </a:xfrm>
          <a:prstGeom prst="rect">
            <a:avLst/>
          </a:prstGeom>
          <a:noFill/>
        </p:spPr>
        <p:txBody>
          <a:bodyPr wrap="square" rtlCol="0">
            <a:spAutoFit/>
          </a:bodyPr>
          <a:lstStyle/>
          <a:p>
            <a:r>
              <a:rPr lang="ru-RU" sz="5600" b="1" dirty="0" smtClean="0">
                <a:solidFill>
                  <a:schemeClr val="accent5">
                    <a:lumMod val="75000"/>
                  </a:schemeClr>
                </a:solidFill>
                <a:effectLst>
                  <a:outerShdw blurRad="38100" dist="38100" dir="2700000" algn="tl">
                    <a:srgbClr val="000000">
                      <a:alpha val="43137"/>
                    </a:srgbClr>
                  </a:outerShdw>
                </a:effectLst>
              </a:rPr>
              <a:t>15 % СГОЗ</a:t>
            </a:r>
            <a:endParaRPr lang="ru-RU" sz="5600" b="1" dirty="0">
              <a:solidFill>
                <a:schemeClr val="accent5">
                  <a:lumMod val="75000"/>
                </a:schemeClr>
              </a:solidFill>
              <a:effectLst>
                <a:outerShdw blurRad="38100" dist="38100" dir="2700000" algn="tl">
                  <a:srgbClr val="000000">
                    <a:alpha val="43137"/>
                  </a:srgbClr>
                </a:outerShdw>
              </a:effectLst>
            </a:endParaRPr>
          </a:p>
        </p:txBody>
      </p:sp>
      <p:sp>
        <p:nvSpPr>
          <p:cNvPr id="10" name="Прямоугольник 9"/>
          <p:cNvSpPr/>
          <p:nvPr/>
        </p:nvSpPr>
        <p:spPr>
          <a:xfrm>
            <a:off x="6375400" y="2794000"/>
            <a:ext cx="2463800" cy="1028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000" dirty="0" smtClean="0"/>
              <a:t>Закупки </a:t>
            </a:r>
            <a:r>
              <a:rPr lang="ru-RU" sz="3000" dirty="0" smtClean="0"/>
              <a:t>ЗК</a:t>
            </a:r>
            <a:endParaRPr lang="ru-RU" sz="3000" dirty="0" smtClean="0"/>
          </a:p>
        </p:txBody>
      </p:sp>
      <p:sp>
        <p:nvSpPr>
          <p:cNvPr id="11" name="TextBox 10"/>
          <p:cNvSpPr txBox="1"/>
          <p:nvPr/>
        </p:nvSpPr>
        <p:spPr>
          <a:xfrm>
            <a:off x="215900" y="2794000"/>
            <a:ext cx="4546600" cy="1323439"/>
          </a:xfrm>
          <a:prstGeom prst="rect">
            <a:avLst/>
          </a:prstGeom>
          <a:noFill/>
        </p:spPr>
        <p:txBody>
          <a:bodyPr wrap="square" rtlCol="0">
            <a:spAutoFit/>
          </a:bodyPr>
          <a:lstStyle/>
          <a:p>
            <a:r>
              <a:rPr lang="ru-RU" sz="4000" b="1" dirty="0" smtClean="0">
                <a:solidFill>
                  <a:schemeClr val="accent5">
                    <a:lumMod val="75000"/>
                  </a:schemeClr>
                </a:solidFill>
                <a:effectLst>
                  <a:outerShdw blurRad="38100" dist="38100" dir="2700000" algn="tl">
                    <a:srgbClr val="000000">
                      <a:alpha val="43137"/>
                    </a:srgbClr>
                  </a:outerShdw>
                </a:effectLst>
              </a:rPr>
              <a:t>10 % СГОЗ,</a:t>
            </a:r>
          </a:p>
          <a:p>
            <a:r>
              <a:rPr lang="ru-RU" sz="4000" b="1" dirty="0" smtClean="0">
                <a:solidFill>
                  <a:schemeClr val="accent5">
                    <a:lumMod val="75000"/>
                  </a:schemeClr>
                </a:solidFill>
                <a:effectLst>
                  <a:outerShdw blurRad="38100" dist="38100" dir="2700000" algn="tl">
                    <a:srgbClr val="000000">
                      <a:alpha val="43137"/>
                    </a:srgbClr>
                  </a:outerShdw>
                </a:effectLst>
              </a:rPr>
              <a:t>100 млн. руб.</a:t>
            </a:r>
            <a:endParaRPr lang="ru-RU" sz="4000" b="1" dirty="0">
              <a:solidFill>
                <a:schemeClr val="accent5">
                  <a:lumMod val="75000"/>
                </a:schemeClr>
              </a:solidFill>
              <a:effectLst>
                <a:outerShdw blurRad="38100" dist="38100" dir="2700000" algn="tl">
                  <a:srgbClr val="000000">
                    <a:alpha val="43137"/>
                  </a:srgbClr>
                </a:outerShdw>
              </a:effectLst>
            </a:endParaRPr>
          </a:p>
        </p:txBody>
      </p:sp>
      <p:sp>
        <p:nvSpPr>
          <p:cNvPr id="12" name="Нашивка 11"/>
          <p:cNvSpPr/>
          <p:nvPr/>
        </p:nvSpPr>
        <p:spPr>
          <a:xfrm rot="10800000">
            <a:off x="5626100" y="3124200"/>
            <a:ext cx="431800" cy="5461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3" name="Равно 12"/>
          <p:cNvSpPr/>
          <p:nvPr/>
        </p:nvSpPr>
        <p:spPr>
          <a:xfrm>
            <a:off x="4724400" y="3086100"/>
            <a:ext cx="800100" cy="622300"/>
          </a:xfrm>
          <a:prstGeom prst="mathEqual">
            <a:avLst>
              <a:gd name="adj1" fmla="val 23520"/>
              <a:gd name="adj2" fmla="val 121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4" name="Прямоугольник 13"/>
          <p:cNvSpPr/>
          <p:nvPr/>
        </p:nvSpPr>
        <p:spPr>
          <a:xfrm>
            <a:off x="6413500" y="4076700"/>
            <a:ext cx="2425700" cy="1117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000" dirty="0" smtClean="0"/>
              <a:t>Закупки </a:t>
            </a:r>
            <a:r>
              <a:rPr lang="ru-RU" sz="3000" dirty="0" smtClean="0"/>
              <a:t>ЕП (100 т.р.)</a:t>
            </a:r>
            <a:endParaRPr lang="ru-RU" sz="3000" dirty="0" smtClean="0"/>
          </a:p>
        </p:txBody>
      </p:sp>
      <p:sp>
        <p:nvSpPr>
          <p:cNvPr id="15" name="TextBox 14"/>
          <p:cNvSpPr txBox="1"/>
          <p:nvPr/>
        </p:nvSpPr>
        <p:spPr>
          <a:xfrm>
            <a:off x="292100" y="4165600"/>
            <a:ext cx="4699000" cy="1077218"/>
          </a:xfrm>
          <a:prstGeom prst="rect">
            <a:avLst/>
          </a:prstGeom>
          <a:noFill/>
        </p:spPr>
        <p:txBody>
          <a:bodyPr wrap="square" rtlCol="0">
            <a:spAutoFit/>
          </a:bodyPr>
          <a:lstStyle/>
          <a:p>
            <a:r>
              <a:rPr lang="ru-RU" sz="3200" b="1" dirty="0" smtClean="0">
                <a:solidFill>
                  <a:schemeClr val="accent5">
                    <a:lumMod val="75000"/>
                  </a:schemeClr>
                </a:solidFill>
                <a:effectLst>
                  <a:outerShdw blurRad="38100" dist="38100" dir="2700000" algn="tl">
                    <a:srgbClr val="000000">
                      <a:alpha val="43137"/>
                    </a:srgbClr>
                  </a:outerShdw>
                </a:effectLst>
              </a:rPr>
              <a:t>2 млн. руб. или 5 % СГОЗ,</a:t>
            </a:r>
          </a:p>
          <a:p>
            <a:r>
              <a:rPr lang="ru-RU" sz="3200" b="1" dirty="0" smtClean="0">
                <a:solidFill>
                  <a:schemeClr val="accent5">
                    <a:lumMod val="75000"/>
                  </a:schemeClr>
                </a:solidFill>
                <a:effectLst>
                  <a:outerShdw blurRad="38100" dist="38100" dir="2700000" algn="tl">
                    <a:srgbClr val="000000">
                      <a:alpha val="43137"/>
                    </a:srgbClr>
                  </a:outerShdw>
                </a:effectLst>
              </a:rPr>
              <a:t>50 млн. руб.</a:t>
            </a:r>
            <a:endParaRPr lang="ru-RU" sz="3200" b="1" dirty="0">
              <a:solidFill>
                <a:schemeClr val="accent5">
                  <a:lumMod val="75000"/>
                </a:schemeClr>
              </a:solidFill>
              <a:effectLst>
                <a:outerShdw blurRad="38100" dist="38100" dir="2700000" algn="tl">
                  <a:srgbClr val="000000">
                    <a:alpha val="43137"/>
                  </a:srgbClr>
                </a:outerShdw>
              </a:effectLst>
            </a:endParaRPr>
          </a:p>
        </p:txBody>
      </p:sp>
      <p:sp>
        <p:nvSpPr>
          <p:cNvPr id="16" name="Нашивка 15"/>
          <p:cNvSpPr/>
          <p:nvPr/>
        </p:nvSpPr>
        <p:spPr>
          <a:xfrm rot="10800000">
            <a:off x="5753100" y="4445000"/>
            <a:ext cx="431800" cy="5461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7" name="Равно 16"/>
          <p:cNvSpPr/>
          <p:nvPr/>
        </p:nvSpPr>
        <p:spPr>
          <a:xfrm>
            <a:off x="4876800" y="4394200"/>
            <a:ext cx="800100" cy="622300"/>
          </a:xfrm>
          <a:prstGeom prst="mathEqual">
            <a:avLst>
              <a:gd name="adj1" fmla="val 23520"/>
              <a:gd name="adj2" fmla="val 121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8" name="Прямоугольник 17"/>
          <p:cNvSpPr/>
          <p:nvPr/>
        </p:nvSpPr>
        <p:spPr>
          <a:xfrm>
            <a:off x="6438900" y="5397500"/>
            <a:ext cx="2425700" cy="1117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000" dirty="0" smtClean="0"/>
              <a:t>Закупки </a:t>
            </a:r>
            <a:r>
              <a:rPr lang="ru-RU" sz="3000" dirty="0" smtClean="0"/>
              <a:t>ЕП (400 т.р.)</a:t>
            </a:r>
            <a:endParaRPr lang="ru-RU" sz="3000" dirty="0" smtClean="0"/>
          </a:p>
        </p:txBody>
      </p:sp>
      <p:sp>
        <p:nvSpPr>
          <p:cNvPr id="19" name="TextBox 18"/>
          <p:cNvSpPr txBox="1"/>
          <p:nvPr/>
        </p:nvSpPr>
        <p:spPr>
          <a:xfrm>
            <a:off x="254000" y="5207000"/>
            <a:ext cx="4559300" cy="1323439"/>
          </a:xfrm>
          <a:prstGeom prst="rect">
            <a:avLst/>
          </a:prstGeom>
          <a:noFill/>
        </p:spPr>
        <p:txBody>
          <a:bodyPr wrap="square" rtlCol="0">
            <a:spAutoFit/>
          </a:bodyPr>
          <a:lstStyle/>
          <a:p>
            <a:r>
              <a:rPr lang="ru-RU" sz="4000" b="1" dirty="0" smtClean="0">
                <a:solidFill>
                  <a:schemeClr val="accent5">
                    <a:lumMod val="75000"/>
                  </a:schemeClr>
                </a:solidFill>
                <a:effectLst>
                  <a:outerShdw blurRad="38100" dist="38100" dir="2700000" algn="tl">
                    <a:srgbClr val="000000">
                      <a:alpha val="43137"/>
                    </a:srgbClr>
                  </a:outerShdw>
                </a:effectLst>
              </a:rPr>
              <a:t>50 % СГОЗ,</a:t>
            </a:r>
          </a:p>
          <a:p>
            <a:r>
              <a:rPr lang="ru-RU" sz="4000" b="1" dirty="0" smtClean="0">
                <a:solidFill>
                  <a:schemeClr val="accent5">
                    <a:lumMod val="75000"/>
                  </a:schemeClr>
                </a:solidFill>
                <a:effectLst>
                  <a:outerShdw blurRad="38100" dist="38100" dir="2700000" algn="tl">
                    <a:srgbClr val="000000">
                      <a:alpha val="43137"/>
                    </a:srgbClr>
                  </a:outerShdw>
                </a:effectLst>
              </a:rPr>
              <a:t>2</a:t>
            </a:r>
            <a:r>
              <a:rPr lang="ru-RU" sz="4000" b="1" dirty="0" smtClean="0">
                <a:solidFill>
                  <a:schemeClr val="accent5">
                    <a:lumMod val="75000"/>
                  </a:schemeClr>
                </a:solidFill>
                <a:effectLst>
                  <a:outerShdw blurRad="38100" dist="38100" dir="2700000" algn="tl">
                    <a:srgbClr val="000000">
                      <a:alpha val="43137"/>
                    </a:srgbClr>
                  </a:outerShdw>
                </a:effectLst>
              </a:rPr>
              <a:t>0 млн. руб.</a:t>
            </a:r>
            <a:endParaRPr lang="ru-RU" sz="4000" b="1" dirty="0">
              <a:solidFill>
                <a:schemeClr val="accent5">
                  <a:lumMod val="75000"/>
                </a:schemeClr>
              </a:solidFill>
              <a:effectLst>
                <a:outerShdw blurRad="38100" dist="38100" dir="2700000" algn="tl">
                  <a:srgbClr val="000000">
                    <a:alpha val="43137"/>
                  </a:srgbClr>
                </a:outerShdw>
              </a:effectLst>
            </a:endParaRPr>
          </a:p>
        </p:txBody>
      </p:sp>
      <p:sp>
        <p:nvSpPr>
          <p:cNvPr id="20" name="Нашивка 19"/>
          <p:cNvSpPr/>
          <p:nvPr/>
        </p:nvSpPr>
        <p:spPr>
          <a:xfrm rot="10800000">
            <a:off x="5778500" y="5727700"/>
            <a:ext cx="431800" cy="5461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1" name="Равно 20"/>
          <p:cNvSpPr/>
          <p:nvPr/>
        </p:nvSpPr>
        <p:spPr>
          <a:xfrm>
            <a:off x="4838700" y="5689600"/>
            <a:ext cx="800100" cy="622300"/>
          </a:xfrm>
          <a:prstGeom prst="mathEqual">
            <a:avLst>
              <a:gd name="adj1" fmla="val 23520"/>
              <a:gd name="adj2" fmla="val 121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Принципы</a:t>
            </a:r>
            <a:endParaRPr lang="ru-RU" dirty="0"/>
          </a:p>
        </p:txBody>
      </p:sp>
      <p:sp>
        <p:nvSpPr>
          <p:cNvPr id="3" name="Содержимое 2"/>
          <p:cNvSpPr>
            <a:spLocks noGrp="1"/>
          </p:cNvSpPr>
          <p:nvPr>
            <p:ph sz="quarter" idx="1"/>
          </p:nvPr>
        </p:nvSpPr>
        <p:spPr/>
        <p:txBody>
          <a:bodyPr>
            <a:normAutofit/>
          </a:bodyPr>
          <a:lstStyle/>
          <a:p>
            <a:r>
              <a:rPr lang="ru-RU" b="1" dirty="0" smtClean="0"/>
              <a:t>Принципы права</a:t>
            </a:r>
            <a:r>
              <a:rPr lang="ru-RU" dirty="0" smtClean="0"/>
              <a:t> — основополагающие идеи, руководящие начала, лежащие в основе права, выражающие его сущность и определяющие его функционирование.</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Принципы</a:t>
            </a:r>
            <a:endParaRPr lang="ru-RU" dirty="0"/>
          </a:p>
        </p:txBody>
      </p:sp>
      <p:sp>
        <p:nvSpPr>
          <p:cNvPr id="3" name="Содержимое 2"/>
          <p:cNvSpPr>
            <a:spLocks noGrp="1"/>
          </p:cNvSpPr>
          <p:nvPr>
            <p:ph sz="quarter" idx="1"/>
          </p:nvPr>
        </p:nvSpPr>
        <p:spPr/>
        <p:txBody>
          <a:bodyPr>
            <a:normAutofit fontScale="92500" lnSpcReduction="10000"/>
          </a:bodyPr>
          <a:lstStyle/>
          <a:p>
            <a:r>
              <a:rPr lang="ru-RU" dirty="0" smtClean="0"/>
              <a:t>открытости,</a:t>
            </a:r>
          </a:p>
          <a:p>
            <a:r>
              <a:rPr lang="ru-RU" dirty="0" smtClean="0"/>
              <a:t>прозрачности </a:t>
            </a:r>
            <a:r>
              <a:rPr lang="ru-RU" dirty="0" smtClean="0"/>
              <a:t>информации о контрактной системе в сфере </a:t>
            </a:r>
            <a:r>
              <a:rPr lang="ru-RU" dirty="0" smtClean="0"/>
              <a:t>закупок,</a:t>
            </a:r>
          </a:p>
          <a:p>
            <a:r>
              <a:rPr lang="ru-RU" dirty="0" smtClean="0"/>
              <a:t>обеспечения конкуренции,</a:t>
            </a:r>
          </a:p>
          <a:p>
            <a:r>
              <a:rPr lang="ru-RU" dirty="0" smtClean="0"/>
              <a:t>профессионализма заказчиков,</a:t>
            </a:r>
          </a:p>
          <a:p>
            <a:r>
              <a:rPr lang="ru-RU" dirty="0" smtClean="0"/>
              <a:t>стимулирования инноваций,</a:t>
            </a:r>
          </a:p>
          <a:p>
            <a:r>
              <a:rPr lang="ru-RU" dirty="0" smtClean="0"/>
              <a:t>единства </a:t>
            </a:r>
            <a:r>
              <a:rPr lang="ru-RU" dirty="0" smtClean="0"/>
              <a:t>контрактной системы в сфере </a:t>
            </a:r>
            <a:r>
              <a:rPr lang="ru-RU" dirty="0" smtClean="0"/>
              <a:t>закупок,</a:t>
            </a:r>
          </a:p>
          <a:p>
            <a:r>
              <a:rPr lang="ru-RU" dirty="0" smtClean="0"/>
              <a:t>ответственности </a:t>
            </a:r>
            <a:r>
              <a:rPr lang="ru-RU" dirty="0" smtClean="0"/>
              <a:t>за результативность обеспечения государственных и муниципальных нужд, эффективности осуществления </a:t>
            </a:r>
            <a:r>
              <a:rPr lang="ru-RU" dirty="0" smtClean="0"/>
              <a:t>закупок</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47500" lnSpcReduction="20000"/>
          </a:bodyPr>
          <a:lstStyle/>
          <a:p>
            <a:r>
              <a:rPr lang="ru-RU" dirty="0" smtClean="0"/>
              <a:t>У</a:t>
            </a:r>
            <a:r>
              <a:rPr lang="ru-RU" i="1" dirty="0" smtClean="0"/>
              <a:t>частники контрактной системы </a:t>
            </a:r>
            <a:r>
              <a:rPr lang="ru-RU" dirty="0" smtClean="0"/>
              <a:t>в </a:t>
            </a:r>
            <a:r>
              <a:rPr lang="ru-RU" dirty="0" smtClean="0"/>
              <a:t>сфере </a:t>
            </a:r>
            <a:r>
              <a:rPr lang="ru-RU" dirty="0" smtClean="0"/>
              <a:t>закупок :</a:t>
            </a:r>
          </a:p>
          <a:p>
            <a:pPr>
              <a:buNone/>
            </a:pPr>
            <a:r>
              <a:rPr lang="ru-RU" dirty="0" smtClean="0"/>
              <a:t>	</a:t>
            </a:r>
            <a:r>
              <a:rPr lang="ru-RU" dirty="0" smtClean="0"/>
              <a:t>- ФОИВ </a:t>
            </a:r>
            <a:r>
              <a:rPr lang="ru-RU" dirty="0" smtClean="0"/>
              <a:t>по регулированию контрактной системы в сфере </a:t>
            </a:r>
            <a:r>
              <a:rPr lang="ru-RU" dirty="0" smtClean="0"/>
              <a:t>закупок,</a:t>
            </a:r>
          </a:p>
          <a:p>
            <a:pPr>
              <a:buNone/>
            </a:pPr>
            <a:r>
              <a:rPr lang="ru-RU" dirty="0" smtClean="0"/>
              <a:t>	</a:t>
            </a:r>
            <a:r>
              <a:rPr lang="ru-RU" dirty="0" smtClean="0"/>
              <a:t>- органы </a:t>
            </a:r>
            <a:r>
              <a:rPr lang="ru-RU" dirty="0" smtClean="0"/>
              <a:t>исполнительной власти субъектов </a:t>
            </a:r>
            <a:r>
              <a:rPr lang="ru-RU" dirty="0" smtClean="0"/>
              <a:t>РФ по </a:t>
            </a:r>
            <a:r>
              <a:rPr lang="ru-RU" dirty="0" smtClean="0"/>
              <a:t>регулированию контрактной системы в сфере </a:t>
            </a:r>
            <a:r>
              <a:rPr lang="ru-RU" dirty="0" smtClean="0"/>
              <a:t>закупок,</a:t>
            </a:r>
          </a:p>
          <a:p>
            <a:pPr>
              <a:buNone/>
            </a:pPr>
            <a:r>
              <a:rPr lang="ru-RU" dirty="0" smtClean="0"/>
              <a:t>	</a:t>
            </a:r>
            <a:r>
              <a:rPr lang="ru-RU" dirty="0" smtClean="0"/>
              <a:t>- иные ФОИВ,</a:t>
            </a:r>
          </a:p>
          <a:p>
            <a:pPr>
              <a:buNone/>
            </a:pPr>
            <a:r>
              <a:rPr lang="ru-RU" dirty="0" smtClean="0"/>
              <a:t>	</a:t>
            </a:r>
            <a:r>
              <a:rPr lang="ru-RU" dirty="0" smtClean="0"/>
              <a:t>- органы </a:t>
            </a:r>
            <a:r>
              <a:rPr lang="ru-RU" dirty="0" smtClean="0"/>
              <a:t>государственной власти субъектов </a:t>
            </a:r>
            <a:r>
              <a:rPr lang="ru-RU" dirty="0" smtClean="0"/>
              <a:t>РФ,</a:t>
            </a:r>
          </a:p>
          <a:p>
            <a:pPr>
              <a:buNone/>
            </a:pPr>
            <a:r>
              <a:rPr lang="ru-RU" dirty="0" smtClean="0"/>
              <a:t>	</a:t>
            </a:r>
            <a:r>
              <a:rPr lang="ru-RU" dirty="0" smtClean="0"/>
              <a:t>- органы </a:t>
            </a:r>
            <a:r>
              <a:rPr lang="ru-RU" dirty="0" smtClean="0"/>
              <a:t>местного самоуправления, уполномоченные на </a:t>
            </a:r>
            <a:r>
              <a:rPr lang="ru-RU" dirty="0" smtClean="0"/>
              <a:t>осуществление:</a:t>
            </a:r>
          </a:p>
          <a:p>
            <a:pPr>
              <a:buFont typeface="Wingdings" pitchFamily="2" charset="2"/>
              <a:buChar char="Ø"/>
            </a:pPr>
            <a:r>
              <a:rPr lang="ru-RU" dirty="0" smtClean="0"/>
              <a:t> </a:t>
            </a:r>
            <a:r>
              <a:rPr lang="ru-RU" dirty="0" smtClean="0"/>
              <a:t>нормативно-правового </a:t>
            </a:r>
            <a:r>
              <a:rPr lang="ru-RU" dirty="0" smtClean="0"/>
              <a:t>регулирования</a:t>
            </a:r>
          </a:p>
          <a:p>
            <a:pPr>
              <a:buFont typeface="Wingdings" pitchFamily="2" charset="2"/>
              <a:buChar char="Ø"/>
            </a:pPr>
            <a:r>
              <a:rPr lang="ru-RU" dirty="0" smtClean="0"/>
              <a:t>и </a:t>
            </a:r>
            <a:r>
              <a:rPr lang="ru-RU" dirty="0" smtClean="0"/>
              <a:t>контроля в сфере закупок</a:t>
            </a:r>
            <a:r>
              <a:rPr lang="ru-RU" dirty="0" smtClean="0"/>
              <a:t>,</a:t>
            </a:r>
          </a:p>
          <a:p>
            <a:pPr>
              <a:buNone/>
            </a:pPr>
            <a:r>
              <a:rPr lang="ru-RU" dirty="0" smtClean="0"/>
              <a:t>	</a:t>
            </a:r>
            <a:r>
              <a:rPr lang="ru-RU" dirty="0" smtClean="0"/>
              <a:t>- ГК </a:t>
            </a:r>
            <a:r>
              <a:rPr lang="ru-RU" dirty="0" smtClean="0"/>
              <a:t>"</a:t>
            </a:r>
            <a:r>
              <a:rPr lang="ru-RU" dirty="0" err="1" smtClean="0"/>
              <a:t>Росатом</a:t>
            </a:r>
            <a:r>
              <a:rPr lang="ru-RU" dirty="0" smtClean="0"/>
              <a:t>",</a:t>
            </a:r>
          </a:p>
          <a:p>
            <a:pPr>
              <a:buNone/>
            </a:pPr>
            <a:r>
              <a:rPr lang="ru-RU" dirty="0" smtClean="0"/>
              <a:t>	</a:t>
            </a:r>
            <a:r>
              <a:rPr lang="ru-RU" dirty="0" smtClean="0"/>
              <a:t>- ГК "</a:t>
            </a:r>
            <a:r>
              <a:rPr lang="ru-RU" dirty="0" err="1" smtClean="0"/>
              <a:t>Роскосмос</a:t>
            </a:r>
            <a:r>
              <a:rPr lang="ru-RU" dirty="0" smtClean="0"/>
              <a:t>",</a:t>
            </a:r>
          </a:p>
          <a:p>
            <a:pPr>
              <a:buNone/>
            </a:pPr>
            <a:r>
              <a:rPr lang="ru-RU" dirty="0" smtClean="0"/>
              <a:t>	</a:t>
            </a:r>
            <a:r>
              <a:rPr lang="ru-RU" dirty="0" smtClean="0"/>
              <a:t>- заказчики,</a:t>
            </a:r>
          </a:p>
          <a:p>
            <a:pPr>
              <a:buNone/>
            </a:pPr>
            <a:r>
              <a:rPr lang="ru-RU" dirty="0" smtClean="0"/>
              <a:t>	</a:t>
            </a:r>
            <a:r>
              <a:rPr lang="ru-RU" i="1" dirty="0" smtClean="0"/>
              <a:t>- участники закупок, </a:t>
            </a:r>
            <a:r>
              <a:rPr lang="ru-RU" i="1" u="sng" dirty="0" smtClean="0"/>
              <a:t>в том числе признанные поставщиками (подрядчиками, исполнителями)</a:t>
            </a:r>
            <a:r>
              <a:rPr lang="ru-RU" dirty="0" smtClean="0"/>
              <a:t>, </a:t>
            </a:r>
          </a:p>
          <a:p>
            <a:pPr>
              <a:buNone/>
            </a:pPr>
            <a:r>
              <a:rPr lang="ru-RU" dirty="0" smtClean="0"/>
              <a:t>	</a:t>
            </a:r>
            <a:r>
              <a:rPr lang="ru-RU" dirty="0" smtClean="0"/>
              <a:t>- уполномоченные органы,</a:t>
            </a:r>
          </a:p>
          <a:p>
            <a:pPr>
              <a:buNone/>
            </a:pPr>
            <a:r>
              <a:rPr lang="ru-RU" dirty="0" smtClean="0"/>
              <a:t>	</a:t>
            </a:r>
            <a:r>
              <a:rPr lang="ru-RU" dirty="0" smtClean="0"/>
              <a:t>- уполномоченные учреждения,</a:t>
            </a:r>
          </a:p>
          <a:p>
            <a:pPr>
              <a:buNone/>
            </a:pPr>
            <a:r>
              <a:rPr lang="ru-RU" dirty="0" smtClean="0"/>
              <a:t>	</a:t>
            </a:r>
            <a:r>
              <a:rPr lang="ru-RU" dirty="0" smtClean="0"/>
              <a:t>- специализированные организации,</a:t>
            </a:r>
          </a:p>
          <a:p>
            <a:pPr>
              <a:buNone/>
            </a:pPr>
            <a:r>
              <a:rPr lang="ru-RU" dirty="0" smtClean="0"/>
              <a:t>	</a:t>
            </a:r>
            <a:r>
              <a:rPr lang="ru-RU" dirty="0" smtClean="0"/>
              <a:t>- операторы </a:t>
            </a:r>
            <a:r>
              <a:rPr lang="ru-RU" dirty="0" smtClean="0"/>
              <a:t>электронных </a:t>
            </a:r>
            <a:r>
              <a:rPr lang="ru-RU" dirty="0" smtClean="0"/>
              <a:t>площадок</a:t>
            </a:r>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открытости и прозрачности</a:t>
            </a:r>
            <a:endParaRPr lang="ru-RU" dirty="0"/>
          </a:p>
        </p:txBody>
      </p:sp>
      <p:sp>
        <p:nvSpPr>
          <p:cNvPr id="3" name="Содержимое 2"/>
          <p:cNvSpPr>
            <a:spLocks noGrp="1"/>
          </p:cNvSpPr>
          <p:nvPr>
            <p:ph sz="quarter" idx="1"/>
          </p:nvPr>
        </p:nvSpPr>
        <p:spPr/>
        <p:txBody>
          <a:bodyPr>
            <a:normAutofit/>
          </a:bodyPr>
          <a:lstStyle/>
          <a:p>
            <a:r>
              <a:rPr lang="ru-RU" dirty="0" smtClean="0"/>
              <a:t>- свободный </a:t>
            </a:r>
            <a:r>
              <a:rPr lang="ru-RU" dirty="0" smtClean="0"/>
              <a:t>и безвозмездный доступ к информации о контрактной системе в сфере закупок.</a:t>
            </a:r>
          </a:p>
          <a:p>
            <a:r>
              <a:rPr lang="ru-RU" dirty="0" smtClean="0"/>
              <a:t>- обеспечиваются</a:t>
            </a:r>
            <a:r>
              <a:rPr lang="ru-RU" dirty="0" smtClean="0"/>
              <a:t>, в частности, путем ее размещения в единой информационной системе.</a:t>
            </a:r>
          </a:p>
          <a:p>
            <a:r>
              <a:rPr lang="ru-RU" dirty="0" smtClean="0"/>
              <a:t>информация</a:t>
            </a:r>
            <a:r>
              <a:rPr lang="ru-RU" dirty="0" smtClean="0"/>
              <a:t>, предусмотренная </a:t>
            </a:r>
            <a:r>
              <a:rPr lang="ru-RU" dirty="0" smtClean="0"/>
              <a:t>Законом </a:t>
            </a:r>
            <a:r>
              <a:rPr lang="ru-RU" dirty="0" smtClean="0"/>
              <a:t>и размещенная в единой информационной системе, должна быть полной и достоверной.</a:t>
            </a:r>
          </a:p>
          <a:p>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открытости и прозрачности</a:t>
            </a:r>
            <a:endParaRPr lang="ru-RU" dirty="0"/>
          </a:p>
        </p:txBody>
      </p:sp>
      <p:sp>
        <p:nvSpPr>
          <p:cNvPr id="3" name="Содержимое 2"/>
          <p:cNvSpPr>
            <a:spLocks noGrp="1"/>
          </p:cNvSpPr>
          <p:nvPr>
            <p:ph sz="quarter" idx="1"/>
          </p:nvPr>
        </p:nvSpPr>
        <p:spPr/>
        <p:txBody>
          <a:bodyPr>
            <a:normAutofit/>
          </a:bodyPr>
          <a:lstStyle/>
          <a:p>
            <a:r>
              <a:rPr lang="ru-RU" dirty="0" smtClean="0"/>
              <a:t>На основании изложенного полагаем, что, если документация о закупке, размещенная заказчиком в ЕИС, содержит ограничения для ознакомления (текст размещен в формате, не обеспечивающем возможности копирования фрагментов), данное действие нарушает положения Закона N 44-ФЗ</a:t>
            </a:r>
            <a:r>
              <a:rPr lang="ru-RU" dirty="0" smtClean="0"/>
              <a:t>.</a:t>
            </a:r>
          </a:p>
          <a:p>
            <a:pPr>
              <a:buNone/>
            </a:pPr>
            <a:r>
              <a:rPr lang="ru-RU" i="1" dirty="0" smtClean="0"/>
              <a:t>	Письмо </a:t>
            </a:r>
            <a:r>
              <a:rPr lang="ru-RU" i="1" dirty="0" smtClean="0"/>
              <a:t>Минэкономразвития от 17 июня 2016 г. N Д28и-1521</a:t>
            </a:r>
          </a:p>
          <a:p>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обеспечения конкуренции</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Контрактная система в сфере закупок направлена на создание </a:t>
            </a:r>
            <a:r>
              <a:rPr lang="ru-RU" i="1" u="sng" dirty="0" smtClean="0"/>
              <a:t>равных</a:t>
            </a:r>
            <a:r>
              <a:rPr lang="ru-RU" dirty="0" smtClean="0"/>
              <a:t> условий для обеспечения конкуренции между участниками закупок. </a:t>
            </a:r>
            <a:endParaRPr lang="ru-RU" dirty="0" smtClean="0"/>
          </a:p>
          <a:p>
            <a:r>
              <a:rPr lang="ru-RU" dirty="0" smtClean="0"/>
              <a:t>Любое </a:t>
            </a:r>
            <a:r>
              <a:rPr lang="ru-RU" dirty="0" smtClean="0"/>
              <a:t>заинтересованное лицо имеет возможность в соответствии с законодательством </a:t>
            </a:r>
            <a:r>
              <a:rPr lang="ru-RU" dirty="0" smtClean="0"/>
              <a:t>РФ и </a:t>
            </a:r>
            <a:r>
              <a:rPr lang="ru-RU" dirty="0" smtClean="0"/>
              <a:t>иными нормативными правовыми актами о контрактной системе в сфере закупок стать поставщиком (подрядчиком, исполнителем</a:t>
            </a:r>
            <a:r>
              <a:rPr lang="ru-RU" dirty="0" smtClean="0"/>
              <a:t>).</a:t>
            </a:r>
          </a:p>
          <a:p>
            <a:r>
              <a:rPr lang="ru-RU" dirty="0" smtClean="0"/>
              <a:t>Конкуренция при осуществлении закупок должна быть основана на соблюдении </a:t>
            </a:r>
            <a:r>
              <a:rPr lang="ru-RU" i="1" u="sng" dirty="0" smtClean="0"/>
              <a:t>принципа добросовестной ценовой и неценовой конкуренции</a:t>
            </a:r>
            <a:r>
              <a:rPr lang="ru-RU" dirty="0" smtClean="0"/>
              <a:t> между участниками закупок в целях выявления лучших условий поставок товаров, выполнения работ, оказания услуг. </a:t>
            </a:r>
            <a:endParaRPr lang="ru-RU" dirty="0" smtClean="0"/>
          </a:p>
          <a:p>
            <a:r>
              <a:rPr lang="ru-RU" dirty="0" smtClean="0"/>
              <a:t>Запрещается </a:t>
            </a:r>
            <a:r>
              <a:rPr lang="ru-RU" dirty="0" smtClean="0"/>
              <a:t>совершение заказчиками, специализированными организациями, их должностными лицами, комиссиями по осуществлению закупок, членами таких комиссий, участниками закупок любых действий, которые противоречат требованиям </a:t>
            </a:r>
            <a:r>
              <a:rPr lang="ru-RU" dirty="0" smtClean="0"/>
              <a:t>Закона, </a:t>
            </a:r>
            <a:r>
              <a:rPr lang="ru-RU" dirty="0" smtClean="0"/>
              <a:t>в том числе приводят к ограничению конкуренции, в частности к необоснованному ограничению числа участников закупок.</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обеспечения конкуренции</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Положения Закона N 44-ФЗ не регулируют вопросы допуска заказчиком потенциального участника закупки на объект в целях ознакомления с фактическими объемами работ.</a:t>
            </a:r>
          </a:p>
          <a:p>
            <a:r>
              <a:rPr lang="ru-RU" dirty="0" smtClean="0"/>
              <a:t>Вместе с тем отмечаем, что положениями статьи 46 Закона N 44-ФЗ установлено, что какие-либо переговоры заказчика с участником закупки не допускаются, так как в результате таких переговоров могут быть созданы преимущественные условия для участника закупки или условия для разглашения конфиденциальных сведений.</a:t>
            </a:r>
          </a:p>
          <a:p>
            <a:r>
              <a:rPr lang="ru-RU" dirty="0" smtClean="0"/>
              <a:t>В связи с этим, по мнению Департамента, допуск потенциального участника закупки на объект выполнения работ может создать преимущества для такого участника.</a:t>
            </a:r>
          </a:p>
          <a:p>
            <a:pPr>
              <a:buNone/>
            </a:pPr>
            <a:r>
              <a:rPr lang="ru-RU" i="1" dirty="0" smtClean="0"/>
              <a:t/>
            </a:r>
            <a:br>
              <a:rPr lang="ru-RU" i="1" dirty="0" smtClean="0"/>
            </a:br>
            <a:r>
              <a:rPr lang="ru-RU" i="1" dirty="0" smtClean="0"/>
              <a:t>Письмо </a:t>
            </a:r>
            <a:r>
              <a:rPr lang="ru-RU" i="1" dirty="0" smtClean="0"/>
              <a:t>Минэкономразвития России от 25.07.2016 N </a:t>
            </a:r>
            <a:r>
              <a:rPr lang="ru-RU" i="1" dirty="0" smtClean="0"/>
              <a:t>Д28и-1869</a:t>
            </a:r>
            <a:r>
              <a:rPr lang="ru-RU" dirty="0" smtClean="0"/>
              <a:t/>
            </a:r>
            <a:br>
              <a:rPr lang="ru-RU" dirty="0" smtClean="0"/>
            </a:br>
            <a:endParaRPr lang="ru-RU" dirty="0" smtClean="0"/>
          </a:p>
          <a:p>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обеспечения конкуренции</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Таким образом, с учетом положений Закона N 44-ФЗ контракт заключается и оплачивается заказчиком по цене победителя закупок вне зависимости от применения системы налогообложения у победителя.</a:t>
            </a:r>
          </a:p>
          <a:p>
            <a:r>
              <a:rPr lang="ru-RU" dirty="0" smtClean="0"/>
              <a:t>Сумма, предусмотренная контрактом за выполненный объем работ, должна быть выплачена победителю закупок в установленном контрактом размере.</a:t>
            </a:r>
          </a:p>
          <a:p>
            <a:r>
              <a:rPr lang="ru-RU" dirty="0" smtClean="0"/>
              <a:t>Учитывая изложенное, положения Закона N 44-ФЗ предусматривают равные условия участия в конкурентных способах определения поставщиков (подрядчиков, исполнителей) участникам закупок вне зависимости от системы налогообложения.</a:t>
            </a:r>
          </a:p>
          <a:p>
            <a:pPr>
              <a:buNone/>
            </a:pPr>
            <a:r>
              <a:rPr lang="ru-RU" i="1" dirty="0" smtClean="0"/>
              <a:t/>
            </a:r>
            <a:br>
              <a:rPr lang="ru-RU" i="1" dirty="0" smtClean="0"/>
            </a:br>
            <a:r>
              <a:rPr lang="ru-RU" i="1" dirty="0" smtClean="0"/>
              <a:t>Письмо </a:t>
            </a:r>
            <a:r>
              <a:rPr lang="ru-RU" i="1" dirty="0" smtClean="0"/>
              <a:t>Минэкономразвития России от 04.04.2016 N </a:t>
            </a:r>
            <a:r>
              <a:rPr lang="ru-RU" i="1" dirty="0" smtClean="0"/>
              <a:t>Д28и-831</a:t>
            </a:r>
            <a:r>
              <a:rPr lang="ru-RU" dirty="0" smtClean="0"/>
              <a:t/>
            </a:r>
            <a:br>
              <a:rPr lang="ru-RU" dirty="0" smtClean="0"/>
            </a:br>
            <a:endParaRPr lang="ru-RU" dirty="0" smtClean="0"/>
          </a:p>
          <a:p>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обеспечения конкуренции</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Не допускается включение в документацию о закупке (в том числе в форме требований к качеству, техническим характеристикам товара, работы или услуги, требований к функциональным характеристикам (потребительским свойствам) товара) требований к производителю товара, к участнику закупки (в том числе требования к квалификации участника закупки, включая наличие опыта работы), а также требования к деловой репутации участника закупки, требования к наличию у него производственных мощностей, технологического оборудования, трудовых, финансовых и других ресурсов, необходимых для производства товара, поставка которого является предметом контракта, для выполнения работы или оказания услуги, являющихся предметом контракта, за исключением случаев, если возможность установления таких требований к участнику закупки предусмотрена настоящим Федеральным законом</a:t>
            </a:r>
            <a:r>
              <a:rPr lang="ru-RU" dirty="0" smtClean="0"/>
              <a:t>.</a:t>
            </a:r>
          </a:p>
          <a:p>
            <a:endParaRPr lang="ru-RU" dirty="0" smtClean="0"/>
          </a:p>
          <a:p>
            <a:pPr>
              <a:buNone/>
            </a:pPr>
            <a:r>
              <a:rPr lang="ru-RU" dirty="0" smtClean="0"/>
              <a:t>	</a:t>
            </a:r>
            <a:r>
              <a:rPr lang="ru-RU" i="1" dirty="0" smtClean="0"/>
              <a:t>ч. 3 ст. 33 44-ФЗ</a:t>
            </a:r>
            <a:endParaRPr lang="ru-RU" i="1"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профессионализма заказчика</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Контрактная система в сфере закупок предусматривает осуществление деятельности заказчика, специализированной организации и контрольного органа в сфере закупок </a:t>
            </a:r>
            <a:r>
              <a:rPr lang="ru-RU" i="1" u="sng" dirty="0" smtClean="0"/>
              <a:t>на профессиональной основе с привлечением квалифицированных специалистов, обладающих теоретическими знаниями и навыками в сфере закупок.</a:t>
            </a:r>
          </a:p>
          <a:p>
            <a:r>
              <a:rPr lang="ru-RU" dirty="0" smtClean="0"/>
              <a:t>Заказчики</a:t>
            </a:r>
            <a:r>
              <a:rPr lang="ru-RU" dirty="0" smtClean="0"/>
              <a:t>, специализированные организации принимают меры </a:t>
            </a:r>
            <a:r>
              <a:rPr lang="ru-RU" i="1" u="sng" dirty="0" smtClean="0"/>
              <a:t>по поддержанию и повышению уровня квалификации и профессионального образования должностных лиц</a:t>
            </a:r>
            <a:r>
              <a:rPr lang="ru-RU" dirty="0" smtClean="0"/>
              <a:t>, занятых в сфере закупок, в том числе путем повышения квалификации или профессиональной переподготовки в сфере закупок в соответствии с законодательством Российской Федерации.</a:t>
            </a:r>
          </a:p>
          <a:p>
            <a:endParaRPr lang="ru-RU" i="1"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профессионализма заказчика</a:t>
            </a:r>
            <a:endParaRPr lang="ru-RU" dirty="0"/>
          </a:p>
        </p:txBody>
      </p:sp>
      <p:sp>
        <p:nvSpPr>
          <p:cNvPr id="3" name="Содержимое 2"/>
          <p:cNvSpPr>
            <a:spLocks noGrp="1"/>
          </p:cNvSpPr>
          <p:nvPr>
            <p:ph sz="quarter" idx="1"/>
          </p:nvPr>
        </p:nvSpPr>
        <p:spPr/>
        <p:txBody>
          <a:bodyPr>
            <a:normAutofit fontScale="55000" lnSpcReduction="20000"/>
          </a:bodyPr>
          <a:lstStyle/>
          <a:p>
            <a:r>
              <a:rPr lang="ru-RU" dirty="0" smtClean="0"/>
              <a:t>В соответствии с частью 6 статьи 38 Закона N 44-ФЗ работники контрактной службы, контрактный управляющий должны иметь высшее образование или дополнительное профессиональное образование в сфере закупок.</a:t>
            </a:r>
          </a:p>
          <a:p>
            <a:r>
              <a:rPr lang="ru-RU" dirty="0" smtClean="0"/>
              <a:t>Согласно части 5 статьи 39 Закона заказчик включает в состав комиссии по осуществлению закупок преимущественно лиц, прошедших профессиональную переподготовку или повышение квалификации в сфере закупок, а также лиц, обладающих специальными знаниями, относящимися к объекту закупки.</a:t>
            </a:r>
          </a:p>
          <a:p>
            <a:r>
              <a:rPr lang="ru-RU" dirty="0" smtClean="0"/>
              <a:t>По </a:t>
            </a:r>
            <a:r>
              <a:rPr lang="ru-RU" dirty="0" smtClean="0"/>
              <a:t>мнению Минэкономразвития России, действие статьи 9 "Принцип профессионализма заказчика" и части 23 статьи 112 Закона распространяется на всех государственных и муниципальных служащих, в чьих должностных регламентах есть обязанности в сфере закупок, в части прохождения ими профессиональной подготовки или повышения квалификации по программам дополнительного профессионального образования в сфере закупок до 1 января 2016 г.</a:t>
            </a:r>
          </a:p>
          <a:p>
            <a:pPr>
              <a:buNone/>
            </a:pPr>
            <a:r>
              <a:rPr lang="ru-RU" i="1" dirty="0" smtClean="0"/>
              <a:t/>
            </a:r>
            <a:br>
              <a:rPr lang="ru-RU" i="1" dirty="0" smtClean="0"/>
            </a:br>
            <a:r>
              <a:rPr lang="ru-RU" i="1" dirty="0" smtClean="0"/>
              <a:t>Письмо </a:t>
            </a:r>
            <a:r>
              <a:rPr lang="ru-RU" i="1" dirty="0" smtClean="0"/>
              <a:t>Минэкономразвития России от 23.09.2013 N Д28и-1070 "О разъяснении положений Федерального закона от 5 апреля 2013 г. N 44-ФЗ "О контрактной системе в сфере закупок товаров, работ, услуг для обеспечения государственных и муниципальных </a:t>
            </a:r>
            <a:r>
              <a:rPr lang="ru-RU" i="1" dirty="0" smtClean="0"/>
              <a:t>нужд« </a:t>
            </a:r>
            <a:r>
              <a:rPr lang="ru-RU" dirty="0" smtClean="0"/>
              <a:t/>
            </a:r>
            <a:br>
              <a:rPr lang="ru-RU" dirty="0" smtClean="0"/>
            </a:br>
            <a:endParaRPr lang="ru-RU" dirty="0" smtClean="0"/>
          </a:p>
          <a:p>
            <a:endParaRPr lang="ru-RU" i="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профессионализма заказчика</a:t>
            </a:r>
            <a:endParaRPr lang="ru-RU" dirty="0"/>
          </a:p>
        </p:txBody>
      </p:sp>
      <p:sp>
        <p:nvSpPr>
          <p:cNvPr id="3" name="Содержимое 2"/>
          <p:cNvSpPr>
            <a:spLocks noGrp="1"/>
          </p:cNvSpPr>
          <p:nvPr>
            <p:ph sz="quarter" idx="1"/>
          </p:nvPr>
        </p:nvSpPr>
        <p:spPr/>
        <p:txBody>
          <a:bodyPr>
            <a:normAutofit fontScale="92500" lnSpcReduction="20000"/>
          </a:bodyPr>
          <a:lstStyle/>
          <a:p>
            <a:r>
              <a:rPr lang="ru-RU" dirty="0" smtClean="0"/>
              <a:t>Таким образом, в соответствии с законодательством о контрактной системе в сфере закупок необходимо, чтобы члены комиссии по осуществлению закупок либо прошли профессиональную переподготовку или повышение квалификации в сфере закупок, либо обладали специальными знаниями, относящимися к объекту закупки.</a:t>
            </a:r>
          </a:p>
          <a:p>
            <a:pPr>
              <a:buNone/>
            </a:pPr>
            <a:r>
              <a:rPr lang="ru-RU" i="1" dirty="0" smtClean="0"/>
              <a:t/>
            </a:r>
            <a:br>
              <a:rPr lang="ru-RU" i="1" dirty="0" smtClean="0"/>
            </a:br>
            <a:r>
              <a:rPr lang="ru-RU" i="1" dirty="0" smtClean="0"/>
              <a:t>Письмо </a:t>
            </a:r>
            <a:r>
              <a:rPr lang="ru-RU" i="1" dirty="0" smtClean="0"/>
              <a:t>Минэкономразвития России от 06.04.2015 N </a:t>
            </a:r>
            <a:r>
              <a:rPr lang="ru-RU" i="1" dirty="0" smtClean="0"/>
              <a:t>Д28и-911</a:t>
            </a:r>
            <a:r>
              <a:rPr lang="ru-RU" dirty="0" smtClean="0"/>
              <a:t/>
            </a:r>
            <a:br>
              <a:rPr lang="ru-RU" dirty="0" smtClean="0"/>
            </a:b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профессионализма заказчика</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Согласно части 5 статьи 39 Закона N 44-ФЗ заказчик включает в состав комиссии преимущественно лиц, прошедших профессиональную переподготовку или повышение квалификации в сфере закупок, а также лиц, обладающих специальными знаниями, относящимися к объекту закупки.</a:t>
            </a:r>
          </a:p>
          <a:p>
            <a:r>
              <a:rPr lang="ru-RU" dirty="0" smtClean="0"/>
              <a:t>Таким образом, лиц, не прошедших профессиональную переподготовку или повышение квалификации в сфере закупок и не обладающих специальными знаниями, относящимися к объекту закупки, можно включать в состав комиссии по осуществлению закупок, но их должно быть меньшинство.</a:t>
            </a:r>
          </a:p>
          <a:p>
            <a:pPr>
              <a:buNone/>
            </a:pPr>
            <a:r>
              <a:rPr lang="ru-RU" i="1" dirty="0" smtClean="0"/>
              <a:t/>
            </a:r>
            <a:br>
              <a:rPr lang="ru-RU" i="1" dirty="0" smtClean="0"/>
            </a:br>
            <a:r>
              <a:rPr lang="ru-RU" i="1" dirty="0" smtClean="0"/>
              <a:t>Письмо </a:t>
            </a:r>
            <a:r>
              <a:rPr lang="ru-RU" i="1" dirty="0" smtClean="0"/>
              <a:t>Минэкономразвития России от 31.12.2013 N Д28и-2420 "О разъяснении положений Федерального закона от 5 апреля 2013 г. N 44-ФЗ" </a:t>
            </a:r>
            <a:r>
              <a:rPr lang="ru-RU" dirty="0" smtClean="0"/>
              <a:t/>
            </a:r>
            <a:br>
              <a:rPr lang="ru-RU" dirty="0" smtClean="0"/>
            </a:b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92500" lnSpcReduction="20000"/>
          </a:bodyPr>
          <a:lstStyle/>
          <a:p>
            <a:r>
              <a:rPr lang="ru-RU" dirty="0" smtClean="0"/>
              <a:t>определение </a:t>
            </a:r>
            <a:r>
              <a:rPr lang="ru-RU" dirty="0" smtClean="0"/>
              <a:t>поставщика (подрядчика, исполнителя) - </a:t>
            </a:r>
            <a:r>
              <a:rPr lang="ru-RU" i="1" dirty="0" smtClean="0"/>
              <a:t>совокупность действий</a:t>
            </a:r>
            <a:r>
              <a:rPr lang="ru-RU" dirty="0" smtClean="0"/>
              <a:t>, </a:t>
            </a:r>
            <a:r>
              <a:rPr lang="ru-RU" dirty="0" smtClean="0"/>
              <a:t>которые осуществляются заказчиками в порядке, установленном </a:t>
            </a:r>
            <a:r>
              <a:rPr lang="ru-RU" dirty="0" smtClean="0"/>
              <a:t>Законом</a:t>
            </a:r>
            <a:r>
              <a:rPr lang="ru-RU" dirty="0" smtClean="0"/>
              <a:t>, </a:t>
            </a:r>
            <a:r>
              <a:rPr lang="ru-RU" i="1" dirty="0" smtClean="0"/>
              <a:t>начиная с размещения извещения</a:t>
            </a:r>
            <a:r>
              <a:rPr lang="ru-RU" dirty="0" smtClean="0"/>
              <a:t> об осуществлении закупки товара, работы, услуги для обеспечения государственных нужд (федеральных нужд, нужд субъекта </a:t>
            </a:r>
            <a:r>
              <a:rPr lang="ru-RU" dirty="0" smtClean="0"/>
              <a:t>РФ) </a:t>
            </a:r>
            <a:r>
              <a:rPr lang="ru-RU" dirty="0" smtClean="0"/>
              <a:t>или муниципальных нужд либо в установленных </a:t>
            </a:r>
            <a:r>
              <a:rPr lang="ru-RU" dirty="0" smtClean="0"/>
              <a:t>Законом </a:t>
            </a:r>
            <a:r>
              <a:rPr lang="ru-RU" dirty="0" smtClean="0"/>
              <a:t>случаях </a:t>
            </a:r>
            <a:r>
              <a:rPr lang="ru-RU" i="1" dirty="0" smtClean="0"/>
              <a:t>с направления приглашения </a:t>
            </a:r>
            <a:r>
              <a:rPr lang="ru-RU" dirty="0" smtClean="0"/>
              <a:t>принять участие в определении поставщика (подрядчика, исполнителя) </a:t>
            </a:r>
            <a:r>
              <a:rPr lang="ru-RU" i="1" dirty="0" smtClean="0"/>
              <a:t>и завершаются заключением </a:t>
            </a:r>
            <a:r>
              <a:rPr lang="ru-RU" i="1" dirty="0" smtClean="0"/>
              <a:t>контракта</a:t>
            </a:r>
            <a:endParaRPr lang="ru-RU" dirty="0" smtClean="0"/>
          </a:p>
          <a:p>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профессионализма заказчика</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В соответствии с частью 5 статьи 39 заказчик включает в состав комиссии преимущественно лиц, прошедших профессиональную переподготовку или повышение квалификации в сфере закупок, а также лиц, обладающих специальными знаниями, относящимися к объекту закупки.</a:t>
            </a:r>
          </a:p>
          <a:p>
            <a:r>
              <a:rPr lang="ru-RU" dirty="0" smtClean="0"/>
              <a:t>Следовательно, не менее 50 процентов состава комиссии должны пройти профессиональную переподготовку или повышение квалификации в сфере закупок, а также лиц, обладающих специальными знаниями, относящимися к объекту закупки.</a:t>
            </a:r>
          </a:p>
          <a:p>
            <a:pPr>
              <a:buNone/>
            </a:pPr>
            <a:r>
              <a:rPr lang="ru-RU" i="1" dirty="0" smtClean="0"/>
              <a:t/>
            </a:r>
            <a:br>
              <a:rPr lang="ru-RU" i="1" dirty="0" smtClean="0"/>
            </a:br>
            <a:r>
              <a:rPr lang="ru-RU" i="1" dirty="0" smtClean="0"/>
              <a:t>Письмо </a:t>
            </a:r>
            <a:r>
              <a:rPr lang="ru-RU" i="1" dirty="0" smtClean="0"/>
              <a:t>Минэкономразвития России от 08.11.2013 N ОГ-Д28-15539 "О разъяснении положений Федерального закона от 5 апреля 2013 г. N 44-ФЗ "О контрактной системе в сфере закупок товаров, работ, услуг для обеспечения государственных и муниципальных нужд" </a:t>
            </a:r>
            <a:r>
              <a:rPr lang="ru-RU" dirty="0" smtClean="0"/>
              <a:t/>
            </a:r>
            <a:br>
              <a:rPr lang="ru-RU" dirty="0" smtClean="0"/>
            </a:br>
            <a:endParaRPr lang="ru-RU" dirty="0" smtClean="0"/>
          </a:p>
          <a:p>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профессионализма заказчика</a:t>
            </a:r>
            <a:endParaRPr lang="ru-RU" dirty="0"/>
          </a:p>
        </p:txBody>
      </p:sp>
      <p:sp>
        <p:nvSpPr>
          <p:cNvPr id="3" name="Содержимое 2"/>
          <p:cNvSpPr>
            <a:spLocks noGrp="1"/>
          </p:cNvSpPr>
          <p:nvPr>
            <p:ph sz="quarter" idx="1"/>
          </p:nvPr>
        </p:nvSpPr>
        <p:spPr/>
        <p:txBody>
          <a:bodyPr>
            <a:normAutofit fontScale="92500" lnSpcReduction="20000"/>
          </a:bodyPr>
          <a:lstStyle/>
          <a:p>
            <a:r>
              <a:rPr lang="ru-RU" dirty="0" smtClean="0"/>
              <a:t>Таким образом, в соответствии с законодательством о контрактной системе в сфере закупок необходимо, чтобы члены комиссии по осуществлению закупок либо прошли профессиональную переподготовку или повышение квалификации в сфере закупок, либо обладали специальными знаниями, относящимися к объекту закупки.</a:t>
            </a:r>
          </a:p>
          <a:p>
            <a:pPr>
              <a:buNone/>
            </a:pPr>
            <a:r>
              <a:rPr lang="ru-RU" i="1" dirty="0" smtClean="0"/>
              <a:t/>
            </a:r>
            <a:br>
              <a:rPr lang="ru-RU" i="1" dirty="0" smtClean="0"/>
            </a:br>
            <a:r>
              <a:rPr lang="ru-RU" i="1" dirty="0" smtClean="0"/>
              <a:t>Письмо </a:t>
            </a:r>
            <a:r>
              <a:rPr lang="ru-RU" i="1" dirty="0" smtClean="0"/>
              <a:t>Минэкономразвития России от 06.04.2015 N </a:t>
            </a:r>
            <a:r>
              <a:rPr lang="ru-RU" i="1" dirty="0" smtClean="0"/>
              <a:t>Д28и-911</a:t>
            </a:r>
            <a:r>
              <a:rPr lang="ru-RU" dirty="0" smtClean="0"/>
              <a:t/>
            </a:r>
            <a:br>
              <a:rPr lang="ru-RU" dirty="0" smtClean="0"/>
            </a:br>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стимулирования инноваций</a:t>
            </a:r>
            <a:endParaRPr lang="ru-RU" dirty="0"/>
          </a:p>
        </p:txBody>
      </p:sp>
      <p:sp>
        <p:nvSpPr>
          <p:cNvPr id="3" name="Содержимое 2"/>
          <p:cNvSpPr>
            <a:spLocks noGrp="1"/>
          </p:cNvSpPr>
          <p:nvPr>
            <p:ph sz="quarter" idx="1"/>
          </p:nvPr>
        </p:nvSpPr>
        <p:spPr/>
        <p:txBody>
          <a:bodyPr>
            <a:normAutofit/>
          </a:bodyPr>
          <a:lstStyle/>
          <a:p>
            <a:r>
              <a:rPr lang="ru-RU" dirty="0" smtClean="0"/>
              <a:t>Заказчики при планировании и осуществлении закупок должны исходить из приоритета обеспечения государственных и муниципальных нужд путем закупок инновационной и высокотехнологичной продукции.</a:t>
            </a:r>
            <a:br>
              <a:rPr lang="ru-RU" dirty="0" smtClean="0"/>
            </a:b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стимулирования инноваций</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Критерии отнесения товаров, работ, услуг к инновационной продукции и (или) высокотехнологичной продукции для целей формирования плана закупки такой продукции устанавливаются федеральными органами исполнительной власти, осуществляющими функции по нормативно-правовому регулированию в установленной сфере деятельности, а также Государственной корпорацией по атомной энергии "</a:t>
            </a:r>
            <a:r>
              <a:rPr lang="ru-RU" dirty="0" err="1" smtClean="0"/>
              <a:t>Росатом</a:t>
            </a:r>
            <a:r>
              <a:rPr lang="ru-RU" dirty="0" smtClean="0"/>
              <a:t>" с учетом утвержденных Президентом Российской Федерации приоритетных направлений развития науки, технологий и техники в Российской Федерации и перечнем критических технологий Российской Федерации.</a:t>
            </a:r>
          </a:p>
          <a:p>
            <a:pPr>
              <a:buNone/>
            </a:pPr>
            <a:r>
              <a:rPr lang="ru-RU" i="1" dirty="0" smtClean="0"/>
              <a:t/>
            </a:r>
            <a:br>
              <a:rPr lang="ru-RU" i="1" dirty="0" smtClean="0"/>
            </a:br>
            <a:r>
              <a:rPr lang="ru-RU" i="1" dirty="0" smtClean="0"/>
              <a:t>ст. 4, Федеральный закон от 18.07.2011 N 223-ФЗ </a:t>
            </a:r>
            <a:r>
              <a:rPr lang="ru-RU" i="1" dirty="0" smtClean="0"/>
              <a:t>"</a:t>
            </a:r>
            <a:r>
              <a:rPr lang="ru-RU" i="1" dirty="0" smtClean="0"/>
              <a:t>О закупках товаров, работ, услуг отдельными видами юридических </a:t>
            </a:r>
            <a:r>
              <a:rPr lang="ru-RU" i="1" dirty="0" smtClean="0"/>
              <a:t>лиц" </a:t>
            </a:r>
            <a:r>
              <a:rPr lang="ru-RU" dirty="0" smtClean="0"/>
              <a:t/>
            </a:r>
            <a:br>
              <a:rPr lang="ru-RU" dirty="0" smtClean="0"/>
            </a:br>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стимулирования инноваций</a:t>
            </a:r>
            <a:endParaRPr lang="ru-RU" dirty="0"/>
          </a:p>
        </p:txBody>
      </p:sp>
      <p:sp>
        <p:nvSpPr>
          <p:cNvPr id="3" name="Содержимое 2"/>
          <p:cNvSpPr>
            <a:spLocks noGrp="1"/>
          </p:cNvSpPr>
          <p:nvPr>
            <p:ph sz="quarter" idx="1"/>
          </p:nvPr>
        </p:nvSpPr>
        <p:spPr/>
        <p:txBody>
          <a:bodyPr>
            <a:normAutofit fontScale="62500" lnSpcReduction="20000"/>
          </a:bodyPr>
          <a:lstStyle/>
          <a:p>
            <a:r>
              <a:rPr lang="ru-RU" dirty="0" smtClean="0"/>
              <a:t>1. Безопасность и противодействие терроризму.</a:t>
            </a:r>
          </a:p>
          <a:p>
            <a:r>
              <a:rPr lang="ru-RU" dirty="0" smtClean="0"/>
              <a:t>2. Индустрия </a:t>
            </a:r>
            <a:r>
              <a:rPr lang="ru-RU" dirty="0" err="1" smtClean="0"/>
              <a:t>наносистем</a:t>
            </a:r>
            <a:r>
              <a:rPr lang="ru-RU" dirty="0" smtClean="0"/>
              <a:t>.</a:t>
            </a:r>
          </a:p>
          <a:p>
            <a:r>
              <a:rPr lang="ru-RU" dirty="0" smtClean="0"/>
              <a:t>3. Информационно-телекоммуникационные системы.</a:t>
            </a:r>
          </a:p>
          <a:p>
            <a:r>
              <a:rPr lang="ru-RU" dirty="0" smtClean="0"/>
              <a:t>4. Науки о жизни.</a:t>
            </a:r>
          </a:p>
          <a:p>
            <a:r>
              <a:rPr lang="ru-RU" dirty="0" smtClean="0"/>
              <a:t>5. Перспективные виды вооружения, военной и специальной техники.</a:t>
            </a:r>
          </a:p>
          <a:p>
            <a:r>
              <a:rPr lang="ru-RU" dirty="0" smtClean="0"/>
              <a:t>6. Рациональное природопользование.</a:t>
            </a:r>
          </a:p>
          <a:p>
            <a:r>
              <a:rPr lang="ru-RU" dirty="0" smtClean="0"/>
              <a:t>6.1. Робототехнические комплексы (системы) военного, специального и двойного назначения.</a:t>
            </a:r>
          </a:p>
          <a:p>
            <a:r>
              <a:rPr lang="ru-RU" dirty="0" smtClean="0"/>
              <a:t>7</a:t>
            </a:r>
            <a:r>
              <a:rPr lang="ru-RU" dirty="0" smtClean="0"/>
              <a:t>. Транспортные и космические системы.</a:t>
            </a:r>
          </a:p>
          <a:p>
            <a:r>
              <a:rPr lang="ru-RU" dirty="0" smtClean="0"/>
              <a:t>8. </a:t>
            </a:r>
            <a:r>
              <a:rPr lang="ru-RU" dirty="0" err="1" smtClean="0"/>
              <a:t>Энергоэффективность</a:t>
            </a:r>
            <a:r>
              <a:rPr lang="ru-RU" dirty="0" smtClean="0"/>
              <a:t>, энергосбережение, ядерная энергетика</a:t>
            </a:r>
          </a:p>
          <a:p>
            <a:pPr>
              <a:buNone/>
            </a:pPr>
            <a:r>
              <a:rPr lang="ru-RU" i="1" dirty="0" smtClean="0"/>
              <a:t/>
            </a:r>
            <a:br>
              <a:rPr lang="ru-RU" i="1" dirty="0" smtClean="0"/>
            </a:br>
            <a:r>
              <a:rPr lang="ru-RU" i="1" dirty="0" smtClean="0"/>
              <a:t>Указ Президента РФ от 07.07.2011 N </a:t>
            </a:r>
            <a:r>
              <a:rPr lang="ru-RU" i="1" dirty="0" smtClean="0"/>
              <a:t>899 </a:t>
            </a:r>
            <a:r>
              <a:rPr lang="ru-RU" i="1" dirty="0" smtClean="0"/>
              <a:t>"Об утверждении приоритетных направлений развития науки, технологий и техники в Российской Федерации и перечня критических технологий Российской </a:t>
            </a:r>
            <a:r>
              <a:rPr lang="ru-RU" i="1" dirty="0" smtClean="0"/>
              <a:t>Федерации" </a:t>
            </a:r>
            <a:r>
              <a:rPr lang="ru-RU" dirty="0" smtClean="0"/>
              <a:t/>
            </a:r>
            <a:br>
              <a:rPr lang="ru-RU" dirty="0" smtClean="0"/>
            </a:br>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единства контрактной системы в сфере закупок</a:t>
            </a:r>
            <a:endParaRPr lang="ru-RU" dirty="0"/>
          </a:p>
        </p:txBody>
      </p:sp>
      <p:sp>
        <p:nvSpPr>
          <p:cNvPr id="3" name="Содержимое 2"/>
          <p:cNvSpPr>
            <a:spLocks noGrp="1"/>
          </p:cNvSpPr>
          <p:nvPr>
            <p:ph sz="quarter" idx="1"/>
          </p:nvPr>
        </p:nvSpPr>
        <p:spPr/>
        <p:txBody>
          <a:bodyPr>
            <a:normAutofit/>
          </a:bodyPr>
          <a:lstStyle/>
          <a:p>
            <a:r>
              <a:rPr lang="ru-RU" dirty="0" smtClean="0"/>
              <a:t>Контрактная система в сфере закупок основывается на единых принципах и подходах, предусмотренных </a:t>
            </a:r>
            <a:r>
              <a:rPr lang="ru-RU" dirty="0" smtClean="0"/>
              <a:t>Законом </a:t>
            </a:r>
            <a:r>
              <a:rPr lang="ru-RU" dirty="0" smtClean="0"/>
              <a:t>и позволяющих обеспечивать государственные и муниципальные нужды посредством планирования и осуществления закупок, их мониторинга, аудита в сфере закупок, а также контроля в сфере закупок.</a:t>
            </a:r>
            <a:endParaRPr lang="ru-R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единства контрактной системы в сфере закупок</a:t>
            </a:r>
            <a:endParaRPr lang="ru-RU" dirty="0"/>
          </a:p>
        </p:txBody>
      </p:sp>
      <p:graphicFrame>
        <p:nvGraphicFramePr>
          <p:cNvPr id="6" name="Схема 5"/>
          <p:cNvGraphicFramePr/>
          <p:nvPr/>
        </p:nvGraphicFramePr>
        <p:xfrm>
          <a:off x="647700" y="1765300"/>
          <a:ext cx="7975600" cy="4546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Принцип единства контрактной системы в сфере закупок</a:t>
            </a:r>
            <a:endParaRPr lang="ru-RU" dirty="0"/>
          </a:p>
        </p:txBody>
      </p:sp>
      <p:sp>
        <p:nvSpPr>
          <p:cNvPr id="4" name="Содержимое 3"/>
          <p:cNvSpPr>
            <a:spLocks noGrp="1"/>
          </p:cNvSpPr>
          <p:nvPr>
            <p:ph sz="quarter" idx="1"/>
          </p:nvPr>
        </p:nvSpPr>
        <p:spPr/>
        <p:txBody>
          <a:bodyPr>
            <a:normAutofit fontScale="70000" lnSpcReduction="20000"/>
          </a:bodyPr>
          <a:lstStyle/>
          <a:p>
            <a:r>
              <a:rPr lang="ru-RU" dirty="0" smtClean="0"/>
              <a:t>Мониторинг закупок представляет собой систему наблюдений в сфере закупок, осуществляемых на постоянной основе посредством сбора, обобщения, систематизации и оценки информации об осуществлении закупок, в том числе реализации планов закупок и планов-графиков</a:t>
            </a:r>
            <a:r>
              <a:rPr lang="ru-RU" dirty="0" smtClean="0"/>
              <a:t>.</a:t>
            </a:r>
          </a:p>
          <a:p>
            <a:r>
              <a:rPr lang="ru-RU" dirty="0" smtClean="0"/>
              <a:t>Аудит  осуществление органами анализа </a:t>
            </a:r>
            <a:r>
              <a:rPr lang="ru-RU" dirty="0" smtClean="0"/>
              <a:t>и </a:t>
            </a:r>
            <a:r>
              <a:rPr lang="ru-RU" dirty="0" smtClean="0"/>
              <a:t>оценки </a:t>
            </a:r>
            <a:r>
              <a:rPr lang="ru-RU" dirty="0" smtClean="0"/>
              <a:t>результатов закупок, достижения целей осуществления закупок, определенных в соответствии со </a:t>
            </a:r>
            <a:r>
              <a:rPr lang="ru-RU" dirty="0" smtClean="0"/>
              <a:t>ст. </a:t>
            </a:r>
            <a:r>
              <a:rPr lang="ru-RU" dirty="0" smtClean="0"/>
              <a:t>13 </a:t>
            </a:r>
            <a:r>
              <a:rPr lang="ru-RU" dirty="0" smtClean="0"/>
              <a:t>Закона.</a:t>
            </a:r>
          </a:p>
          <a:p>
            <a:r>
              <a:rPr lang="ru-RU" dirty="0" smtClean="0"/>
              <a:t>Органы аудита в сфере закупок обобщают результаты осуществления </a:t>
            </a:r>
            <a:r>
              <a:rPr lang="ru-RU" dirty="0" smtClean="0"/>
              <a:t>аудита, </a:t>
            </a:r>
            <a:r>
              <a:rPr lang="ru-RU" dirty="0" smtClean="0"/>
              <a:t>в том числе устанавливают </a:t>
            </a:r>
            <a:r>
              <a:rPr lang="ru-RU" i="1" dirty="0" smtClean="0"/>
              <a:t>причины выявленных отклонений</a:t>
            </a:r>
            <a:r>
              <a:rPr lang="ru-RU" dirty="0" smtClean="0"/>
              <a:t>, </a:t>
            </a:r>
            <a:r>
              <a:rPr lang="ru-RU" i="1" dirty="0" smtClean="0"/>
              <a:t>нарушений и недостатков</a:t>
            </a:r>
            <a:r>
              <a:rPr lang="ru-RU" dirty="0" smtClean="0"/>
              <a:t>, </a:t>
            </a:r>
            <a:r>
              <a:rPr lang="ru-RU" i="1" dirty="0" smtClean="0"/>
              <a:t>подготавливают предложения, направленные на их устранение и на совершенствование контрактной системы в сфере закупок</a:t>
            </a:r>
            <a:r>
              <a:rPr lang="ru-RU" dirty="0" smtClean="0"/>
              <a:t>, </a:t>
            </a:r>
            <a:r>
              <a:rPr lang="ru-RU" i="1" dirty="0" smtClean="0"/>
              <a:t>систематизируют информацию о реализации указанных предложений и размещают в единой информационной системе обобщенную информацию о таких результатах.</a:t>
            </a:r>
            <a:endParaRPr lang="ru-RU" i="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smtClean="0"/>
              <a:t>Принцип ответственности за результативность обеспечения государственных и муниципальных нужд, эффективность осуществления закупок</a:t>
            </a:r>
            <a:endParaRPr lang="ru-RU" sz="2000" dirty="0"/>
          </a:p>
        </p:txBody>
      </p:sp>
      <p:sp>
        <p:nvSpPr>
          <p:cNvPr id="4" name="Содержимое 3"/>
          <p:cNvSpPr>
            <a:spLocks noGrp="1"/>
          </p:cNvSpPr>
          <p:nvPr>
            <p:ph sz="quarter" idx="1"/>
          </p:nvPr>
        </p:nvSpPr>
        <p:spPr/>
        <p:txBody>
          <a:bodyPr>
            <a:normAutofit/>
          </a:bodyPr>
          <a:lstStyle/>
          <a:p>
            <a:r>
              <a:rPr lang="ru-RU" dirty="0" smtClean="0"/>
              <a:t>Государственные </a:t>
            </a:r>
            <a:r>
              <a:rPr lang="ru-RU" dirty="0" smtClean="0"/>
              <a:t>органы, органы управления государственными внебюджетными фондами, муниципальные органы, казенные учреждения, иные юридические лица в случаях, установленных </a:t>
            </a:r>
            <a:r>
              <a:rPr lang="ru-RU" dirty="0" smtClean="0"/>
              <a:t>Законом</a:t>
            </a:r>
            <a:r>
              <a:rPr lang="ru-RU" dirty="0" smtClean="0"/>
              <a:t>, при планировании и осуществлении закупок </a:t>
            </a:r>
            <a:r>
              <a:rPr lang="ru-RU" b="1" i="1" u="sng" dirty="0" smtClean="0"/>
              <a:t>должны</a:t>
            </a:r>
            <a:r>
              <a:rPr lang="ru-RU" dirty="0" smtClean="0"/>
              <a:t> исходить из необходимости </a:t>
            </a:r>
            <a:r>
              <a:rPr lang="ru-RU" i="1" u="sng" dirty="0" smtClean="0"/>
              <a:t>достижения </a:t>
            </a:r>
            <a:r>
              <a:rPr lang="ru-RU" b="1" i="1" u="sng" dirty="0" smtClean="0"/>
              <a:t>заданных</a:t>
            </a:r>
            <a:r>
              <a:rPr lang="ru-RU" i="1" u="sng" dirty="0" smtClean="0"/>
              <a:t> результатов обеспечения государственных и муниципальных нужд</a:t>
            </a:r>
            <a:r>
              <a:rPr lang="ru-RU" dirty="0" smtClean="0"/>
              <a:t>.</a:t>
            </a:r>
          </a:p>
          <a:p>
            <a:endParaRPr lang="ru-RU" dirty="0" smtClean="0"/>
          </a:p>
          <a:p>
            <a:endParaRPr lang="ru-RU" i="1"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smtClean="0"/>
              <a:t>Принцип ответственности за результативность обеспечения государственных и муниципальных нужд, эффективность осуществления закупок</a:t>
            </a:r>
            <a:endParaRPr lang="ru-RU" sz="2000" dirty="0"/>
          </a:p>
        </p:txBody>
      </p:sp>
      <p:sp>
        <p:nvSpPr>
          <p:cNvPr id="4" name="Содержимое 3"/>
          <p:cNvSpPr>
            <a:spLocks noGrp="1"/>
          </p:cNvSpPr>
          <p:nvPr>
            <p:ph sz="quarter" idx="1"/>
          </p:nvPr>
        </p:nvSpPr>
        <p:spPr/>
        <p:txBody>
          <a:bodyPr>
            <a:normAutofit fontScale="55000" lnSpcReduction="20000"/>
          </a:bodyPr>
          <a:lstStyle/>
          <a:p>
            <a:r>
              <a:rPr lang="ru-RU" dirty="0" smtClean="0"/>
              <a:t>Под государственными нуждами понимаются обеспечиваемые за счет средств федерального бюджета или бюджетов субъектов Российской Федерации и внебюджетных источников финансирования </a:t>
            </a:r>
            <a:r>
              <a:rPr lang="ru-RU" i="1" u="sng" dirty="0" smtClean="0"/>
              <a:t>потребности</a:t>
            </a:r>
            <a:r>
              <a:rPr lang="ru-RU" dirty="0" smtClean="0"/>
              <a:t> Российской Федерации, государственных заказчиков </a:t>
            </a:r>
            <a:r>
              <a:rPr lang="ru-RU" i="1" u="sng" dirty="0" smtClean="0"/>
              <a:t>в товарах, работах, услугах, необходимых для осуществления функций и полномочий </a:t>
            </a:r>
            <a:r>
              <a:rPr lang="ru-RU" dirty="0" smtClean="0"/>
              <a:t>Российской Федерации, государственных заказчиков (в том числе для реализации федеральных целевых программ), для исполнения международных обязательств Российской Федерации, в том числе для реализации межгосударственных целевых программ, в которых участвует Российская Федерация (далее также - федеральные нужды), либо потребности субъектов Российской Федерации, государственных заказчиков в товарах, работах, услугах, необходимых для осуществления функций и полномочий субъектов Российской Федерации, государственных заказчиков, в том числе для реализации региональных целевых программ (далее также - нужды субъектов Российской Федерации). Под нуждами федеральных бюджетных учреждений и бюджетных учреждений субъектов Российской Федерации понимаются обеспечиваемые федеральными бюджетными учреждениями, бюджетными учреждениями субъектов Российской Федерации (независимо от источников финансового обеспечения) </a:t>
            </a:r>
            <a:r>
              <a:rPr lang="ru-RU" i="1" u="sng" dirty="0" smtClean="0"/>
              <a:t>потребности в товарах, работах, услугах соответствующих бюджетных учреждений.</a:t>
            </a:r>
          </a:p>
          <a:p>
            <a:r>
              <a:rPr lang="ru-RU" i="1" dirty="0" smtClean="0"/>
              <a:t/>
            </a:r>
            <a:br>
              <a:rPr lang="ru-RU" i="1" dirty="0" smtClean="0"/>
            </a:br>
            <a:r>
              <a:rPr lang="ru-RU" i="1" dirty="0" smtClean="0"/>
              <a:t>ст. 3, Федеральный закон от 21.07.2005 N </a:t>
            </a:r>
            <a:r>
              <a:rPr lang="ru-RU" i="1" dirty="0" smtClean="0"/>
              <a:t>94-ФЗ </a:t>
            </a:r>
            <a:r>
              <a:rPr lang="ru-RU" i="1" dirty="0" smtClean="0"/>
              <a:t>"О размещении заказов на поставки товаров, выполнение работ, оказание услуг для государственных и муниципальных нужд" </a:t>
            </a:r>
            <a:endParaRPr lang="ru-RU"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закупка </a:t>
            </a:r>
            <a:r>
              <a:rPr lang="ru-RU" dirty="0" smtClean="0"/>
              <a:t>товара, работы, услуги для обеспечения государственных или муниципальных нужд (далее - закупка) - </a:t>
            </a:r>
            <a:r>
              <a:rPr lang="ru-RU" i="1" dirty="0" smtClean="0"/>
              <a:t>совокупность действий</a:t>
            </a:r>
            <a:r>
              <a:rPr lang="ru-RU" dirty="0" smtClean="0"/>
              <a:t>, осуществляемых в установленном </a:t>
            </a:r>
            <a:r>
              <a:rPr lang="ru-RU" dirty="0" smtClean="0"/>
              <a:t>Законом порядке </a:t>
            </a:r>
            <a:r>
              <a:rPr lang="ru-RU" dirty="0" smtClean="0"/>
              <a:t>заказчиком и направленных на обеспечение государственных или муниципальных </a:t>
            </a:r>
            <a:r>
              <a:rPr lang="ru-RU" dirty="0" smtClean="0"/>
              <a:t>нужд.</a:t>
            </a:r>
          </a:p>
          <a:p>
            <a:r>
              <a:rPr lang="ru-RU" dirty="0" smtClean="0"/>
              <a:t>Закупка </a:t>
            </a:r>
            <a:r>
              <a:rPr lang="ru-RU" i="1" dirty="0" smtClean="0"/>
              <a:t>начинается с определения поставщика </a:t>
            </a:r>
            <a:r>
              <a:rPr lang="ru-RU" dirty="0" smtClean="0"/>
              <a:t>(подрядчика, исполнителя) и </a:t>
            </a:r>
            <a:r>
              <a:rPr lang="ru-RU" i="1" dirty="0" smtClean="0"/>
              <a:t>завершается исполнением обязательств сторонами </a:t>
            </a:r>
            <a:r>
              <a:rPr lang="ru-RU" i="1" dirty="0" smtClean="0"/>
              <a:t>контракта</a:t>
            </a:r>
            <a:r>
              <a:rPr lang="ru-RU" dirty="0" smtClean="0"/>
              <a:t>.</a:t>
            </a:r>
          </a:p>
          <a:p>
            <a:r>
              <a:rPr lang="ru-RU" dirty="0" smtClean="0"/>
              <a:t>В </a:t>
            </a:r>
            <a:r>
              <a:rPr lang="ru-RU" dirty="0" smtClean="0"/>
              <a:t>случае, если в соответствии с </a:t>
            </a:r>
            <a:r>
              <a:rPr lang="ru-RU" dirty="0" smtClean="0"/>
              <a:t>Законом </a:t>
            </a:r>
            <a:r>
              <a:rPr lang="ru-RU" dirty="0" smtClean="0"/>
              <a:t>не предусмотрено размещение извещения об осуществлении закупки или направление приглашения принять участие в определении поставщика (подрядчика, исполнителя), закупка начинается с заключения контракта и завершается исполнением обязательств сторонами контракта;</a:t>
            </a:r>
          </a:p>
          <a:p>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smtClean="0"/>
              <a:t>Принцип ответственности за результативность обеспечения государственных и муниципальных нужд, эффективность осуществления закупок</a:t>
            </a:r>
            <a:endParaRPr lang="ru-RU" sz="2000" dirty="0"/>
          </a:p>
        </p:txBody>
      </p:sp>
      <p:sp>
        <p:nvSpPr>
          <p:cNvPr id="4" name="Содержимое 3"/>
          <p:cNvSpPr>
            <a:spLocks noGrp="1"/>
          </p:cNvSpPr>
          <p:nvPr>
            <p:ph sz="quarter" idx="1"/>
          </p:nvPr>
        </p:nvSpPr>
        <p:spPr/>
        <p:txBody>
          <a:bodyPr>
            <a:normAutofit/>
          </a:bodyPr>
          <a:lstStyle/>
          <a:p>
            <a:r>
              <a:rPr lang="ru-RU" dirty="0" smtClean="0"/>
              <a:t>Должностные </a:t>
            </a:r>
            <a:r>
              <a:rPr lang="ru-RU" dirty="0" smtClean="0"/>
              <a:t>лица заказчиков несут персональную ответственность за соблюдение требований, установленных законодательством Российской Федерации о контрактной системе в сфере закупок и нормативными правовыми актами, указанными в </a:t>
            </a:r>
            <a:r>
              <a:rPr lang="ru-RU" dirty="0" smtClean="0"/>
              <a:t>ч.2 </a:t>
            </a:r>
            <a:r>
              <a:rPr lang="ru-RU" dirty="0" smtClean="0"/>
              <a:t>и 3 </a:t>
            </a:r>
            <a:r>
              <a:rPr lang="ru-RU" dirty="0" smtClean="0"/>
              <a:t>ст.2 Закона</a:t>
            </a:r>
            <a:r>
              <a:rPr lang="ru-RU" dirty="0" smtClean="0"/>
              <a:t>.</a:t>
            </a:r>
            <a:endParaRPr lang="ru-RU" i="1"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smtClean="0"/>
              <a:t>Принцип ответственности за результативность обеспечения государственных и муниципальных нужд, эффективность осуществления закупок</a:t>
            </a:r>
            <a:endParaRPr lang="ru-RU" sz="2000" dirty="0"/>
          </a:p>
        </p:txBody>
      </p:sp>
      <p:sp>
        <p:nvSpPr>
          <p:cNvPr id="4" name="Содержимое 3"/>
          <p:cNvSpPr>
            <a:spLocks noGrp="1"/>
          </p:cNvSpPr>
          <p:nvPr>
            <p:ph sz="quarter" idx="1"/>
          </p:nvPr>
        </p:nvSpPr>
        <p:spPr/>
        <p:txBody>
          <a:bodyPr>
            <a:normAutofit fontScale="77500" lnSpcReduction="20000"/>
          </a:bodyPr>
          <a:lstStyle/>
          <a:p>
            <a:r>
              <a:rPr lang="ru-RU" dirty="0" smtClean="0"/>
              <a:t>1. Лица, виновные в нарушении законодательства </a:t>
            </a:r>
            <a:r>
              <a:rPr lang="ru-RU" dirty="0" smtClean="0"/>
              <a:t>РФ </a:t>
            </a:r>
            <a:r>
              <a:rPr lang="ru-RU" dirty="0" smtClean="0"/>
              <a:t>и иных нормативных правовых актов о контрактной системе в сфере закупок</a:t>
            </a:r>
            <a:r>
              <a:rPr lang="ru-RU" i="1" u="sng" dirty="0" smtClean="0"/>
              <a:t>, несут дисциплинарную, гражданско-правовую, административную, уголовную ответственность</a:t>
            </a:r>
            <a:r>
              <a:rPr lang="ru-RU" dirty="0" smtClean="0"/>
              <a:t> в соответствии с законодательством </a:t>
            </a:r>
            <a:r>
              <a:rPr lang="ru-RU" dirty="0" smtClean="0"/>
              <a:t>РФ.</a:t>
            </a:r>
            <a:endParaRPr lang="ru-RU" dirty="0" smtClean="0"/>
          </a:p>
          <a:p>
            <a:r>
              <a:rPr lang="ru-RU" dirty="0" smtClean="0"/>
              <a:t>2. Операторы электронных площадок и их должностные лица обязаны возместить убытки, причиненные их неправомерными действиями по разглашению информации, полученной в ходе проведения электронных аукционов.</a:t>
            </a:r>
          </a:p>
          <a:p>
            <a:r>
              <a:rPr lang="ru-RU" i="1" dirty="0" smtClean="0"/>
              <a:t/>
            </a:r>
            <a:br>
              <a:rPr lang="ru-RU" i="1" dirty="0" smtClean="0"/>
            </a:br>
            <a:r>
              <a:rPr lang="ru-RU" i="1" dirty="0" smtClean="0"/>
              <a:t>ст. 107, Федеральный закон от 05.04.2013 N 44-ФЗ </a:t>
            </a:r>
            <a:r>
              <a:rPr lang="ru-RU" i="1" dirty="0" smtClean="0"/>
              <a:t>"</a:t>
            </a:r>
            <a:r>
              <a:rPr lang="ru-RU" i="1" dirty="0" smtClean="0"/>
              <a:t>О контрактной системе в сфере закупок товаров, работ, услуг для обеспечения государственных и муниципальных </a:t>
            </a:r>
            <a:r>
              <a:rPr lang="ru-RU" i="1" dirty="0" smtClean="0"/>
              <a:t>нужд" </a:t>
            </a:r>
            <a:r>
              <a:rPr lang="ru-RU" dirty="0" smtClean="0"/>
              <a:t/>
            </a:r>
            <a:br>
              <a:rPr lang="ru-RU" dirty="0" smtClean="0"/>
            </a:br>
            <a:endParaRPr lang="ru-RU" dirty="0" smtClean="0"/>
          </a:p>
          <a:p>
            <a:endParaRPr lang="ru-RU" i="1"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500" dirty="0" smtClean="0"/>
              <a:t>Спасибо за Внимание!</a:t>
            </a:r>
            <a:endParaRPr lang="ru-RU" sz="3500" dirty="0"/>
          </a:p>
        </p:txBody>
      </p:sp>
      <p:sp>
        <p:nvSpPr>
          <p:cNvPr id="3" name="Содержимое 2"/>
          <p:cNvSpPr>
            <a:spLocks noGrp="1"/>
          </p:cNvSpPr>
          <p:nvPr>
            <p:ph type="subTitle" idx="1"/>
          </p:nvPr>
        </p:nvSpPr>
        <p:spPr/>
        <p:txBody>
          <a:bodyPr>
            <a:normAutofit/>
          </a:bodyPr>
          <a:lstStyle/>
          <a:p>
            <a:endParaRPr lang="ru-RU"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cxnSp>
        <p:nvCxnSpPr>
          <p:cNvPr id="5" name="Прямая со стрелкой 4"/>
          <p:cNvCxnSpPr/>
          <p:nvPr/>
        </p:nvCxnSpPr>
        <p:spPr>
          <a:xfrm>
            <a:off x="647700" y="5029200"/>
            <a:ext cx="8115300" cy="1588"/>
          </a:xfrm>
          <a:prstGeom prst="straightConnector1">
            <a:avLst/>
          </a:prstGeom>
          <a:ln w="152400" cmpd="tri">
            <a:round/>
            <a:tailEnd type="stealth" w="med" len="lg"/>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rot="5400000">
            <a:off x="134144" y="4083050"/>
            <a:ext cx="2755106" cy="794"/>
          </a:xfrm>
          <a:prstGeom prst="line">
            <a:avLst/>
          </a:prstGeom>
          <a:ln w="317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679700" y="1752600"/>
            <a:ext cx="4381500" cy="477054"/>
          </a:xfrm>
          <a:prstGeom prst="rect">
            <a:avLst/>
          </a:prstGeom>
          <a:noFill/>
        </p:spPr>
        <p:txBody>
          <a:bodyPr wrap="square" rtlCol="0">
            <a:spAutoFit/>
          </a:bodyPr>
          <a:lstStyle/>
          <a:p>
            <a:r>
              <a:rPr lang="ru-RU" sz="2500" dirty="0" smtClean="0">
                <a:solidFill>
                  <a:schemeClr val="accent5">
                    <a:lumMod val="50000"/>
                  </a:schemeClr>
                </a:solidFill>
              </a:rPr>
              <a:t>Закупка товаров, работ, услуг</a:t>
            </a:r>
            <a:endParaRPr lang="ru-RU" sz="2500" dirty="0">
              <a:solidFill>
                <a:schemeClr val="accent5">
                  <a:lumMod val="50000"/>
                </a:schemeClr>
              </a:solidFill>
            </a:endParaRPr>
          </a:p>
        </p:txBody>
      </p:sp>
      <p:sp>
        <p:nvSpPr>
          <p:cNvPr id="9" name="TextBox 8"/>
          <p:cNvSpPr txBox="1"/>
          <p:nvPr/>
        </p:nvSpPr>
        <p:spPr>
          <a:xfrm>
            <a:off x="1714500" y="4152900"/>
            <a:ext cx="1625600" cy="646331"/>
          </a:xfrm>
          <a:prstGeom prst="rect">
            <a:avLst/>
          </a:prstGeom>
          <a:noFill/>
        </p:spPr>
        <p:txBody>
          <a:bodyPr wrap="square" rtlCol="0">
            <a:spAutoFit/>
          </a:bodyPr>
          <a:lstStyle/>
          <a:p>
            <a:pPr algn="ctr"/>
            <a:r>
              <a:rPr lang="ru-RU" b="1" dirty="0" smtClean="0"/>
              <a:t>Размещение извещения</a:t>
            </a:r>
            <a:endParaRPr lang="ru-RU" b="1" dirty="0"/>
          </a:p>
        </p:txBody>
      </p:sp>
      <p:sp>
        <p:nvSpPr>
          <p:cNvPr id="10" name="TextBox 9"/>
          <p:cNvSpPr txBox="1"/>
          <p:nvPr/>
        </p:nvSpPr>
        <p:spPr>
          <a:xfrm>
            <a:off x="5054600" y="4178300"/>
            <a:ext cx="1549400" cy="646331"/>
          </a:xfrm>
          <a:prstGeom prst="rect">
            <a:avLst/>
          </a:prstGeom>
          <a:noFill/>
        </p:spPr>
        <p:txBody>
          <a:bodyPr wrap="square" rtlCol="0">
            <a:spAutoFit/>
          </a:bodyPr>
          <a:lstStyle/>
          <a:p>
            <a:pPr algn="ctr"/>
            <a:r>
              <a:rPr lang="ru-RU" b="1" dirty="0" smtClean="0"/>
              <a:t>Заключение контракта</a:t>
            </a:r>
            <a:endParaRPr lang="ru-RU" b="1" dirty="0"/>
          </a:p>
        </p:txBody>
      </p:sp>
      <p:sp>
        <p:nvSpPr>
          <p:cNvPr id="11" name="Левая фигурная скобка 10"/>
          <p:cNvSpPr/>
          <p:nvPr/>
        </p:nvSpPr>
        <p:spPr>
          <a:xfrm rot="5400000">
            <a:off x="3965575" y="1755775"/>
            <a:ext cx="355600" cy="4641850"/>
          </a:xfrm>
          <a:prstGeom prst="leftBrace">
            <a:avLst>
              <a:gd name="adj1" fmla="val 51190"/>
              <a:gd name="adj2" fmla="val 49445"/>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2" name="TextBox 11"/>
          <p:cNvSpPr txBox="1"/>
          <p:nvPr/>
        </p:nvSpPr>
        <p:spPr>
          <a:xfrm>
            <a:off x="1816100" y="3009900"/>
            <a:ext cx="4648200" cy="769441"/>
          </a:xfrm>
          <a:prstGeom prst="rect">
            <a:avLst/>
          </a:prstGeom>
          <a:noFill/>
        </p:spPr>
        <p:txBody>
          <a:bodyPr wrap="square" rtlCol="0">
            <a:spAutoFit/>
          </a:bodyPr>
          <a:lstStyle/>
          <a:p>
            <a:pPr algn="ctr"/>
            <a:r>
              <a:rPr lang="ru-RU" sz="2200" dirty="0" smtClean="0"/>
              <a:t>Определение поставщика, подрядчика, исполнителя </a:t>
            </a:r>
            <a:endParaRPr lang="ru-RU" sz="2200" dirty="0"/>
          </a:p>
        </p:txBody>
      </p:sp>
      <p:sp>
        <p:nvSpPr>
          <p:cNvPr id="13" name="TextBox 12"/>
          <p:cNvSpPr txBox="1"/>
          <p:nvPr/>
        </p:nvSpPr>
        <p:spPr>
          <a:xfrm rot="16200000">
            <a:off x="-253657" y="3313841"/>
            <a:ext cx="2577416" cy="369332"/>
          </a:xfrm>
          <a:prstGeom prst="rect">
            <a:avLst/>
          </a:prstGeom>
          <a:noFill/>
        </p:spPr>
        <p:txBody>
          <a:bodyPr wrap="square" rtlCol="0">
            <a:spAutoFit/>
          </a:bodyPr>
          <a:lstStyle/>
          <a:p>
            <a:r>
              <a:rPr lang="ru-RU" b="1" dirty="0" smtClean="0"/>
              <a:t>Планирование закупки</a:t>
            </a:r>
            <a:endParaRPr lang="ru-RU" b="1" dirty="0"/>
          </a:p>
        </p:txBody>
      </p:sp>
      <p:sp>
        <p:nvSpPr>
          <p:cNvPr id="15" name="TextBox 14"/>
          <p:cNvSpPr txBox="1"/>
          <p:nvPr/>
        </p:nvSpPr>
        <p:spPr>
          <a:xfrm rot="16200000">
            <a:off x="5959818" y="3786916"/>
            <a:ext cx="1847165" cy="369332"/>
          </a:xfrm>
          <a:prstGeom prst="rect">
            <a:avLst/>
          </a:prstGeom>
          <a:noFill/>
        </p:spPr>
        <p:txBody>
          <a:bodyPr wrap="square" rtlCol="0">
            <a:spAutoFit/>
          </a:bodyPr>
          <a:lstStyle/>
          <a:p>
            <a:r>
              <a:rPr lang="ru-RU" b="1" dirty="0" smtClean="0"/>
              <a:t>Поставка товара</a:t>
            </a:r>
            <a:endParaRPr lang="ru-RU" b="1" dirty="0"/>
          </a:p>
        </p:txBody>
      </p:sp>
      <p:cxnSp>
        <p:nvCxnSpPr>
          <p:cNvPr id="16" name="Прямая соединительная линия 15"/>
          <p:cNvCxnSpPr/>
          <p:nvPr/>
        </p:nvCxnSpPr>
        <p:spPr>
          <a:xfrm rot="5400000">
            <a:off x="5219700" y="4076700"/>
            <a:ext cx="2679700" cy="12700"/>
          </a:xfrm>
          <a:prstGeom prst="line">
            <a:avLst/>
          </a:prstGeom>
          <a:ln w="317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rot="5400000">
            <a:off x="5899150" y="4095750"/>
            <a:ext cx="2692400" cy="12700"/>
          </a:xfrm>
          <a:prstGeom prst="line">
            <a:avLst/>
          </a:prstGeom>
          <a:ln w="317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16200000">
            <a:off x="6569418" y="3761516"/>
            <a:ext cx="1897965" cy="369332"/>
          </a:xfrm>
          <a:prstGeom prst="rect">
            <a:avLst/>
          </a:prstGeom>
          <a:noFill/>
        </p:spPr>
        <p:txBody>
          <a:bodyPr wrap="square" rtlCol="0">
            <a:spAutoFit/>
          </a:bodyPr>
          <a:lstStyle/>
          <a:p>
            <a:r>
              <a:rPr lang="ru-RU" b="1" dirty="0" smtClean="0"/>
              <a:t>Оплата товара</a:t>
            </a:r>
            <a:endParaRPr lang="ru-RU" b="1" dirty="0"/>
          </a:p>
        </p:txBody>
      </p:sp>
      <p:sp>
        <p:nvSpPr>
          <p:cNvPr id="26" name="Левая фигурная скобка 25"/>
          <p:cNvSpPr/>
          <p:nvPr/>
        </p:nvSpPr>
        <p:spPr>
          <a:xfrm rot="16200000">
            <a:off x="7092950" y="4933950"/>
            <a:ext cx="317500" cy="1397000"/>
          </a:xfrm>
          <a:prstGeom prst="leftBrace">
            <a:avLst>
              <a:gd name="adj1" fmla="val 60333"/>
              <a:gd name="adj2" fmla="val 50047"/>
            </a:avLst>
          </a:prstGeom>
          <a:ln w="381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7" name="TextBox 26"/>
          <p:cNvSpPr txBox="1"/>
          <p:nvPr/>
        </p:nvSpPr>
        <p:spPr>
          <a:xfrm>
            <a:off x="5905500" y="5842000"/>
            <a:ext cx="2781300" cy="646331"/>
          </a:xfrm>
          <a:prstGeom prst="rect">
            <a:avLst/>
          </a:prstGeom>
          <a:noFill/>
        </p:spPr>
        <p:txBody>
          <a:bodyPr wrap="square" rtlCol="0">
            <a:spAutoFit/>
          </a:bodyPr>
          <a:lstStyle/>
          <a:p>
            <a:pPr algn="ctr"/>
            <a:r>
              <a:rPr lang="ru-RU" b="1" dirty="0" smtClean="0"/>
              <a:t>Исполнение обязательств контракта</a:t>
            </a:r>
            <a:endParaRPr lang="ru-RU" b="1" dirty="0"/>
          </a:p>
        </p:txBody>
      </p:sp>
      <p:cxnSp>
        <p:nvCxnSpPr>
          <p:cNvPr id="28" name="Прямая соединительная линия 27"/>
          <p:cNvCxnSpPr/>
          <p:nvPr/>
        </p:nvCxnSpPr>
        <p:spPr>
          <a:xfrm rot="5400000">
            <a:off x="6597650" y="4070350"/>
            <a:ext cx="2679700" cy="25400"/>
          </a:xfrm>
          <a:prstGeom prst="line">
            <a:avLst/>
          </a:prstGeom>
          <a:ln w="317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7388568" y="3565867"/>
            <a:ext cx="1758265" cy="646331"/>
          </a:xfrm>
          <a:prstGeom prst="rect">
            <a:avLst/>
          </a:prstGeom>
          <a:noFill/>
        </p:spPr>
        <p:txBody>
          <a:bodyPr wrap="square" rtlCol="0">
            <a:spAutoFit/>
          </a:bodyPr>
          <a:lstStyle/>
          <a:p>
            <a:r>
              <a:rPr lang="ru-RU" b="1" dirty="0" smtClean="0"/>
              <a:t>Использование  товара</a:t>
            </a:r>
            <a:endParaRPr lang="ru-RU" b="1" dirty="0"/>
          </a:p>
        </p:txBody>
      </p:sp>
      <p:sp>
        <p:nvSpPr>
          <p:cNvPr id="30" name="Левая фигурная скобка 29"/>
          <p:cNvSpPr/>
          <p:nvPr/>
        </p:nvSpPr>
        <p:spPr>
          <a:xfrm rot="5400000">
            <a:off x="4556125" y="-714375"/>
            <a:ext cx="342900" cy="6419850"/>
          </a:xfrm>
          <a:prstGeom prst="leftBrace">
            <a:avLst>
              <a:gd name="adj1" fmla="val 49074"/>
              <a:gd name="adj2" fmla="val 49445"/>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55000" lnSpcReduction="20000"/>
          </a:bodyPr>
          <a:lstStyle/>
          <a:p>
            <a:r>
              <a:rPr lang="ru-RU" dirty="0" smtClean="0"/>
              <a:t>Федеральным законом от 5 апреля 2013 г. N 44-ФЗ "О контрактной системе в сфере закупок товаров, работ, услуг для обеспечения государственных и муниципальных нужд" (далее - Закон N 44-ФЗ) установлено, что закупка начинается с определения поставщика (подрядчика, исполнителя) и завершается исполнением обязательств сторонами контракта (пункт 3 статьи 3 Закона N 44-ФЗ).</a:t>
            </a:r>
          </a:p>
          <a:p>
            <a:r>
              <a:rPr lang="ru-RU" dirty="0" smtClean="0"/>
              <a:t>При этом согласно пункту 2 статьи 3 Закона N 44-ФЗ определение поставщика начинается с размещения извещения об осуществлении закупки товара, работы, услуги для обеспечения государственных нужд (федеральных нужд, нужд субъекта Российской Федерации) или муниципальных нужд либо в установленных Законом N 44-ФЗ случаях с направления приглашения принять участие в определении поставщика (подрядчика, исполнителя) и завершается заключением контракта.</a:t>
            </a:r>
          </a:p>
          <a:p>
            <a:r>
              <a:rPr lang="ru-RU" i="1" dirty="0" smtClean="0"/>
              <a:t>Таким образом, применение положений пункта 2 статьи 425 ГК РФ не представляется возможным к отношениям, регулируемым Законом N 44-ФЗ, в связи с тем что обязательственные правоотношения между заказчиком и поставщиком начинаются исключительно с момента заключения контракта.</a:t>
            </a:r>
          </a:p>
          <a:p>
            <a:pPr>
              <a:buNone/>
            </a:pPr>
            <a:r>
              <a:rPr lang="ru-RU" i="1" dirty="0" smtClean="0"/>
              <a:t/>
            </a:r>
            <a:br>
              <a:rPr lang="ru-RU" i="1" dirty="0" smtClean="0"/>
            </a:br>
            <a:r>
              <a:rPr lang="ru-RU" i="1" dirty="0" smtClean="0"/>
              <a:t>Письмо </a:t>
            </a:r>
            <a:r>
              <a:rPr lang="ru-RU" i="1" dirty="0" smtClean="0"/>
              <a:t>Минэкономразвития России от 22.01.2016 N </a:t>
            </a:r>
            <a:r>
              <a:rPr lang="ru-RU" i="1" dirty="0" smtClean="0"/>
              <a:t>Д28и-85</a:t>
            </a:r>
            <a:r>
              <a:rPr lang="ru-RU" dirty="0" smtClean="0"/>
              <a:t/>
            </a:r>
            <a:br>
              <a:rPr lang="ru-RU" dirty="0" smtClean="0"/>
            </a:b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участник закупки </a:t>
            </a:r>
          </a:p>
          <a:p>
            <a:pPr>
              <a:buFont typeface="Wingdings" pitchFamily="2" charset="2"/>
              <a:buChar char="Ø"/>
            </a:pPr>
            <a:r>
              <a:rPr lang="ru-RU" dirty="0" smtClean="0"/>
              <a:t>любое </a:t>
            </a:r>
            <a:r>
              <a:rPr lang="ru-RU" dirty="0" smtClean="0"/>
              <a:t>юридическое </a:t>
            </a:r>
            <a:r>
              <a:rPr lang="ru-RU" dirty="0" smtClean="0"/>
              <a:t>лицо:</a:t>
            </a:r>
          </a:p>
          <a:p>
            <a:pPr>
              <a:buNone/>
            </a:pPr>
            <a:r>
              <a:rPr lang="ru-RU" dirty="0" smtClean="0"/>
              <a:t>	</a:t>
            </a:r>
            <a:r>
              <a:rPr lang="ru-RU" dirty="0" smtClean="0"/>
              <a:t>- </a:t>
            </a:r>
            <a:r>
              <a:rPr lang="ru-RU" i="1" dirty="0" smtClean="0"/>
              <a:t>независимо </a:t>
            </a:r>
            <a:r>
              <a:rPr lang="ru-RU" i="1" dirty="0" smtClean="0"/>
              <a:t>от его организационно-правовой </a:t>
            </a:r>
            <a:r>
              <a:rPr lang="ru-RU" i="1" dirty="0" smtClean="0"/>
              <a:t>формы</a:t>
            </a:r>
            <a:r>
              <a:rPr lang="ru-RU" dirty="0" smtClean="0"/>
              <a:t>,</a:t>
            </a:r>
          </a:p>
          <a:p>
            <a:pPr>
              <a:buNone/>
            </a:pPr>
            <a:r>
              <a:rPr lang="ru-RU" dirty="0" smtClean="0"/>
              <a:t>	</a:t>
            </a:r>
            <a:r>
              <a:rPr lang="ru-RU" dirty="0" smtClean="0"/>
              <a:t>- </a:t>
            </a:r>
            <a:r>
              <a:rPr lang="ru-RU" i="1" dirty="0" smtClean="0"/>
              <a:t>формы собственности</a:t>
            </a:r>
            <a:r>
              <a:rPr lang="ru-RU" dirty="0" smtClean="0"/>
              <a:t>,</a:t>
            </a:r>
          </a:p>
          <a:p>
            <a:pPr>
              <a:buNone/>
            </a:pPr>
            <a:r>
              <a:rPr lang="ru-RU" dirty="0" smtClean="0"/>
              <a:t>	</a:t>
            </a:r>
            <a:r>
              <a:rPr lang="ru-RU" dirty="0" smtClean="0"/>
              <a:t>- </a:t>
            </a:r>
            <a:r>
              <a:rPr lang="ru-RU" i="1" dirty="0" smtClean="0"/>
              <a:t>места нахождения</a:t>
            </a:r>
          </a:p>
          <a:p>
            <a:pPr>
              <a:buNone/>
            </a:pPr>
            <a:r>
              <a:rPr lang="ru-RU" i="1" dirty="0" smtClean="0"/>
              <a:t>	</a:t>
            </a:r>
            <a:r>
              <a:rPr lang="ru-RU" i="1" dirty="0" smtClean="0"/>
              <a:t>- и </a:t>
            </a:r>
            <a:r>
              <a:rPr lang="ru-RU" i="1" dirty="0" smtClean="0"/>
              <a:t>места происхождения капитала</a:t>
            </a:r>
            <a:r>
              <a:rPr lang="ru-RU" dirty="0" smtClean="0"/>
              <a:t>, за исключением </a:t>
            </a:r>
            <a:r>
              <a:rPr lang="ru-RU" dirty="0" smtClean="0"/>
              <a:t>ЮЛ, </a:t>
            </a:r>
            <a:r>
              <a:rPr lang="ru-RU" dirty="0" smtClean="0"/>
              <a:t>местом регистрации которого является государство или территория, включенные в утверждаемый в соответствии с </a:t>
            </a:r>
            <a:r>
              <a:rPr lang="ru-RU" dirty="0" err="1" smtClean="0"/>
              <a:t>пп</a:t>
            </a:r>
            <a:r>
              <a:rPr lang="ru-RU" dirty="0" smtClean="0"/>
              <a:t>. </a:t>
            </a:r>
            <a:r>
              <a:rPr lang="ru-RU" dirty="0" smtClean="0"/>
              <a:t>1 </a:t>
            </a:r>
            <a:r>
              <a:rPr lang="ru-RU" dirty="0" smtClean="0"/>
              <a:t>п. </a:t>
            </a:r>
            <a:r>
              <a:rPr lang="ru-RU" dirty="0" smtClean="0"/>
              <a:t>3 </a:t>
            </a:r>
            <a:r>
              <a:rPr lang="ru-RU" dirty="0" smtClean="0"/>
              <a:t>ст. </a:t>
            </a:r>
            <a:r>
              <a:rPr lang="ru-RU" dirty="0" smtClean="0"/>
              <a:t>284 </a:t>
            </a:r>
            <a:r>
              <a:rPr lang="ru-RU" dirty="0" smtClean="0"/>
              <a:t>НК РФ </a:t>
            </a:r>
            <a:r>
              <a:rPr lang="ru-RU" dirty="0" smtClean="0"/>
              <a:t>перечень государств и территорий, предоставляющих льготный налоговый режим налогообложения и (или) не предусматривающих раскрытия и предоставления информации при проведении финансовых операций (</a:t>
            </a:r>
            <a:r>
              <a:rPr lang="ru-RU" dirty="0" err="1" smtClean="0"/>
              <a:t>офшорные</a:t>
            </a:r>
            <a:r>
              <a:rPr lang="ru-RU" dirty="0" smtClean="0"/>
              <a:t> зоны) в отношении юридических лиц (далее - </a:t>
            </a:r>
            <a:r>
              <a:rPr lang="ru-RU" dirty="0" err="1" smtClean="0"/>
              <a:t>офшорная</a:t>
            </a:r>
            <a:r>
              <a:rPr lang="ru-RU" dirty="0" smtClean="0"/>
              <a:t> компания</a:t>
            </a:r>
            <a:r>
              <a:rPr lang="ru-RU" dirty="0" smtClean="0"/>
              <a:t>),</a:t>
            </a:r>
          </a:p>
          <a:p>
            <a:pPr>
              <a:buFont typeface="Wingdings" pitchFamily="2" charset="2"/>
              <a:buChar char="Ø"/>
            </a:pPr>
            <a:r>
              <a:rPr lang="ru-RU" dirty="0" smtClean="0"/>
              <a:t>или </a:t>
            </a:r>
            <a:r>
              <a:rPr lang="ru-RU" dirty="0" smtClean="0"/>
              <a:t>любое физическое лицо, в том числе зарегистрированное в качестве </a:t>
            </a:r>
            <a:r>
              <a:rPr lang="ru-RU" i="1" dirty="0" smtClean="0"/>
              <a:t>индивидуального </a:t>
            </a:r>
            <a:r>
              <a:rPr lang="ru-RU" i="1" dirty="0" smtClean="0"/>
              <a:t>предпринимателя</a:t>
            </a:r>
            <a:endParaRPr lang="ru-RU"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Термины и понятия</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государственный </a:t>
            </a:r>
            <a:r>
              <a:rPr lang="ru-RU" dirty="0" smtClean="0"/>
              <a:t>заказчик - государственный орган (в том числе орган государственной власти), </a:t>
            </a:r>
            <a:r>
              <a:rPr lang="ru-RU" dirty="0" smtClean="0"/>
              <a:t>ГК "</a:t>
            </a:r>
            <a:r>
              <a:rPr lang="ru-RU" dirty="0" err="1" smtClean="0"/>
              <a:t>Росатом</a:t>
            </a:r>
            <a:r>
              <a:rPr lang="ru-RU" dirty="0" smtClean="0"/>
              <a:t>", </a:t>
            </a:r>
            <a:r>
              <a:rPr lang="ru-RU" dirty="0" smtClean="0"/>
              <a:t>ГК </a:t>
            </a:r>
            <a:r>
              <a:rPr lang="ru-RU" dirty="0" smtClean="0"/>
              <a:t>"</a:t>
            </a:r>
            <a:r>
              <a:rPr lang="ru-RU" dirty="0" err="1" smtClean="0"/>
              <a:t>Роскосмос</a:t>
            </a:r>
            <a:r>
              <a:rPr lang="ru-RU" dirty="0" smtClean="0"/>
              <a:t>", орган управления государственным внебюджетным фондом либо государственное казенное учреждение, </a:t>
            </a:r>
            <a:r>
              <a:rPr lang="ru-RU" i="1" u="sng" dirty="0" smtClean="0"/>
              <a:t>действующие от имени </a:t>
            </a:r>
            <a:r>
              <a:rPr lang="ru-RU" i="1" u="sng" dirty="0" smtClean="0"/>
              <a:t>РФ или </a:t>
            </a:r>
            <a:r>
              <a:rPr lang="ru-RU" i="1" u="sng" dirty="0" smtClean="0"/>
              <a:t>субъекта </a:t>
            </a:r>
            <a:r>
              <a:rPr lang="ru-RU" i="1" u="sng" dirty="0" smtClean="0"/>
              <a:t>РФ</a:t>
            </a:r>
            <a:r>
              <a:rPr lang="ru-RU" dirty="0" smtClean="0"/>
              <a:t>, </a:t>
            </a:r>
            <a:r>
              <a:rPr lang="ru-RU" dirty="0" smtClean="0"/>
              <a:t>уполномоченные принимать бюджетные обязательства в соответствии с бюджетным законодательством </a:t>
            </a:r>
            <a:r>
              <a:rPr lang="ru-RU" dirty="0" smtClean="0"/>
              <a:t>РФ от </a:t>
            </a:r>
            <a:r>
              <a:rPr lang="ru-RU" dirty="0" smtClean="0"/>
              <a:t>имени </a:t>
            </a:r>
            <a:r>
              <a:rPr lang="ru-RU" dirty="0" smtClean="0"/>
              <a:t>РФ или </a:t>
            </a:r>
            <a:r>
              <a:rPr lang="ru-RU" dirty="0" smtClean="0"/>
              <a:t>субъекта </a:t>
            </a:r>
            <a:r>
              <a:rPr lang="ru-RU" dirty="0" smtClean="0"/>
              <a:t>РФ и </a:t>
            </a:r>
            <a:r>
              <a:rPr lang="ru-RU" dirty="0" smtClean="0"/>
              <a:t>осуществляющие </a:t>
            </a:r>
            <a:r>
              <a:rPr lang="ru-RU" dirty="0" smtClean="0"/>
              <a:t>закупки</a:t>
            </a:r>
            <a:endParaRPr lang="ru-RU" dirty="0" smtClean="0"/>
          </a:p>
          <a:p>
            <a:r>
              <a:rPr lang="ru-RU" dirty="0" smtClean="0"/>
              <a:t>муниципальный </a:t>
            </a:r>
            <a:r>
              <a:rPr lang="ru-RU" dirty="0" smtClean="0"/>
              <a:t>заказчик - муниципальный орган или муниципальное казенное учреждение, </a:t>
            </a:r>
            <a:r>
              <a:rPr lang="ru-RU" i="1" dirty="0" smtClean="0"/>
              <a:t>действующие от имени муниципального образования</a:t>
            </a:r>
            <a:r>
              <a:rPr lang="ru-RU" dirty="0" smtClean="0"/>
              <a:t>, уполномоченные принимать бюджетные обязательства в соответствии с бюджетным законодательством </a:t>
            </a:r>
            <a:r>
              <a:rPr lang="ru-RU" dirty="0" smtClean="0"/>
              <a:t>РФ от </a:t>
            </a:r>
            <a:r>
              <a:rPr lang="ru-RU" dirty="0" smtClean="0"/>
              <a:t>имени муниципального образования и осуществляющие </a:t>
            </a:r>
            <a:r>
              <a:rPr lang="ru-RU" dirty="0" smtClean="0"/>
              <a:t>закупки</a:t>
            </a:r>
            <a:endParaRPr lang="ru-RU" dirty="0" smtClean="0"/>
          </a:p>
          <a:p>
            <a:r>
              <a:rPr lang="ru-RU" dirty="0" smtClean="0"/>
              <a:t>заказчик </a:t>
            </a:r>
            <a:r>
              <a:rPr lang="ru-RU" dirty="0" smtClean="0"/>
              <a:t>- государственный или муниципальный заказчик либо в соответствии с </a:t>
            </a:r>
            <a:r>
              <a:rPr lang="ru-RU" dirty="0" smtClean="0"/>
              <a:t>ч. </a:t>
            </a:r>
            <a:r>
              <a:rPr lang="ru-RU" dirty="0" smtClean="0"/>
              <a:t>1 </a:t>
            </a:r>
            <a:r>
              <a:rPr lang="ru-RU" dirty="0" smtClean="0"/>
              <a:t>ст. </a:t>
            </a:r>
            <a:r>
              <a:rPr lang="ru-RU" dirty="0" smtClean="0"/>
              <a:t>15 </a:t>
            </a:r>
            <a:r>
              <a:rPr lang="ru-RU" dirty="0" smtClean="0"/>
              <a:t>Закона </a:t>
            </a:r>
            <a:r>
              <a:rPr lang="ru-RU" dirty="0" smtClean="0"/>
              <a:t>бюджетное учреждение, осуществляющие </a:t>
            </a:r>
            <a:r>
              <a:rPr lang="ru-RU" dirty="0" smtClean="0"/>
              <a:t>закупки</a:t>
            </a:r>
            <a:endParaRPr lang="ru-RU" dirty="0" smtClean="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1170</TotalTime>
  <Words>3670</Words>
  <Application>Microsoft Office PowerPoint</Application>
  <PresentationFormat>Экран (4:3)</PresentationFormat>
  <Paragraphs>246</Paragraphs>
  <Slides>52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Обычная</vt:lpstr>
      <vt:lpstr>Общие термины и понятия 44-ФЗ. Принципы контрактной системы. Субъекты контрактной системы.</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vt:lpstr>
      <vt:lpstr>Термины и понятия. СГОЗ</vt:lpstr>
      <vt:lpstr>Принципы</vt:lpstr>
      <vt:lpstr>Принципы</vt:lpstr>
      <vt:lpstr>Принцип открытости и прозрачности</vt:lpstr>
      <vt:lpstr>Принцип открытости и прозрачности</vt:lpstr>
      <vt:lpstr>Принцип обеспечения конкуренции</vt:lpstr>
      <vt:lpstr>Принцип обеспечения конкуренции</vt:lpstr>
      <vt:lpstr>Принцип обеспечения конкуренции</vt:lpstr>
      <vt:lpstr>Принцип обеспечения конкуренции</vt:lpstr>
      <vt:lpstr>Принцип профессионализма заказчика</vt:lpstr>
      <vt:lpstr>Принцип профессионализма заказчика</vt:lpstr>
      <vt:lpstr>Принцип профессионализма заказчика</vt:lpstr>
      <vt:lpstr>Принцип профессионализма заказчика</vt:lpstr>
      <vt:lpstr>Принцип профессионализма заказчика</vt:lpstr>
      <vt:lpstr>Принцип профессионализма заказчика</vt:lpstr>
      <vt:lpstr>Принцип стимулирования инноваций</vt:lpstr>
      <vt:lpstr>Принцип стимулирования инноваций</vt:lpstr>
      <vt:lpstr>Принцип стимулирования инноваций</vt:lpstr>
      <vt:lpstr>Принцип единства контрактной системы в сфере закупок</vt:lpstr>
      <vt:lpstr>Принцип единства контрактной системы в сфере закупок</vt:lpstr>
      <vt:lpstr>Принцип единства контрактной системы в сфере закупок</vt:lpstr>
      <vt:lpstr>Принцип ответственности за результативность обеспечения государственных и муниципальных нужд, эффективность осуществления закупок</vt:lpstr>
      <vt:lpstr>Принцип ответственности за результативность обеспечения государственных и муниципальных нужд, эффективность осуществления закупок</vt:lpstr>
      <vt:lpstr>Принцип ответственности за результативность обеспечения государственных и муниципальных нужд, эффективность осуществления закупок</vt:lpstr>
      <vt:lpstr>Принцип ответственности за результативность обеспечения государственных и муниципальных нужд, эффективность осуществления закупок</vt:lpstr>
      <vt:lpstr>Спасибо за Внимание!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Законодательство о контрактной системе в сфере закупок</dc:title>
  <dc:creator>Admin</dc:creator>
  <cp:lastModifiedBy>Admin</cp:lastModifiedBy>
  <cp:revision>88</cp:revision>
  <dcterms:created xsi:type="dcterms:W3CDTF">2016-10-01T10:06:01Z</dcterms:created>
  <dcterms:modified xsi:type="dcterms:W3CDTF">2016-10-02T05:47:56Z</dcterms:modified>
</cp:coreProperties>
</file>