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sldIdLst>
    <p:sldId id="256" r:id="rId2"/>
    <p:sldId id="307" r:id="rId3"/>
    <p:sldId id="308" r:id="rId4"/>
    <p:sldId id="309" r:id="rId5"/>
    <p:sldId id="310" r:id="rId6"/>
    <p:sldId id="311" r:id="rId7"/>
    <p:sldId id="312" r:id="rId8"/>
    <p:sldId id="345" r:id="rId9"/>
    <p:sldId id="346" r:id="rId10"/>
    <p:sldId id="313" r:id="rId11"/>
    <p:sldId id="314" r:id="rId12"/>
    <p:sldId id="347" r:id="rId13"/>
    <p:sldId id="348" r:id="rId14"/>
    <p:sldId id="349" r:id="rId15"/>
    <p:sldId id="350" r:id="rId16"/>
    <p:sldId id="320" r:id="rId17"/>
    <p:sldId id="321" r:id="rId18"/>
    <p:sldId id="322" r:id="rId19"/>
    <p:sldId id="323" r:id="rId20"/>
    <p:sldId id="324" r:id="rId21"/>
    <p:sldId id="325" r:id="rId22"/>
    <p:sldId id="351" r:id="rId23"/>
    <p:sldId id="326" r:id="rId24"/>
    <p:sldId id="327" r:id="rId25"/>
    <p:sldId id="328" r:id="rId26"/>
    <p:sldId id="329" r:id="rId27"/>
    <p:sldId id="330" r:id="rId28"/>
    <p:sldId id="331" r:id="rId29"/>
    <p:sldId id="332" r:id="rId30"/>
    <p:sldId id="352" r:id="rId31"/>
    <p:sldId id="353" r:id="rId32"/>
    <p:sldId id="354" r:id="rId33"/>
    <p:sldId id="355" r:id="rId34"/>
    <p:sldId id="333" r:id="rId35"/>
    <p:sldId id="334" r:id="rId36"/>
    <p:sldId id="339" r:id="rId37"/>
    <p:sldId id="340" r:id="rId38"/>
    <p:sldId id="341" r:id="rId39"/>
    <p:sldId id="342" r:id="rId40"/>
    <p:sldId id="343" r:id="rId41"/>
    <p:sldId id="344" r:id="rId42"/>
    <p:sldId id="306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93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1A96AB-3C51-44C6-BA51-1B5395F80EF5}" type="datetimeFigureOut">
              <a:rPr lang="ru-RU" smtClean="0"/>
              <a:t>03.10.2016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B6C9C-DC13-489F-AE4D-10380DC8EE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39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/>
              <a:t>корректируют при необходимости по согласованию с главными распорядителями планы закупок в процессе составления проектов бюджетных смет и представления главными распорядителями при составлении проекта федерального бюджета, проектов бюджетов государственных внебюджетных фондов Российской Федерации обоснований бюджетных ассигнований на осуществление закупок в соответствии с бюджетным законодательством Российской Федерации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C2C04-A252-4B26-B6B5-83F2A241B247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111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C2C04-A252-4B26-B6B5-83F2A241B247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338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C2C04-A252-4B26-B6B5-83F2A241B247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143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3F9A07F-4094-475A-8BC4-D60DC7B03CF1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3F9A07F-4094-475A-8BC4-D60DC7B03CF1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F9A07F-4094-475A-8BC4-D60DC7B03CF1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F9A07F-4094-475A-8BC4-D60DC7B03CF1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9A07F-4094-475A-8BC4-D60DC7B03CF1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3F9A07F-4094-475A-8BC4-D60DC7B03CF1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3F9A07F-4094-475A-8BC4-D60DC7B03CF1}" type="datetimeFigureOut">
              <a:rPr lang="ru-RU" smtClean="0"/>
              <a:pPr/>
              <a:t>03.10.2016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6CD4A88-60C9-4D3E-B00D-4F52A9338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&#1060;&#1086;&#1088;&#1084;&#1072;%20&#1055;&#1043;&#1047;.xls" TargetMode="External"/><Relationship Id="rId2" Type="http://schemas.openxmlformats.org/officeDocument/2006/relationships/hyperlink" Target="&#1060;&#1086;&#1088;&#1084;&#1072;%20&#1055;&#1047;.xl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D:\&#1044;&#1086;&#1082;&#1050;&#1057;\Dropbox\&#1044;&#1086;&#1082;&#1091;&#1084;&#1077;&#1085;&#1090;&#1099;\&#1056;&#1072;&#1073;&#1086;&#1090;&#1072;\&#1050;&#1086;&#1085;&#1089;&#1072;&#1083;\&#1056;&#1058;&#1057;\&#1042;.&#1053;&#1086;&#1074;&#1086;&#1075;&#1086;&#1088;&#1086;&#1076;\&#1055;&#1088;&#1077;&#1079;&#1077;&#1085;&#1090;&#1072;&#1094;&#1080;&#1103;.&#1053;&#1086;&#1088;&#1084;.&#1054;&#1073;&#1086;&#1089;&#1085;&#1086;&#1074;.pptx#-1,59,&#1057;&#1083;&#1072;&#1081;&#1076; 59" TargetMode="External"/><Relationship Id="rId5" Type="http://schemas.openxmlformats.org/officeDocument/2006/relationships/hyperlink" Target="&#1060;&#1086;&#1088;&#1084;&#1072;%20&#1086;&#1073;&#1086;&#1089;&#1085;&#1086;&#1074;&#1072;&#1085;&#1080;&#1077;%20&#1055;&#1047;.rtf" TargetMode="External"/><Relationship Id="rId4" Type="http://schemas.openxmlformats.org/officeDocument/2006/relationships/hyperlink" Target="&#1060;&#1086;&#1088;&#1084;&#1072;%20&#1086;&#1073;&#1086;&#1089;&#1085;&#1086;&#1074;&#1072;&#1085;&#1080;&#1103;%20&#1055;&#1043;&#1047;.rtf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&#1060;&#1086;&#1088;&#1084;&#1072;%20&#1055;&#1047;.&#1057;&#1091;&#1073;&#1098;&#1077;&#1082;&#1090;.xls" TargetMode="External"/><Relationship Id="rId2" Type="http://schemas.openxmlformats.org/officeDocument/2006/relationships/hyperlink" Target="&#1060;&#1086;&#1088;&#1084;&#1072;%20&#1055;&#1047;.xl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&#1055;&#1047;.&#1055;&#1055;&#1057;&#1055;&#1073;.1095.docx" TargetMode="External"/><Relationship Id="rId4" Type="http://schemas.openxmlformats.org/officeDocument/2006/relationships/hyperlink" Target="&#1060;&#1086;&#1088;&#1084;&#1072;%20&#1086;&#1073;&#1086;&#1089;&#1085;&#1086;&#1074;&#1072;&#1085;&#1080;&#1077;%20&#1055;&#1047;.rtf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A5D82842314F19EA939F522E222382763278D91644522B3214DA1C0EF0T2T7C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&#1055;&#1043;.&#1055;&#1055;&#1057;&#1055;&#1073;.1095.docx" TargetMode="External"/><Relationship Id="rId3" Type="http://schemas.openxmlformats.org/officeDocument/2006/relationships/hyperlink" Target="&#1060;&#1086;&#1088;&#1084;&#1072;%20&#1055;&#1043;&#1047;.xls" TargetMode="External"/><Relationship Id="rId7" Type="http://schemas.openxmlformats.org/officeDocument/2006/relationships/hyperlink" Target="&#1060;&#1086;&#1088;&#1084;&#1072;%20&#1055;&#1043;&#1047;.&#1057;&#1091;&#1073;&#1098;&#1077;&#1082;&#1090;.xls" TargetMode="External"/><Relationship Id="rId2" Type="http://schemas.openxmlformats.org/officeDocument/2006/relationships/hyperlink" Target="&#1060;&#1086;&#1088;&#1084;&#1072;%20&#1055;&#1047;.xl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D:\&#1044;&#1086;&#1082;&#1050;&#1057;\Dropbox\&#1044;&#1086;&#1082;&#1091;&#1084;&#1077;&#1085;&#1090;&#1099;\&#1056;&#1072;&#1073;&#1086;&#1090;&#1072;\&#1050;&#1086;&#1085;&#1089;&#1072;&#1083;\&#1056;&#1058;&#1057;\&#1042;.&#1053;&#1086;&#1074;&#1086;&#1075;&#1086;&#1088;&#1086;&#1076;\&#1055;&#1088;&#1077;&#1079;&#1077;&#1085;&#1090;&#1072;&#1094;&#1080;&#1103;.&#1053;&#1086;&#1088;&#1084;.&#1054;&#1073;&#1086;&#1089;&#1085;&#1086;&#1074;.pptx#-1,59,&#1057;&#1083;&#1072;&#1081;&#1076; 59" TargetMode="External"/><Relationship Id="rId5" Type="http://schemas.openxmlformats.org/officeDocument/2006/relationships/hyperlink" Target="&#1060;&#1086;&#1088;&#1084;&#1072;%20&#1086;&#1073;&#1086;&#1089;&#1085;&#1086;&#1074;&#1072;&#1085;&#1080;&#1077;%20&#1055;&#1047;.rtf" TargetMode="External"/><Relationship Id="rId4" Type="http://schemas.openxmlformats.org/officeDocument/2006/relationships/hyperlink" Target="&#1060;&#1086;&#1088;&#1084;&#1072;%20&#1086;&#1073;&#1086;&#1089;&#1085;&#1086;&#1074;&#1072;&#1085;&#1080;&#1103;%20&#1055;&#1043;&#1047;.rtf" TargetMode="External"/><Relationship Id="rId9" Type="http://schemas.openxmlformats.org/officeDocument/2006/relationships/hyperlink" Target="&#1060;&#1086;&#1088;&#1084;&#1072;%20&#1055;&#1047;.&#1057;&#1091;&#1073;&#1098;&#1077;&#1082;&#1090;.xls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Планирование закупок на 2017 – </a:t>
            </a:r>
            <a:r>
              <a:rPr lang="ru-RU"/>
              <a:t>2019 годы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Program Files\Microsoft Office\MEDIA\CAGCAT10\j029198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77715" y="643280"/>
            <a:ext cx="1807769" cy="1913839"/>
          </a:xfrm>
          <a:prstGeom prst="rect">
            <a:avLst/>
          </a:prstGeom>
          <a:noFill/>
        </p:spPr>
      </p:pic>
      <p:pic>
        <p:nvPicPr>
          <p:cNvPr id="1029" name="Picture 5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42583" y="802132"/>
            <a:ext cx="1869034" cy="1773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Общие положения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Планирование закупок осуществляется исходя из определенных с учетом положений ст. 13 Закона целей осуществления закупок посредством формирования, утверждения и ведения:</a:t>
            </a:r>
          </a:p>
          <a:p>
            <a:pPr>
              <a:buNone/>
            </a:pPr>
            <a:r>
              <a:rPr lang="ru-RU" dirty="0"/>
              <a:t>	1) планов закупок;</a:t>
            </a:r>
          </a:p>
          <a:p>
            <a:pPr>
              <a:buNone/>
            </a:pPr>
            <a:r>
              <a:rPr lang="ru-RU" dirty="0"/>
              <a:t>	2) планов-графиков закупок.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9397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Общие положения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974971"/>
              </p:ext>
            </p:extLst>
          </p:nvPr>
        </p:nvGraphicFramePr>
        <p:xfrm>
          <a:off x="552420" y="1659594"/>
          <a:ext cx="8572560" cy="473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71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575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План закупок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План-график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/>
                        <a:t>Назначение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2" action="ppaction://hlinksldjump"/>
                        </a:rPr>
                        <a:t>формируются исходя из целей осуществления закупок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основание для осуществления закупок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/>
                        <a:t>Содержание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определяется ч. 2 ст. 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определяется ч. 3 ст. 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/>
                        <a:t>Срок действия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равен сроку </a:t>
                      </a:r>
                      <a:r>
                        <a:rPr kumimoji="0" lang="ru-R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действия на очередной финансовый год и плановый период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разрабатывается</a:t>
                      </a:r>
                      <a:r>
                        <a:rPr lang="ru-RU" sz="1600" baseline="0" dirty="0"/>
                        <a:t> ежегодно на один год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/>
                        <a:t>Утверждение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/>
                        <a:t>10 </a:t>
                      </a:r>
                      <a:r>
                        <a:rPr lang="ru-RU" sz="1600" dirty="0" err="1"/>
                        <a:t>раб.дней</a:t>
                      </a:r>
                      <a:r>
                        <a:rPr lang="ru-RU" sz="1600" dirty="0"/>
                        <a:t> после доведения объема прав в денежном выражении,</a:t>
                      </a:r>
                      <a:r>
                        <a:rPr lang="ru-RU" sz="1600" baseline="0" dirty="0"/>
                        <a:t> утв. П(П)ФХД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/>
                        <a:t>10 </a:t>
                      </a:r>
                      <a:r>
                        <a:rPr lang="ru-RU" sz="1600" dirty="0" err="1"/>
                        <a:t>раб.дней</a:t>
                      </a:r>
                      <a:r>
                        <a:rPr lang="ru-RU" sz="1600" dirty="0"/>
                        <a:t> после доведения объема прав в денежном выражении,</a:t>
                      </a:r>
                      <a:r>
                        <a:rPr lang="ru-RU" sz="1600" baseline="0" dirty="0"/>
                        <a:t> утв. П(П)ФХД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/>
                        <a:t>Срок размещения в ЕИС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</a:t>
                      </a:r>
                      <a:r>
                        <a:rPr kumimoji="0" lang="ru-RU" sz="16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раб.дня</a:t>
                      </a:r>
                      <a:r>
                        <a:rPr kumimoji="0" lang="ru-R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со дня утверждения или изменения такого плана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</a:t>
                      </a:r>
                      <a:r>
                        <a:rPr kumimoji="0" lang="ru-RU" sz="16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раб.дня</a:t>
                      </a:r>
                      <a:r>
                        <a:rPr kumimoji="0" lang="ru-RU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со дня утверждения или изменения такого плана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/>
                        <a:t>Срок формирования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i="0" u="sng" dirty="0"/>
                        <a:t>устанавливается государственными </a:t>
                      </a:r>
                      <a:r>
                        <a:rPr kumimoji="0" lang="ru-RU" sz="1400" i="0" u="sng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органами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i="0" u="sng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формируется при планировании ФХД учреждения, унитарных предприятий</a:t>
                      </a:r>
                    </a:p>
                    <a:p>
                      <a:endParaRPr lang="ru-RU" sz="1600" i="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i="0" u="sng" dirty="0"/>
                        <a:t>устанавливается государственными </a:t>
                      </a:r>
                      <a:r>
                        <a:rPr kumimoji="0" lang="ru-RU" sz="1400" i="0" u="sng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органами</a:t>
                      </a:r>
                      <a:r>
                        <a:rPr kumimoji="0" lang="ru-RU" sz="1300" i="0" u="sng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kumimoji="0" lang="ru-RU" sz="13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формируют после внесения проектов бюджетов (решений)</a:t>
                      </a:r>
                      <a:endParaRPr lang="ru-RU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36404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Общие положения. План закупок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 планы закупок включается с учетом положений бюджетного законодательства РФ информация о закупках, осуществление которых планируется по истечении планового периода. В этом случае информация вносится в планы закупок на весь срок планируемых закупок.</a:t>
            </a:r>
          </a:p>
          <a:p>
            <a:r>
              <a:rPr lang="ru-RU" dirty="0"/>
              <a:t>План закупок формируется государственным заказчиком в процессе </a:t>
            </a:r>
            <a:r>
              <a:rPr lang="ru-RU" b="1" dirty="0"/>
              <a:t>составления и рассмотрения проектов бюджетов бюджетной системы РФ </a:t>
            </a:r>
            <a:r>
              <a:rPr lang="ru-RU" dirty="0"/>
              <a:t>с учетом положений бюджетного законодательства РФ.</a:t>
            </a:r>
          </a:p>
          <a:p>
            <a:pPr>
              <a:buNone/>
            </a:pPr>
            <a:r>
              <a:rPr lang="ru-RU" dirty="0"/>
              <a:t>	</a:t>
            </a:r>
            <a:r>
              <a:rPr lang="ru-RU" i="1" dirty="0"/>
              <a:t> Постановление Правительства РФ от 29.12.2007 N1010 "О порядке составления проекта федерального бюджета и проектов бюджетов государственных внебюджетных фондов Российской Федерации на очередной финансовый год и плановый период"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2487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Общие положения. План закупок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 план закупок </a:t>
            </a:r>
            <a:r>
              <a:rPr lang="ru-RU" i="1" u="sng" dirty="0"/>
              <a:t>включается</a:t>
            </a:r>
            <a:r>
              <a:rPr lang="ru-RU" dirty="0"/>
              <a:t> информация о закупках, извещение об осуществлении которых планируется разместить либо приглашение принять участие в определении поставщика (подрядчика, исполнителя):</a:t>
            </a:r>
          </a:p>
          <a:p>
            <a:pPr>
              <a:buNone/>
            </a:pPr>
            <a:r>
              <a:rPr lang="ru-RU" dirty="0"/>
              <a:t>	 </a:t>
            </a:r>
            <a:r>
              <a:rPr lang="ru-RU" u="sng" dirty="0"/>
              <a:t>в очередном финансовом году и (или) плановом периоде</a:t>
            </a:r>
            <a:r>
              <a:rPr lang="ru-RU" dirty="0"/>
              <a:t>,</a:t>
            </a:r>
          </a:p>
          <a:p>
            <a:pPr>
              <a:buNone/>
            </a:pPr>
            <a:r>
              <a:rPr lang="ru-RU" dirty="0"/>
              <a:t>	</a:t>
            </a:r>
            <a:r>
              <a:rPr lang="ru-RU" u="sng" dirty="0"/>
              <a:t>а также о закупках у единственных поставщиков (подрядчиков, исполнителей), контракты с которыми планируются к заключению в течение указанного периода</a:t>
            </a:r>
            <a:r>
              <a:rPr lang="ru-RU" dirty="0"/>
              <a:t>.</a:t>
            </a:r>
          </a:p>
          <a:p>
            <a:r>
              <a:rPr lang="ru-RU" dirty="0"/>
              <a:t>План закупок содержит приложения, содержащие обоснования по каждому объекту или объектам закупки, подготовленные в порядке, установленном Постановлением ПРФ №555.</a:t>
            </a:r>
          </a:p>
        </p:txBody>
      </p:sp>
    </p:spTree>
    <p:extLst>
      <p:ext uri="{BB962C8B-B14F-4D97-AF65-F5344CB8AC3E}">
        <p14:creationId xmlns:p14="http://schemas.microsoft.com/office/powerpoint/2010/main" val="2162445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Общие положения. План закупок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/>
              <a:t>	Подлежат изменению при необходимости:</a:t>
            </a:r>
          </a:p>
          <a:p>
            <a:r>
              <a:rPr lang="ru-RU" dirty="0"/>
              <a:t>1) приведения их в соответствие в связи с изменением определенных с учетом положений ст. 13 Закона  целей осуществления закупок, требований к отдельным видам ТРУ и (или ) нормативных затрат;</a:t>
            </a:r>
          </a:p>
          <a:p>
            <a:r>
              <a:rPr lang="ru-RU" dirty="0"/>
              <a:t>2) приведения их в соответствие с федеральным законом о внесении изменений в федеральный закон о федеральном бюджете, с федеральными законами о внесении изменений в федеральные законы о бюджетах государственных внебюджетных фондов РФ;</a:t>
            </a:r>
          </a:p>
          <a:p>
            <a:r>
              <a:rPr lang="ru-RU" dirty="0"/>
              <a:t>3) реализации федеральных законов, решений, поручений, указаний Президента РФ, решений, поручений Правительства РФ, которые приняты (даны) после утверждения планов закупок и </a:t>
            </a:r>
            <a:r>
              <a:rPr lang="ru-RU" i="1" u="sng" dirty="0"/>
              <a:t>не приводят к изменению объема бюджетных ассигнований, утвержденных законом или решением о бюджете</a:t>
            </a:r>
            <a:r>
              <a:rPr lang="ru-RU" dirty="0"/>
              <a:t>;</a:t>
            </a:r>
          </a:p>
          <a:p>
            <a:r>
              <a:rPr lang="ru-RU" dirty="0"/>
              <a:t>4) реализации решения, принятого заказчиком по итогам обязательного общественного обсуждения закупки в соответствии со ст. 20 Закона;</a:t>
            </a:r>
          </a:p>
          <a:p>
            <a:r>
              <a:rPr lang="ru-RU" dirty="0"/>
              <a:t>5) использования в соответствии с законодательством РФ экономии, полученной при осуществлении закупки;</a:t>
            </a:r>
          </a:p>
          <a:p>
            <a:r>
              <a:rPr lang="ru-RU" dirty="0"/>
              <a:t>6) в иных случаях, установленных порядком формирования, утверждения и ведения планов закупок (Постановление ПРФ №552, Постановление ПРФ №1043).</a:t>
            </a:r>
          </a:p>
        </p:txBody>
      </p:sp>
    </p:spTree>
    <p:extLst>
      <p:ext uri="{BB962C8B-B14F-4D97-AF65-F5344CB8AC3E}">
        <p14:creationId xmlns:p14="http://schemas.microsoft.com/office/powerpoint/2010/main" val="2316418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Общие положения. План закупок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	Подлежат изменению при необходимости:</a:t>
            </a:r>
          </a:p>
          <a:p>
            <a:r>
              <a:rPr lang="ru-RU" dirty="0"/>
              <a:t>г) изменение доведенного до заказчика, объема прав в денежном выражении на принятие и (или) исполнение обязательств в соответствии с бюджетным законодательством РФ;</a:t>
            </a:r>
          </a:p>
          <a:p>
            <a:r>
              <a:rPr lang="ru-RU" dirty="0"/>
              <a:t>ж) выдача предписания органами контроля, определенными ст. 99 Закона, в том числе об аннулировании процедуры определения поставщиков (подрядчиков, исполнителей);</a:t>
            </a:r>
          </a:p>
          <a:p>
            <a:r>
              <a:rPr lang="ru-RU" dirty="0" err="1"/>
              <a:t>з</a:t>
            </a:r>
            <a:r>
              <a:rPr lang="ru-RU" dirty="0"/>
              <a:t>) изменение сроков и (или) периодичности приобретения товаров, выполнения работ, оказания услуг;</a:t>
            </a:r>
          </a:p>
          <a:p>
            <a:r>
              <a:rPr lang="ru-RU" dirty="0"/>
              <a:t>и) возникновение иных существенных обстоятельств, предвидеть которые на дату утверждения плана закупок было невозможно.</a:t>
            </a:r>
          </a:p>
        </p:txBody>
      </p:sp>
    </p:spTree>
    <p:extLst>
      <p:ext uri="{BB962C8B-B14F-4D97-AF65-F5344CB8AC3E}">
        <p14:creationId xmlns:p14="http://schemas.microsoft.com/office/powerpoint/2010/main" val="10753991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Общие положения. План закупок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/>
              <a:t>	Подлежат изменению при необходимости (</a:t>
            </a:r>
            <a:r>
              <a:rPr lang="ru-RU" dirty="0" err="1"/>
              <a:t>ППСПб</a:t>
            </a:r>
            <a:r>
              <a:rPr lang="ru-RU" dirty="0"/>
              <a:t> №1095 от 30.12.2013):</a:t>
            </a:r>
          </a:p>
          <a:p>
            <a:r>
              <a:rPr lang="ru-RU" dirty="0"/>
              <a:t>изменения объема финансового обеспечения, предусмотренного на осуществление закупок в текущем финансовом году и плановом периоде;</a:t>
            </a:r>
          </a:p>
          <a:p>
            <a:r>
              <a:rPr lang="ru-RU" dirty="0"/>
              <a:t>изменения сроков (периодичности) осуществления планируемых закупок;</a:t>
            </a:r>
          </a:p>
          <a:p>
            <a:r>
              <a:rPr lang="ru-RU" dirty="0"/>
              <a:t>отмены заказчиком, автономным учреждением, ГУП закупки, предусмотренной планом закупки;</a:t>
            </a:r>
          </a:p>
          <a:p>
            <a:r>
              <a:rPr lang="ru-RU" dirty="0"/>
              <a:t>принятие Правительством Санкт-Петербурга правового акта о предоставлении субсидии на осуществление капитальных вложений.</a:t>
            </a:r>
          </a:p>
        </p:txBody>
      </p:sp>
    </p:spTree>
    <p:extLst>
      <p:ext uri="{BB962C8B-B14F-4D97-AF65-F5344CB8AC3E}">
        <p14:creationId xmlns:p14="http://schemas.microsoft.com/office/powerpoint/2010/main" val="28413028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Общие положения. План закупок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Правила формирования, утверждения и ведения плана закупок товаров, работ, услуг для обеспечения федеральных нужд;</a:t>
            </a:r>
          </a:p>
          <a:p>
            <a:r>
              <a:rPr lang="ru-RU" dirty="0"/>
              <a:t>Требования к форме плана закупок товаров, работ, услуг для обеспечения федеральных нужд.</a:t>
            </a:r>
          </a:p>
          <a:p>
            <a:pPr>
              <a:buNone/>
            </a:pPr>
            <a:r>
              <a:rPr lang="ru-RU" i="1" dirty="0"/>
              <a:t>	Постановление Правительства РФ от 05.06.2015 N 552 "Об утверждении Правил формирования, утверждения и ведения плана закупок товаров, работ, услуг для обеспечения федеральных нужд, а также требований к форме плана закупок товаров, работ, услуг для обеспечения федеральных нужд"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61577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Общие положения. План закупок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1700" dirty="0"/>
              <a:t>Требования к порядку формирования, утверждения и ведения планов закупок для обеспечения нужд субъекта Российской Федерации, муниципальных нужд</a:t>
            </a:r>
          </a:p>
          <a:p>
            <a:pPr>
              <a:buNone/>
            </a:pPr>
            <a:r>
              <a:rPr lang="ru-RU" sz="1700" i="1" dirty="0"/>
              <a:t>	- Постановление Правительства РФ от 21.11.2013 N 1043 "О требованиях к формированию, утверждению и ведению планов закупок товаров, работ, услуг для обеспечения нужд субъекта Российской Федерации и муниципальных нужд, а также требованиях к форме планов закупок товаров, работ, услуг "</a:t>
            </a:r>
          </a:p>
          <a:p>
            <a:pPr>
              <a:buNone/>
            </a:pPr>
            <a:r>
              <a:rPr lang="ru-RU" sz="1700" i="1" dirty="0"/>
              <a:t>	- Постановление Правительства Санкт-Петербурга от 30.12.2013 N 1095 "О системе закупок товаров, работ, услуг для обеспечения нужд Санкт-Петербурга«</a:t>
            </a:r>
          </a:p>
          <a:p>
            <a:pPr>
              <a:buNone/>
            </a:pPr>
            <a:r>
              <a:rPr lang="ru-RU" sz="1700" i="1" dirty="0"/>
              <a:t>	- Постановление Правительства Орловской области от 20.11.2015 N 509</a:t>
            </a:r>
          </a:p>
          <a:p>
            <a:pPr>
              <a:buNone/>
            </a:pPr>
            <a:r>
              <a:rPr lang="ru-RU" sz="1700" i="1" dirty="0"/>
              <a:t>	"О Порядке формирования, утверждения и ведения планов закупок товаров, работ, услуг для обеспечения государственных нужд Орловской области"</a:t>
            </a:r>
          </a:p>
          <a:p>
            <a:pPr>
              <a:buNone/>
            </a:pPr>
            <a:r>
              <a:rPr lang="ru-RU" sz="1700" i="1" dirty="0"/>
              <a:t>	- Постановление Администрации города Орла от 31.12.2015 N 6099</a:t>
            </a:r>
          </a:p>
          <a:p>
            <a:pPr>
              <a:buNone/>
            </a:pPr>
            <a:r>
              <a:rPr lang="ru-RU" sz="1700" i="1" dirty="0"/>
              <a:t>	"О Порядке формирования, утверждения и ведения планов закупок для обеспечения нужд муниципального образования "Город Орел"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20063701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Общие положения. Сроки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	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14480" y="1571612"/>
            <a:ext cx="3286148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Формирование ПЗ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14480" y="2571744"/>
            <a:ext cx="3286148" cy="539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Представление ПЗ ГРБС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00034" y="2428868"/>
            <a:ext cx="8215370" cy="1588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00034" y="4051300"/>
            <a:ext cx="82868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14282" y="1630908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дд.мм.гггг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90454" y="2667889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01.07.гггг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14942" y="2519194"/>
            <a:ext cx="3487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Постановление ПРФ 552,</a:t>
            </a:r>
          </a:p>
          <a:p>
            <a:r>
              <a:rPr lang="ru-RU" dirty="0"/>
              <a:t>Постановление ПРФ 1043</a:t>
            </a:r>
          </a:p>
          <a:p>
            <a:r>
              <a:rPr lang="ru-RU" dirty="0"/>
              <a:t>Постановление ППОО 509</a:t>
            </a:r>
          </a:p>
          <a:p>
            <a:r>
              <a:rPr lang="ru-RU" dirty="0"/>
              <a:t>Постановление </a:t>
            </a:r>
            <a:r>
              <a:rPr lang="ru-RU" dirty="0" err="1"/>
              <a:t>Ад.г.О</a:t>
            </a:r>
            <a:r>
              <a:rPr lang="ru-RU" dirty="0"/>
              <a:t> 6099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01780" y="4194176"/>
            <a:ext cx="3286148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Представление субъектами бюджетного планирования обоснования бюджетных ассигнований 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500034" y="5478472"/>
            <a:ext cx="82868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85720" y="4310437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10.07.гггг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214942" y="4160514"/>
            <a:ext cx="3000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Постановление ПРФ 1010,</a:t>
            </a:r>
          </a:p>
          <a:p>
            <a:r>
              <a:rPr lang="ru-RU" dirty="0"/>
              <a:t>Закон субъекта о бюджетном процессе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714480" y="5630874"/>
            <a:ext cx="3357586" cy="100013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Формирование, составление, внесение и принятие закона о бюджете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286380" y="1714488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Сроки и порядок устанавливает ГРБС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86380" y="5580074"/>
            <a:ext cx="30003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Бюджетный кодекс РФ</a:t>
            </a:r>
          </a:p>
          <a:p>
            <a:r>
              <a:rPr lang="ru-RU" dirty="0"/>
              <a:t>Закон субъекта о бюджетном процессе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14282" y="575367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к  25.12.гггг</a:t>
            </a:r>
          </a:p>
        </p:txBody>
      </p:sp>
      <p:sp>
        <p:nvSpPr>
          <p:cNvPr id="22" name="Скругленный прямоугольник 4"/>
          <p:cNvSpPr/>
          <p:nvPr/>
        </p:nvSpPr>
        <p:spPr>
          <a:xfrm>
            <a:off x="1714480" y="3270244"/>
            <a:ext cx="3286148" cy="5476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Представление ПЗ ГРБС. Местный бюджет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85720" y="3277439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01.08.гггг</a:t>
            </a:r>
          </a:p>
        </p:txBody>
      </p:sp>
    </p:spTree>
    <p:extLst>
      <p:ext uri="{BB962C8B-B14F-4D97-AF65-F5344CB8AC3E}">
        <p14:creationId xmlns:p14="http://schemas.microsoft.com/office/powerpoint/2010/main" val="3344025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Схема планирования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3286124"/>
            <a:ext cx="2571768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2" action="ppaction://hlinkfile"/>
              </a:rPr>
              <a:t>План закупок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43636" y="3286124"/>
            <a:ext cx="271464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3" action="ppaction://hlinkfile"/>
              </a:rPr>
              <a:t>План-график закупок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43636" y="4143380"/>
            <a:ext cx="2786082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4" action="ppaction://hlinkfile"/>
              </a:rPr>
              <a:t>Обоснование закупок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28992" y="3286124"/>
            <a:ext cx="2214578" cy="7858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Бюджетная роспись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5286388"/>
            <a:ext cx="3571900" cy="4286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Ведомственный перечень ТРУ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72066" y="5286388"/>
            <a:ext cx="3571900" cy="4286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Нормативные затраты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7158" y="4143380"/>
            <a:ext cx="2571768" cy="4082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5" action="ppaction://hlinkfile"/>
              </a:rPr>
              <a:t>Обоснование закупок</a:t>
            </a:r>
            <a:endParaRPr lang="ru-RU" dirty="0"/>
          </a:p>
        </p:txBody>
      </p:sp>
      <p:sp>
        <p:nvSpPr>
          <p:cNvPr id="12" name="Нашивка 11"/>
          <p:cNvSpPr/>
          <p:nvPr/>
        </p:nvSpPr>
        <p:spPr>
          <a:xfrm rot="16200000">
            <a:off x="1454241" y="3760677"/>
            <a:ext cx="377601" cy="285752"/>
          </a:xfrm>
          <a:prstGeom prst="chevron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Нашивка 13"/>
          <p:cNvSpPr/>
          <p:nvPr/>
        </p:nvSpPr>
        <p:spPr>
          <a:xfrm rot="16200000">
            <a:off x="7322363" y="3750471"/>
            <a:ext cx="357190" cy="285752"/>
          </a:xfrm>
          <a:prstGeom prst="chevron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5400000">
            <a:off x="1572398" y="3000372"/>
            <a:ext cx="314247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4358083" y="3072207"/>
            <a:ext cx="314247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57158" y="1571612"/>
            <a:ext cx="25003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</a:t>
            </a:r>
            <a:r>
              <a:rPr lang="ru-RU" sz="1400" dirty="0"/>
              <a:t>. этап</a:t>
            </a:r>
          </a:p>
          <a:p>
            <a:r>
              <a:rPr lang="ru-RU" sz="1400" dirty="0"/>
              <a:t>- формирование закупок на срок действия закона о бюджете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14678" y="1571612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II</a:t>
            </a:r>
            <a:r>
              <a:rPr lang="ru-RU" sz="1400" dirty="0"/>
              <a:t>. этап</a:t>
            </a:r>
          </a:p>
          <a:p>
            <a:r>
              <a:rPr lang="ru-RU" sz="1400" dirty="0"/>
              <a:t>-  формирование бюджета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072198" y="1571612"/>
            <a:ext cx="25003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III</a:t>
            </a:r>
            <a:r>
              <a:rPr lang="ru-RU" sz="1400" dirty="0"/>
              <a:t>. этап</a:t>
            </a:r>
          </a:p>
          <a:p>
            <a:r>
              <a:rPr lang="ru-RU" sz="1400" dirty="0"/>
              <a:t>-  планирование  закупок на текущий год</a:t>
            </a:r>
          </a:p>
        </p:txBody>
      </p:sp>
      <p:sp>
        <p:nvSpPr>
          <p:cNvPr id="27" name="Развернутая стрелка 26"/>
          <p:cNvSpPr/>
          <p:nvPr/>
        </p:nvSpPr>
        <p:spPr>
          <a:xfrm>
            <a:off x="4857752" y="2857496"/>
            <a:ext cx="2428892" cy="35719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75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43504" y="2571744"/>
            <a:ext cx="178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ЛБО, СГОЗ, ОФОБ</a:t>
            </a:r>
          </a:p>
        </p:txBody>
      </p:sp>
      <p:sp>
        <p:nvSpPr>
          <p:cNvPr id="29" name="Развернутая стрелка 28"/>
          <p:cNvSpPr/>
          <p:nvPr/>
        </p:nvSpPr>
        <p:spPr>
          <a:xfrm>
            <a:off x="2571736" y="2357430"/>
            <a:ext cx="5357850" cy="857256"/>
          </a:xfrm>
          <a:prstGeom prst="uturnArrow">
            <a:avLst>
              <a:gd name="adj1" fmla="val 14575"/>
              <a:gd name="adj2" fmla="val 14575"/>
              <a:gd name="adj3" fmla="val 26158"/>
              <a:gd name="adj4" fmla="val 41433"/>
              <a:gd name="adj5" fmla="val 90059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43240" y="2500306"/>
            <a:ext cx="17145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детализация запланированных закупок</a:t>
            </a:r>
          </a:p>
        </p:txBody>
      </p:sp>
      <p:sp>
        <p:nvSpPr>
          <p:cNvPr id="32" name="Стрелка вправо 31"/>
          <p:cNvSpPr/>
          <p:nvPr/>
        </p:nvSpPr>
        <p:spPr>
          <a:xfrm>
            <a:off x="3000364" y="3429000"/>
            <a:ext cx="357190" cy="14287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>
            <a:off x="5715008" y="3429000"/>
            <a:ext cx="357190" cy="14287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авая фигурная скобка 33"/>
          <p:cNvSpPr/>
          <p:nvPr/>
        </p:nvSpPr>
        <p:spPr>
          <a:xfrm rot="16200000">
            <a:off x="4393405" y="678637"/>
            <a:ext cx="285752" cy="8215370"/>
          </a:xfrm>
          <a:prstGeom prst="rightBrace">
            <a:avLst>
              <a:gd name="adj1" fmla="val 91156"/>
              <a:gd name="adj2" fmla="val 50000"/>
            </a:avLst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28596" y="5929330"/>
            <a:ext cx="4144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- требования к ТРУ, в т.ч. </a:t>
            </a:r>
            <a:r>
              <a:rPr lang="ru-RU" dirty="0" err="1"/>
              <a:t>пред.цены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4999948" y="5929330"/>
            <a:ext cx="37096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- норматив цены на закупку ТРУ</a:t>
            </a:r>
          </a:p>
        </p:txBody>
      </p:sp>
      <p:sp>
        <p:nvSpPr>
          <p:cNvPr id="37" name="Управляющая кнопка: настраиваемая 36">
            <a:hlinkClick r:id="rId6" action="ppaction://hlinkpres?slideindex=59&amp;slidetitle=Слайд 59" highlightClick="1"/>
          </p:cNvPr>
          <p:cNvSpPr/>
          <p:nvPr/>
        </p:nvSpPr>
        <p:spPr>
          <a:xfrm>
            <a:off x="3571868" y="4214818"/>
            <a:ext cx="1928826" cy="28575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Ст. 18 44-ФЗ</a:t>
            </a:r>
          </a:p>
        </p:txBody>
      </p:sp>
    </p:spTree>
    <p:extLst>
      <p:ext uri="{BB962C8B-B14F-4D97-AF65-F5344CB8AC3E}">
        <p14:creationId xmlns:p14="http://schemas.microsoft.com/office/powerpoint/2010/main" val="42272624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/>
              <a:t>Общие положения. Метод «скользящей трехлетки»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sz="quarter" idx="1"/>
          </p:nvPr>
        </p:nvSpPr>
        <p:spPr>
          <a:xfrm>
            <a:off x="301752" y="1428736"/>
            <a:ext cx="850392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План закупок на очередной финансовый год и плановый период разрабатывается путем изменения параметров очередного года и первого года планового периода </a:t>
            </a:r>
            <a:r>
              <a:rPr lang="ru-RU" sz="2000" i="1" u="sng" dirty="0"/>
              <a:t>утвержденного плана закупок </a:t>
            </a:r>
            <a:r>
              <a:rPr lang="ru-RU" sz="2000" dirty="0"/>
              <a:t>и дополнения к ним параметров второго года планового периода.</a:t>
            </a:r>
          </a:p>
          <a:p>
            <a:endParaRPr lang="ru-RU" sz="2000" dirty="0"/>
          </a:p>
          <a:p>
            <a:r>
              <a:rPr lang="ru-RU" sz="2000" dirty="0"/>
              <a:t>Суть метода:</a:t>
            </a:r>
          </a:p>
          <a:p>
            <a:pPr>
              <a:buNone/>
            </a:pPr>
            <a:r>
              <a:rPr lang="ru-RU" sz="2000" dirty="0"/>
              <a:t>	ранее утвержденные проектировки второго и третьего года трехлетнего периода становятся основой следующего бюджета с ежегодным дополнением к ним проектировок нового  третьего года.</a:t>
            </a:r>
          </a:p>
          <a:p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25786916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/>
              <a:t>Общие положения. Метод «скользящей трехлетки»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sz="quarter" idx="1"/>
          </p:nvPr>
        </p:nvSpPr>
        <p:spPr>
          <a:xfrm>
            <a:off x="301752" y="1428736"/>
            <a:ext cx="8503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План закупок на очередной финансовый год и плановый период разрабатывается путем изменения параметров очередного года и первого года планового периода </a:t>
            </a:r>
            <a:r>
              <a:rPr lang="ru-RU" sz="1600" i="1" u="sng" dirty="0"/>
              <a:t>утвержденного плана закупок </a:t>
            </a:r>
            <a:r>
              <a:rPr lang="ru-RU" sz="1600" dirty="0"/>
              <a:t>и дополнения к ним параметров второго года планового периода.</a:t>
            </a:r>
            <a:endParaRPr lang="ru-RU" sz="15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47" y="2571744"/>
          <a:ext cx="5857917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26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26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26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Очередной финансовый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1-й год планового периода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2-й год планового периода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2019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714611" y="4071942"/>
          <a:ext cx="5857917" cy="219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26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26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26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Очередной финансовый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1-й год планового периода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/>
                        <a:t>2-й год планового периода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изменение параметров 2017 года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/>
                        <a:t>изменение параметров 2018 года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добавление</a:t>
                      </a:r>
                      <a:r>
                        <a:rPr lang="ru-RU" b="1" baseline="0" dirty="0"/>
                        <a:t> параметров 2019 года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715140" y="2643182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Утвержденный ПЗ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472" y="4714884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Планируемый ПЗ</a:t>
            </a:r>
          </a:p>
        </p:txBody>
      </p:sp>
    </p:spTree>
    <p:extLst>
      <p:ext uri="{BB962C8B-B14F-4D97-AF65-F5344CB8AC3E}">
        <p14:creationId xmlns:p14="http://schemas.microsoft.com/office/powerpoint/2010/main" val="31489761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/>
              <a:t>Общие положения. План закупок. Содержание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1) ИКЗ;</a:t>
            </a:r>
          </a:p>
          <a:p>
            <a:r>
              <a:rPr lang="ru-RU" dirty="0"/>
              <a:t>2) цель осуществления закупки, определенная с учетом положений ст. 13 Закона;</a:t>
            </a:r>
          </a:p>
          <a:p>
            <a:r>
              <a:rPr lang="ru-RU" dirty="0"/>
              <a:t>3) наименование объекта и (или) наименования объектов закупки;</a:t>
            </a:r>
          </a:p>
          <a:p>
            <a:r>
              <a:rPr lang="ru-RU" dirty="0"/>
              <a:t>4) объем финансового обеспечения для осуществления закупки;</a:t>
            </a:r>
          </a:p>
          <a:p>
            <a:r>
              <a:rPr lang="ru-RU" dirty="0"/>
              <a:t>5) сроки (периодичность) осуществления планируемых закупок;</a:t>
            </a:r>
          </a:p>
          <a:p>
            <a:r>
              <a:rPr lang="ru-RU" dirty="0"/>
              <a:t>6) обоснование закупки в соответствии со ст. 18 Закона;</a:t>
            </a:r>
          </a:p>
          <a:p>
            <a:r>
              <a:rPr lang="ru-RU" dirty="0"/>
              <a:t>7) информация о закупках товаров, работ, услуг, которые по причине их технической и (или) технологической сложности, инновационного, высокотехнологичного или специализированного характера способны поставить, выполнить, оказать только поставщики (подрядчики, исполнители), имеющие необходимый уровень квалификации, а также предназначены для проведения научных исследований, экспериментов, изысканий, проектных работ (в том числе архитектурно-строительного проектирования);</a:t>
            </a:r>
          </a:p>
          <a:p>
            <a:r>
              <a:rPr lang="ru-RU" dirty="0"/>
              <a:t>8) информация об обязательном общественном обсуждении закупки товара, работы или услуги в соответствии со ст. 20 Закона.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88907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Требование к содержанию ПЗ. Форма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	Общая информация</a:t>
            </a:r>
          </a:p>
          <a:p>
            <a:r>
              <a:rPr lang="ru-RU" dirty="0"/>
              <a:t>а) полное наименование, место нахождения, телефон и адрес электронной почты государственного заказчика, юридического лица, осуществляющего формирование, утверждение и ведение плана закупок;</a:t>
            </a:r>
          </a:p>
          <a:p>
            <a:r>
              <a:rPr lang="ru-RU" dirty="0"/>
              <a:t>б) идентификационный номер налогоплательщика;</a:t>
            </a:r>
          </a:p>
          <a:p>
            <a:r>
              <a:rPr lang="ru-RU" dirty="0"/>
              <a:t>в) код причины постановки на учет;</a:t>
            </a:r>
          </a:p>
          <a:p>
            <a:r>
              <a:rPr lang="ru-RU" dirty="0"/>
              <a:t>г) код по Общероссийскому классификатору организационно-правовых форм;</a:t>
            </a:r>
          </a:p>
          <a:p>
            <a:r>
              <a:rPr lang="ru-RU" dirty="0"/>
              <a:t>ж) дата утверждения плана закупок, фамилия, имя, отчество (при наличии) лица, являющегося ответственным исполнителем плана закупок, должность, фамилия, имя, отчество (при наличии) лица, утвердившего план закупок.</a:t>
            </a:r>
          </a:p>
        </p:txBody>
      </p:sp>
    </p:spTree>
    <p:extLst>
      <p:ext uri="{BB962C8B-B14F-4D97-AF65-F5344CB8AC3E}">
        <p14:creationId xmlns:p14="http://schemas.microsoft.com/office/powerpoint/2010/main" val="26925254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Требование к содержанию ПЗ. Форма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/>
              <a:t>	</a:t>
            </a:r>
            <a:r>
              <a:rPr lang="en-US" sz="2900" dirty="0"/>
              <a:t>e) </a:t>
            </a:r>
            <a:r>
              <a:rPr lang="ru-RU" sz="2900" dirty="0"/>
              <a:t>Содержательная часть (таблица)</a:t>
            </a:r>
          </a:p>
          <a:p>
            <a:r>
              <a:rPr lang="ru-RU" sz="2900" dirty="0"/>
              <a:t>2. Информация о закупках, которые планируется осуществлять в соответствии с п. 7 ч. 2 ст. 83 и </a:t>
            </a:r>
            <a:r>
              <a:rPr lang="ru-RU" sz="2900" dirty="0" err="1"/>
              <a:t>пп</a:t>
            </a:r>
            <a:r>
              <a:rPr lang="ru-RU" sz="2900" dirty="0"/>
              <a:t>. 4, 5, 26 и 33 ч. 1 ст. 93 Закона, указывается в плане закупок </a:t>
            </a:r>
            <a:r>
              <a:rPr lang="ru-RU" sz="2900" b="1" dirty="0"/>
              <a:t>одной строкой по каждому включенному </a:t>
            </a:r>
            <a:r>
              <a:rPr lang="ru-RU" sz="2900" dirty="0"/>
              <a:t>в состав идентификационного кода закупки </a:t>
            </a:r>
            <a:r>
              <a:rPr lang="ru-RU" sz="2900" b="1" dirty="0"/>
              <a:t>КБК</a:t>
            </a:r>
            <a:r>
              <a:rPr lang="ru-RU" sz="2900" dirty="0"/>
              <a:t> в размере </a:t>
            </a:r>
            <a:r>
              <a:rPr lang="ru-RU" sz="2900" b="1" dirty="0"/>
              <a:t>годового объема финансового обеспечения</a:t>
            </a:r>
            <a:r>
              <a:rPr lang="ru-RU" sz="2900" dirty="0"/>
              <a:t> по каждому из следующих объектов закупки:</a:t>
            </a:r>
          </a:p>
          <a:p>
            <a:r>
              <a:rPr lang="ru-RU" sz="2900" dirty="0"/>
              <a:t>а) лекарственные препараты, закупаемые в соответствии с п. 7 ч. 2 ст. 83 Закона;</a:t>
            </a:r>
          </a:p>
          <a:p>
            <a:r>
              <a:rPr lang="ru-RU" sz="2900" dirty="0"/>
              <a:t>б) товары, работы или услуги на сумму, не превышающую 100 тыс. рублей;</a:t>
            </a:r>
          </a:p>
          <a:p>
            <a:r>
              <a:rPr lang="ru-RU" sz="2900" dirty="0"/>
              <a:t>в) товары, работы или услуги на сумму, не превышающую 400 тыс. рублей;</a:t>
            </a:r>
          </a:p>
          <a:p>
            <a:r>
              <a:rPr lang="ru-RU" sz="2900" dirty="0"/>
              <a:t>г) услуги, связанные с направлением работника в служебную командировку, а также связанные с участием в проведении фестивалей, концертов, представлений и подобных культурных мероприятий на основании приглашений на посещение указанных мероприятий;</a:t>
            </a:r>
          </a:p>
          <a:p>
            <a:r>
              <a:rPr lang="ru-RU" sz="2900" dirty="0" err="1"/>
              <a:t>д</a:t>
            </a:r>
            <a:r>
              <a:rPr lang="ru-RU" sz="2900" dirty="0"/>
              <a:t>) преподавательские услуги, оказываемые физическими лицами;</a:t>
            </a:r>
          </a:p>
          <a:p>
            <a:r>
              <a:rPr lang="ru-RU" sz="2900" dirty="0"/>
              <a:t>е) услуги экскурсовода (гида), оказываемые физическими лицами.</a:t>
            </a:r>
          </a:p>
          <a:p>
            <a:r>
              <a:rPr lang="ru-RU" sz="2900" dirty="0"/>
              <a:t>3. В плане закупок </a:t>
            </a:r>
            <a:r>
              <a:rPr lang="ru-RU" sz="2900" b="1" dirty="0"/>
              <a:t>отдельными строками </a:t>
            </a:r>
            <a:r>
              <a:rPr lang="ru-RU" sz="2900" dirty="0"/>
              <a:t>указываются </a:t>
            </a:r>
            <a:r>
              <a:rPr lang="ru-RU" sz="2900" b="1" dirty="0"/>
              <a:t>общий объем финансового обеспечения по каждому КБК </a:t>
            </a:r>
            <a:r>
              <a:rPr lang="ru-RU" sz="2900" dirty="0"/>
              <a:t>и </a:t>
            </a:r>
            <a:r>
              <a:rPr lang="ru-RU" sz="2900" b="1" dirty="0"/>
              <a:t>итоговый объем финансового обеспечения</a:t>
            </a:r>
            <a:r>
              <a:rPr lang="ru-RU" sz="2900" dirty="0"/>
              <a:t>, предусмотренные для осуществления закупок в текущем финансовом году, плановый период и последующие годы.</a:t>
            </a:r>
          </a:p>
        </p:txBody>
      </p:sp>
    </p:spTree>
    <p:extLst>
      <p:ext uri="{BB962C8B-B14F-4D97-AF65-F5344CB8AC3E}">
        <p14:creationId xmlns:p14="http://schemas.microsoft.com/office/powerpoint/2010/main" val="13496664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/>
              <a:t>Приказ Минэкономразвития России от 29.06.2015 N 422 "Об утверждении Порядка формирования идентификационного кода закупки"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214282" y="3714750"/>
            <a:ext cx="6910417" cy="25717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700" dirty="0"/>
              <a:t>	Идентификационный код закупки (ИКЗ) обеспечивает взаимосвязь документов (план закупок, план-график, извещении об осуществлении закупки, документации о закупке, в контракте, а также в иных документах, предусмотренных Законом), формируется с использованием:</a:t>
            </a:r>
          </a:p>
          <a:p>
            <a:r>
              <a:rPr lang="ru-RU" sz="1700" dirty="0"/>
              <a:t>1.  </a:t>
            </a:r>
            <a:r>
              <a:rPr lang="ru-RU" sz="1700" i="1" u="sng" dirty="0"/>
              <a:t>кода бюджетной классификации</a:t>
            </a:r>
            <a:r>
              <a:rPr lang="ru-RU" sz="1700" dirty="0"/>
              <a:t>,</a:t>
            </a:r>
          </a:p>
          <a:p>
            <a:r>
              <a:rPr lang="ru-RU" sz="1700" dirty="0"/>
              <a:t>2. </a:t>
            </a:r>
            <a:r>
              <a:rPr lang="ru-RU" sz="1700" i="1" u="sng" dirty="0"/>
              <a:t>кодов общероссийских классификаторов</a:t>
            </a:r>
            <a:r>
              <a:rPr lang="ru-RU" sz="1700" dirty="0"/>
              <a:t>,</a:t>
            </a:r>
          </a:p>
          <a:p>
            <a:r>
              <a:rPr lang="ru-RU" sz="1700" dirty="0"/>
              <a:t>3.</a:t>
            </a:r>
            <a:r>
              <a:rPr lang="ru-RU" sz="1700" i="1" u="sng" dirty="0"/>
              <a:t> каталога товаров, работ, услуг для обеспечения государственных и муниципальных нужд,</a:t>
            </a:r>
          </a:p>
          <a:p>
            <a:r>
              <a:rPr lang="ru-RU" sz="1700" dirty="0"/>
              <a:t>4. </a:t>
            </a:r>
            <a:r>
              <a:rPr lang="ru-RU" sz="1700" i="1" u="sng" dirty="0"/>
              <a:t>иной информации</a:t>
            </a:r>
            <a:endParaRPr lang="ru-RU" sz="17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128956"/>
              </p:ext>
            </p:extLst>
          </p:nvPr>
        </p:nvGraphicFramePr>
        <p:xfrm>
          <a:off x="357160" y="1643050"/>
          <a:ext cx="8358243" cy="2038133"/>
        </p:xfrm>
        <a:graphic>
          <a:graphicData uri="http://schemas.openxmlformats.org/drawingml/2006/table">
            <a:tbl>
              <a:tblPr/>
              <a:tblGrid>
                <a:gridCol w="2784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52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3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589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4915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4915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5000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2283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22837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22837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695619">
                <a:tc rowSpan="2" grid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Calibri"/>
                          <a:ea typeface="Times New Roman"/>
                          <a:cs typeface="Times New Roman"/>
                        </a:rPr>
                        <a:t>Год размещения закупки</a:t>
                      </a:r>
                    </a:p>
                  </a:txBody>
                  <a:tcPr marL="67276" marR="67276" marT="0" marB="0" vert="vert27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Calibri"/>
                          <a:ea typeface="Times New Roman"/>
                          <a:cs typeface="Times New Roman"/>
                        </a:rPr>
                        <a:t>Идентификационный код заказчика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Calibri"/>
                          <a:ea typeface="Times New Roman"/>
                          <a:cs typeface="Times New Roman"/>
                        </a:rPr>
                        <a:t>Номер закупки по плану закупки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latin typeface="Calibri"/>
                          <a:ea typeface="Times New Roman"/>
                          <a:cs typeface="Times New Roman"/>
                        </a:rPr>
                        <a:t>Номер закупки по плану-графику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Calibri"/>
                          <a:ea typeface="Times New Roman"/>
                          <a:cs typeface="Times New Roman"/>
                        </a:rPr>
                        <a:t>Код закупки по каталогу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latin typeface="Calibri"/>
                          <a:ea typeface="Times New Roman"/>
                          <a:cs typeface="Times New Roman"/>
                        </a:rPr>
                        <a:t>КВР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396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alibri"/>
                          <a:ea typeface="Times New Roman"/>
                          <a:cs typeface="Times New Roman"/>
                        </a:rPr>
                        <a:t>0001 – 9999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alibri"/>
                          <a:ea typeface="Times New Roman"/>
                          <a:cs typeface="Times New Roman"/>
                        </a:rPr>
                        <a:t>001 – 999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Calibri"/>
                          <a:ea typeface="Times New Roman"/>
                          <a:cs typeface="Times New Roman"/>
                        </a:rPr>
                        <a:t>Класс</a:t>
                      </a:r>
                    </a:p>
                  </a:txBody>
                  <a:tcPr marL="67276" marR="67276" marT="0" marB="0" vert="vert27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Calibri"/>
                          <a:ea typeface="Times New Roman"/>
                          <a:cs typeface="Times New Roman"/>
                        </a:rPr>
                        <a:t>Подкласс</a:t>
                      </a:r>
                    </a:p>
                  </a:txBody>
                  <a:tcPr marL="67276" marR="67276" marT="0" marB="0" vert="vert27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Calibri"/>
                          <a:ea typeface="Times New Roman"/>
                          <a:cs typeface="Times New Roman"/>
                        </a:rPr>
                        <a:t>Группа</a:t>
                      </a:r>
                    </a:p>
                  </a:txBody>
                  <a:tcPr marL="67276" marR="67276" marT="0" marB="0" vert="vert27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78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alibri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alibri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alibri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alibri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5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5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5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Скругленная прямоугольная выноска 4"/>
          <p:cNvSpPr/>
          <p:nvPr/>
        </p:nvSpPr>
        <p:spPr>
          <a:xfrm>
            <a:off x="6900879" y="3811269"/>
            <a:ext cx="2143140" cy="412139"/>
          </a:xfrm>
          <a:prstGeom prst="wedgeRoundRectCallout">
            <a:avLst>
              <a:gd name="adj1" fmla="val -40469"/>
              <a:gd name="adj2" fmla="val -104182"/>
              <a:gd name="adj3" fmla="val 16667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 01.01.2017 г.</a:t>
            </a:r>
          </a:p>
        </p:txBody>
      </p:sp>
    </p:spTree>
    <p:extLst>
      <p:ext uri="{BB962C8B-B14F-4D97-AF65-F5344CB8AC3E}">
        <p14:creationId xmlns:p14="http://schemas.microsoft.com/office/powerpoint/2010/main" val="2977974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/>
              <a:t>Приказ Минэкономразвития России от 29.06.2015 N 422 "Об утверждении Порядка формирования идентификационного кода закупки"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214282" y="3714750"/>
            <a:ext cx="8504237" cy="25717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700" dirty="0"/>
              <a:t>	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907846"/>
              </p:ext>
            </p:extLst>
          </p:nvPr>
        </p:nvGraphicFramePr>
        <p:xfrm>
          <a:off x="357160" y="1643050"/>
          <a:ext cx="8358243" cy="2038133"/>
        </p:xfrm>
        <a:graphic>
          <a:graphicData uri="http://schemas.openxmlformats.org/drawingml/2006/table">
            <a:tbl>
              <a:tblPr/>
              <a:tblGrid>
                <a:gridCol w="2784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52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3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589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4915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4915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5000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2283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22837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22837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695619">
                <a:tc rowSpan="2" grid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Calibri"/>
                          <a:ea typeface="Times New Roman"/>
                          <a:cs typeface="Times New Roman"/>
                        </a:rPr>
                        <a:t>Год размещения закупки</a:t>
                      </a:r>
                    </a:p>
                  </a:txBody>
                  <a:tcPr marL="67276" marR="67276" marT="0" marB="0" vert="vert27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Calibri"/>
                          <a:ea typeface="Times New Roman"/>
                          <a:cs typeface="Times New Roman"/>
                        </a:rPr>
                        <a:t>Идентификационный код заказчика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Calibri"/>
                          <a:ea typeface="Times New Roman"/>
                          <a:cs typeface="Times New Roman"/>
                        </a:rPr>
                        <a:t>Номер закупки по плану закупки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>
                          <a:latin typeface="Calibri"/>
                          <a:ea typeface="Times New Roman"/>
                          <a:cs typeface="Times New Roman"/>
                        </a:rPr>
                        <a:t>Номер закупки по плану-графику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latin typeface="Calibri"/>
                          <a:ea typeface="Times New Roman"/>
                          <a:cs typeface="Times New Roman"/>
                        </a:rPr>
                        <a:t>Код закупки по каталогу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latin typeface="Calibri"/>
                          <a:ea typeface="Times New Roman"/>
                          <a:cs typeface="Times New Roman"/>
                        </a:rPr>
                        <a:t>КВР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396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alibri"/>
                          <a:ea typeface="Times New Roman"/>
                          <a:cs typeface="Times New Roman"/>
                        </a:rPr>
                        <a:t>0001 – 9999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alibri"/>
                          <a:ea typeface="Times New Roman"/>
                          <a:cs typeface="Times New Roman"/>
                        </a:rPr>
                        <a:t>001 – 999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Calibri"/>
                          <a:ea typeface="Times New Roman"/>
                          <a:cs typeface="Times New Roman"/>
                        </a:rPr>
                        <a:t>Класс</a:t>
                      </a:r>
                    </a:p>
                  </a:txBody>
                  <a:tcPr marL="67276" marR="67276" marT="0" marB="0" vert="vert27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Calibri"/>
                          <a:ea typeface="Times New Roman"/>
                          <a:cs typeface="Times New Roman"/>
                        </a:rPr>
                        <a:t>Подкласс</a:t>
                      </a:r>
                    </a:p>
                  </a:txBody>
                  <a:tcPr marL="67276" marR="67276" marT="0" marB="0" vert="vert27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Calibri"/>
                          <a:ea typeface="Times New Roman"/>
                          <a:cs typeface="Times New Roman"/>
                        </a:rPr>
                        <a:t>Группа</a:t>
                      </a:r>
                    </a:p>
                  </a:txBody>
                  <a:tcPr marL="67276" marR="67276" marT="0" marB="0" vert="vert27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78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alibri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alibri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alibri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alibri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5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5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5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5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00034" y="3929066"/>
            <a:ext cx="81439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/>
              <a:t>Вариант 1 ИКЗ – 1 объект закупки.</a:t>
            </a:r>
          </a:p>
          <a:p>
            <a:pPr marL="342900" indent="-342900">
              <a:buAutoNum type="arabicPeriod"/>
            </a:pPr>
            <a:r>
              <a:rPr lang="ru-RU" dirty="0"/>
              <a:t>Вариант 1 ИКЗ – 999 объектов закупки.</a:t>
            </a:r>
          </a:p>
          <a:p>
            <a:pPr marL="342900" indent="-342900"/>
            <a:r>
              <a:rPr lang="ru-RU" dirty="0"/>
              <a:t>	27 - 29 разряды - номер закупки, включенной в сформированный (утвержденный) заказчиком на очередной финансовый год план-график закупок (значения от 001 до 999 присваиваются в порядке возрастания </a:t>
            </a:r>
            <a:r>
              <a:rPr lang="ru-RU" i="1" u="sng" dirty="0"/>
              <a:t>в пределах соответствующего порядкового номера закупки в плане закупок</a:t>
            </a:r>
            <a:r>
              <a:rPr lang="ru-RU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853353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/>
              <a:t>Приказ Минэкономразвития России от 29.06.2015 N 422 "Об утверждении Порядка формирования идентификационного кода закупки"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214282" y="3714750"/>
            <a:ext cx="8504237" cy="25717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700" dirty="0"/>
              <a:t>	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2576349"/>
              </p:ext>
            </p:extLst>
          </p:nvPr>
        </p:nvGraphicFramePr>
        <p:xfrm>
          <a:off x="661960" y="1631936"/>
          <a:ext cx="8358243" cy="1857388"/>
        </p:xfrm>
        <a:graphic>
          <a:graphicData uri="http://schemas.openxmlformats.org/drawingml/2006/table">
            <a:tbl>
              <a:tblPr/>
              <a:tblGrid>
                <a:gridCol w="2784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52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3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589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4915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4915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5000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2283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22837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22837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73591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695619">
                <a:tc rowSpan="2" grid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Times New Roman"/>
                          <a:cs typeface="Times New Roman"/>
                        </a:rPr>
                        <a:t>Год размещения закупки</a:t>
                      </a:r>
                    </a:p>
                  </a:txBody>
                  <a:tcPr marL="67276" marR="67276" marT="0" marB="0" vert="vert27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Times New Roman"/>
                          <a:cs typeface="Times New Roman"/>
                        </a:rPr>
                        <a:t>Идентификационный код заказчика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Times New Roman"/>
                          <a:cs typeface="Times New Roman"/>
                        </a:rPr>
                        <a:t>Номер закупки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Calibri"/>
                          <a:ea typeface="Times New Roman"/>
                          <a:cs typeface="Times New Roman"/>
                        </a:rPr>
                        <a:t>Номер закупки по плану-графику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Times New Roman"/>
                          <a:cs typeface="Times New Roman"/>
                        </a:rPr>
                        <a:t>Код закупки по каталогу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latin typeface="Calibri"/>
                          <a:ea typeface="Times New Roman"/>
                          <a:cs typeface="Times New Roman"/>
                        </a:rPr>
                        <a:t>КВР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396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Calibri"/>
                          <a:ea typeface="Times New Roman"/>
                          <a:cs typeface="Times New Roman"/>
                        </a:rPr>
                        <a:t>0001 – 9999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Calibri"/>
                          <a:ea typeface="Times New Roman"/>
                          <a:cs typeface="Times New Roman"/>
                        </a:rPr>
                        <a:t>001 – 999</a:t>
                      </a:r>
                    </a:p>
                  </a:txBody>
                  <a:tcPr marL="67276" marR="67276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Times New Roman"/>
                          <a:cs typeface="Times New Roman"/>
                        </a:rPr>
                        <a:t>Класс</a:t>
                      </a:r>
                    </a:p>
                  </a:txBody>
                  <a:tcPr marL="67276" marR="67276" marT="0" marB="0" vert="vert27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Times New Roman"/>
                          <a:cs typeface="Times New Roman"/>
                        </a:rPr>
                        <a:t>Подкласс</a:t>
                      </a:r>
                    </a:p>
                  </a:txBody>
                  <a:tcPr marL="67276" marR="67276" marT="0" marB="0" vert="vert27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Calibri"/>
                          <a:ea typeface="Times New Roman"/>
                          <a:cs typeface="Times New Roman"/>
                        </a:rPr>
                        <a:t>Группа</a:t>
                      </a:r>
                    </a:p>
                  </a:txBody>
                  <a:tcPr marL="67276" marR="67276" marT="0" marB="0" vert="vert27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78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ru-RU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Calibri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Calibri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Calibri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Calibri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3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3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3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7276" marR="67276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09599" y="3624262"/>
            <a:ext cx="841060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/>
              <a:t>Формирование идентификационного кода закупки осуществляется заказчиком.</a:t>
            </a:r>
          </a:p>
          <a:p>
            <a:r>
              <a:rPr lang="ru-RU" sz="1500" dirty="0"/>
              <a:t>В ИКЗ указывается номер закупки по ПЗ (4 знака). Указание в ИКЗ номера по ПГ закупок </a:t>
            </a:r>
            <a:r>
              <a:rPr lang="ru-RU" sz="1500" u="sng" dirty="0"/>
              <a:t>соответствует не порядковому номеру такой закупки в ПГ закупок</a:t>
            </a:r>
            <a:r>
              <a:rPr lang="ru-RU" sz="1500" dirty="0"/>
              <a:t>, а присваивается в </a:t>
            </a:r>
            <a:r>
              <a:rPr lang="ru-RU" sz="1500" u="sng" dirty="0"/>
              <a:t>порядке возрастания в пределах соответствующего порядкового номера закупки в ПЗ </a:t>
            </a:r>
            <a:r>
              <a:rPr lang="ru-RU" sz="1500" dirty="0"/>
              <a:t>(в случае если одной записи в ПЗ соответствуют несколько записей в ПГ закупок - например, если при осуществлении закупки выделяются лоты).</a:t>
            </a:r>
          </a:p>
          <a:p>
            <a:r>
              <a:rPr lang="ru-RU" sz="1500" dirty="0"/>
              <a:t>Таким образом, </a:t>
            </a:r>
            <a:r>
              <a:rPr lang="ru-RU" sz="1500" u="sng" dirty="0"/>
              <a:t>каждая строка в плане закупок может быть представлена в плане-графике закупок 999 строками. С учетом того что план закупок может содержать 9999 строк, план-график закупок может максимально включать 9999 </a:t>
            </a:r>
            <a:r>
              <a:rPr lang="ru-RU" sz="1500" u="sng" dirty="0" err="1"/>
              <a:t>x</a:t>
            </a:r>
            <a:r>
              <a:rPr lang="ru-RU" sz="1500" u="sng" dirty="0"/>
              <a:t> 999 = 9 989 001 позицию.</a:t>
            </a:r>
          </a:p>
          <a:p>
            <a:endParaRPr lang="ru-RU" sz="1500" u="sng" dirty="0"/>
          </a:p>
          <a:p>
            <a:r>
              <a:rPr lang="ru-RU" sz="1600" i="1" dirty="0"/>
              <a:t>Письмо Минэкономразвития России от 18.09.2015 N Д28и-2694</a:t>
            </a:r>
            <a:endParaRPr lang="ru-RU" sz="1500" u="sng" dirty="0"/>
          </a:p>
        </p:txBody>
      </p:sp>
    </p:spTree>
    <p:extLst>
      <p:ext uri="{BB962C8B-B14F-4D97-AF65-F5344CB8AC3E}">
        <p14:creationId xmlns:p14="http://schemas.microsoft.com/office/powerpoint/2010/main" val="35076139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Требование к содержанию ПЗ. Форма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500" dirty="0">
                <a:hlinkClick r:id="rId2" action="ppaction://hlinkfile"/>
              </a:rPr>
              <a:t>Форма Плана закупок</a:t>
            </a:r>
            <a:r>
              <a:rPr lang="ru-RU" sz="2500" dirty="0"/>
              <a:t>    </a:t>
            </a:r>
            <a:r>
              <a:rPr lang="ru-RU" sz="2500" dirty="0">
                <a:hlinkClick r:id="rId3" action="ppaction://hlinkfile"/>
              </a:rPr>
              <a:t>Форма Плана закупок. Субъект</a:t>
            </a:r>
            <a:endParaRPr lang="ru-RU" sz="2500" dirty="0"/>
          </a:p>
          <a:p>
            <a:pPr algn="ctr">
              <a:buNone/>
            </a:pP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143372" y="3501038"/>
            <a:ext cx="785818" cy="1071570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071670" y="4715484"/>
            <a:ext cx="542928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700" dirty="0">
                <a:hlinkClick r:id="rId4" action="ppaction://hlinkfile"/>
              </a:rPr>
              <a:t>Форма обоснования закупки ПЗ</a:t>
            </a:r>
            <a:endParaRPr lang="ru-RU" sz="27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2035644"/>
            <a:ext cx="452766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>
                <a:hlinkClick r:id="rId5" action="ppaction://hlinkfile"/>
              </a:rPr>
              <a:t>Форма Плана закупок. Субъект </a:t>
            </a:r>
            <a:r>
              <a:rPr lang="ru-RU" sz="2500" dirty="0" err="1">
                <a:hlinkClick r:id="rId5" action="ppaction://hlinkfile"/>
              </a:rPr>
              <a:t>ППСПб</a:t>
            </a:r>
            <a:r>
              <a:rPr lang="ru-RU" sz="2500" dirty="0">
                <a:hlinkClick r:id="rId5" action="ppaction://hlinkfile"/>
              </a:rPr>
              <a:t> 1095</a:t>
            </a:r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26104611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Общие положения. План-график</a:t>
            </a:r>
          </a:p>
        </p:txBody>
      </p:sp>
      <p:sp>
        <p:nvSpPr>
          <p:cNvPr id="4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91636"/>
            <a:ext cx="8229600" cy="4937760"/>
          </a:xfrm>
        </p:spPr>
        <p:txBody>
          <a:bodyPr>
            <a:noAutofit/>
          </a:bodyPr>
          <a:lstStyle/>
          <a:p>
            <a:r>
              <a:rPr lang="ru-RU" sz="1600" dirty="0"/>
              <a:t>16) совокупный годовой объем закупок - утвержденный на соответствующий финансовый год общий объем финансового обеспечения для осуществления заказчиком закупок в соответствии с настоящим Федеральным законом, в том числе для оплаты контрактов, заключенных до начала указанного финансового года и подлежащих оплате в указанном финансовом году.</a:t>
            </a:r>
          </a:p>
          <a:p>
            <a:pPr>
              <a:buNone/>
            </a:pPr>
            <a:br>
              <a:rPr lang="ru-RU" sz="1600" i="1" dirty="0"/>
            </a:br>
            <a:r>
              <a:rPr lang="ru-RU" sz="1600" i="1" dirty="0"/>
              <a:t>ст. 3, Федеральный закон от 05.04.2013 N 44-ФЗ "О контрактной системе в сфере закупок товаров, работ, услуг для обеспечения государственных и муниципальных нужд"</a:t>
            </a:r>
            <a:br>
              <a:rPr lang="ru-RU" sz="1600" i="1" dirty="0"/>
            </a:br>
            <a:endParaRPr lang="ru-RU" sz="1600" dirty="0"/>
          </a:p>
          <a:p>
            <a:endParaRPr lang="ru-RU" sz="15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933424" y="3938590"/>
            <a:ext cx="7215238" cy="2357454"/>
            <a:chOff x="857224" y="3857628"/>
            <a:chExt cx="7215238" cy="2357454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3571868" y="3857628"/>
              <a:ext cx="1714512" cy="50006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200" b="1" dirty="0"/>
                <a:t>СГОЗ</a:t>
              </a:r>
            </a:p>
          </p:txBody>
        </p:sp>
        <p:cxnSp>
          <p:nvCxnSpPr>
            <p:cNvPr id="7" name="Прямая со стрелкой 6"/>
            <p:cNvCxnSpPr/>
            <p:nvPr/>
          </p:nvCxnSpPr>
          <p:spPr>
            <a:xfrm>
              <a:off x="4429124" y="4357694"/>
              <a:ext cx="500066" cy="357190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 rot="10800000" flipV="1">
              <a:off x="4000496" y="4357694"/>
              <a:ext cx="428628" cy="357190"/>
            </a:xfrm>
            <a:prstGeom prst="straightConnector1">
              <a:avLst/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Прямоугольник 8"/>
            <p:cNvSpPr/>
            <p:nvPr/>
          </p:nvSpPr>
          <p:spPr>
            <a:xfrm>
              <a:off x="857224" y="4714884"/>
              <a:ext cx="3143272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>
                  <a:solidFill>
                    <a:schemeClr val="tx1"/>
                  </a:solidFill>
                </a:rPr>
                <a:t>Денежные средства на оплату обязательств возникших из закупок планируемых в текущем периоде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929190" y="4714884"/>
              <a:ext cx="3143272" cy="150019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>
                  <a:solidFill>
                    <a:schemeClr val="tx1"/>
                  </a:solidFill>
                </a:rPr>
                <a:t>Денежные средства на оплату обязательств возникших из закупок проведенных в прошлом периоде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1045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Программное исполнение бюджета РФ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800" dirty="0"/>
              <a:t>Цели осуществления закупок (ст. 13 44-ФЗ):</a:t>
            </a:r>
          </a:p>
          <a:p>
            <a:r>
              <a:rPr lang="ru-RU" sz="2800" dirty="0"/>
              <a:t>1) достижения целей и реализации мероприятий, предусмотренных </a:t>
            </a:r>
            <a:r>
              <a:rPr lang="ru-RU" sz="2800" dirty="0" err="1"/>
              <a:t>гос</a:t>
            </a:r>
            <a:r>
              <a:rPr lang="ru-RU" sz="2800" dirty="0"/>
              <a:t>. программами РФ(в том числе ФЦП, иными документами стратегического и программно-целевого планирования РФ), </a:t>
            </a:r>
            <a:r>
              <a:rPr lang="ru-RU" sz="2800" dirty="0" err="1"/>
              <a:t>гос</a:t>
            </a:r>
            <a:r>
              <a:rPr lang="ru-RU" sz="2800" dirty="0"/>
              <a:t>. программами субъектов РФ (в том числе РЦП, иными документами стратегического и программно-целевого планирования субъектов РФ), муниципальными программами;</a:t>
            </a:r>
          </a:p>
          <a:p>
            <a:r>
              <a:rPr lang="ru-RU" sz="2800" dirty="0"/>
              <a:t>2) исполнения международных обязательств РФ, реализации межгосударственных целевых программ, участником которых является РФ, за исключением исполняемых в соответствии с п. 1  государственных программ;</a:t>
            </a:r>
          </a:p>
          <a:p>
            <a:r>
              <a:rPr lang="ru-RU" sz="2800" dirty="0"/>
              <a:t>3) выполнения функций и полномочий </a:t>
            </a:r>
            <a:r>
              <a:rPr lang="ru-RU" sz="2800" dirty="0" err="1"/>
              <a:t>гос</a:t>
            </a:r>
            <a:r>
              <a:rPr lang="ru-RU" sz="2800" dirty="0"/>
              <a:t>. органов РФ, органов управления государственными внебюджетными фондами РФ, государственных органов субъектов РФ, органов управления территориальными внебюджетными фондами, муниципальных органов, за исключением выполняемых в соответствии с п. 1 и 2 функций и полномочий.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075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Общие положения. План-график. Содержание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1800" dirty="0"/>
              <a:t>Порядок формирования, утверждения и ведения планов-графиков закупок для обеспечения федеральных нужд устанавливается Правительством Российской Федерации:</a:t>
            </a:r>
          </a:p>
          <a:p>
            <a:pPr>
              <a:buNone/>
            </a:pPr>
            <a:r>
              <a:rPr lang="ru-RU" sz="1800" dirty="0"/>
              <a:t>	-  </a:t>
            </a:r>
            <a:r>
              <a:rPr lang="ru-RU" sz="1800" i="1" dirty="0"/>
              <a:t>Постановление Правительства РФ от 05.06.2015 N 553 "Об утверждении Правил формирования, утверждения и ведения плана-графика закупок товаров, работ, услуг для обеспечения федеральных нужд, а также требований к форме плана-графика закупок товаров, работ, услуг для обеспечения федеральных нужд"</a:t>
            </a:r>
          </a:p>
          <a:p>
            <a:pPr>
              <a:buNone/>
            </a:pPr>
            <a:r>
              <a:rPr lang="ru-RU" sz="1800" dirty="0"/>
              <a:t>	- </a:t>
            </a:r>
            <a:r>
              <a:rPr lang="ru-RU" sz="1800" i="1" dirty="0"/>
              <a:t>Постановление Правительства РФ от 05.06.2015 N 554 "О требованиях к формированию, утверждению и ведению плана-графика закупок товаров, работ, услуг для обеспечения нужд субъекта Российской Федерации и муниципальных нужд, а также о требованиях к форме плана-графика закупок товаров, работ, услуг"</a:t>
            </a:r>
          </a:p>
          <a:p>
            <a:pPr>
              <a:buNone/>
            </a:pPr>
            <a:r>
              <a:rPr lang="ru-RU" sz="1800" dirty="0"/>
              <a:t>	</a:t>
            </a:r>
            <a:r>
              <a:rPr lang="ru-RU" sz="1800" i="1" dirty="0"/>
              <a:t>- Постановление Правительства Орловской области от 20.11.2015 N 508 "О Порядке формирования, утверждения и ведения плана-графика закупок товаров, работ, услуг для обеспечения государственных нужд Орловской области"</a:t>
            </a:r>
            <a:endParaRPr lang="en-US" sz="1800" i="1" dirty="0"/>
          </a:p>
          <a:p>
            <a:pPr>
              <a:buNone/>
            </a:pPr>
            <a:r>
              <a:rPr lang="en-US" sz="1800" i="1" dirty="0"/>
              <a:t>	- </a:t>
            </a:r>
            <a:r>
              <a:rPr lang="ru-RU" sz="1800" i="1" dirty="0"/>
              <a:t>Постановление Администрации города Орла от 31.12.2015 N 6098 " О Порядке формирования, утверждения и ведения планов-графиков закупок для обеспечения нужд муниципального образования " Город Орел " " </a:t>
            </a:r>
          </a:p>
        </p:txBody>
      </p:sp>
    </p:spTree>
    <p:extLst>
      <p:ext uri="{BB962C8B-B14F-4D97-AF65-F5344CB8AC3E}">
        <p14:creationId xmlns:p14="http://schemas.microsoft.com/office/powerpoint/2010/main" val="469972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Общие положения. План-график. Содержание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 В случае, если установленный с учетом положений бюджетного законодательства Российской Федерации период осуществления закупки превышает срок, на который утверждается план-график, в план-график также включаются общее количество поставляемого товара, объем выполняемой работы, оказываемой услуги для обеспечения государственных или муниципальных нужд и сумма, необходимая для их оплаты, на весь срок исполнения контракта по годам, следующим за финансовым годом, на который утвержден план-график.</a:t>
            </a:r>
          </a:p>
        </p:txBody>
      </p:sp>
    </p:spTree>
    <p:extLst>
      <p:ext uri="{BB962C8B-B14F-4D97-AF65-F5344CB8AC3E}">
        <p14:creationId xmlns:p14="http://schemas.microsoft.com/office/powerpoint/2010/main" val="1068313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Общие положения. План-график. Изменение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1800" dirty="0"/>
              <a:t>а) </a:t>
            </a:r>
            <a:r>
              <a:rPr lang="ru-RU" sz="1800" u="sng" dirty="0"/>
              <a:t>изменение объема и (или) стоимости планируемых к приобретению </a:t>
            </a:r>
            <a:r>
              <a:rPr lang="ru-RU" sz="1800" dirty="0"/>
              <a:t>товаров, работ, услуг, выявленное в результате подготовки к осуществлению закупки, вследствие чего поставка товаров, выполнение работ, оказание услуг </a:t>
            </a:r>
            <a:r>
              <a:rPr lang="ru-RU" sz="1800" u="sng" dirty="0"/>
              <a:t>в соответствии с начальной (максимальной) ценой контракта, предусмотренной планом-графиком закупок, становится невозможной</a:t>
            </a:r>
            <a:r>
              <a:rPr lang="ru-RU" sz="1800" dirty="0"/>
              <a:t>;</a:t>
            </a:r>
          </a:p>
          <a:p>
            <a:r>
              <a:rPr lang="ru-RU" sz="1800" dirty="0"/>
              <a:t>б) изменение планируемой даты начала осуществления закупки, сроков и (или) периодичности приобретения товаров, выполнения работ, оказания услуг, способа определения поставщика (подрядчика, исполнителя), этапов оплаты и (или) размера аванса и срока исполнения контракта;</a:t>
            </a:r>
          </a:p>
          <a:p>
            <a:r>
              <a:rPr lang="ru-RU" sz="1800" dirty="0"/>
              <a:t>в) отмена заказчиком закупки, предусмотренной планом-графиком закупок;</a:t>
            </a:r>
          </a:p>
          <a:p>
            <a:r>
              <a:rPr lang="ru-RU" sz="1800" dirty="0"/>
              <a:t>г) использование в соответствии с законодательством РФ экономии, полученной при осуществлении закупки;</a:t>
            </a:r>
          </a:p>
          <a:p>
            <a:r>
              <a:rPr lang="ru-RU" sz="1800" dirty="0" err="1"/>
              <a:t>д</a:t>
            </a:r>
            <a:r>
              <a:rPr lang="ru-RU" sz="1800" dirty="0"/>
              <a:t>) выдача предписания органами контроля, определенными ст. 99 Закона, в том числе об аннулировании процедуры определения поставщиков (подрядчиков, исполнителей);</a:t>
            </a:r>
          </a:p>
          <a:p>
            <a:r>
              <a:rPr lang="ru-RU" sz="1800" dirty="0"/>
              <a:t>е) реализация решения, принятого заказчиком по итогам обязательного общественного обсуждения закупки;</a:t>
            </a:r>
          </a:p>
          <a:p>
            <a:r>
              <a:rPr lang="ru-RU" sz="1800" dirty="0"/>
              <a:t>ж) возникновение иных обстоятельств, предвидеть которые на дату утверждения плана-графика закупок было невозможно.</a:t>
            </a:r>
          </a:p>
        </p:txBody>
      </p:sp>
    </p:spTree>
    <p:extLst>
      <p:ext uri="{BB962C8B-B14F-4D97-AF65-F5344CB8AC3E}">
        <p14:creationId xmlns:p14="http://schemas.microsoft.com/office/powerpoint/2010/main" val="30054537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600" dirty="0"/>
              <a:t>Общие положения. План-график. Изменение. </a:t>
            </a:r>
            <a:r>
              <a:rPr lang="ru-RU" sz="2600" dirty="0" err="1"/>
              <a:t>ППСПб</a:t>
            </a:r>
            <a:r>
              <a:rPr lang="ru-RU" sz="2600" dirty="0"/>
              <a:t> №1095 от 30.12.2013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изменения описания объекта закупки, не влекущего за собой изменения объекта закупки;</a:t>
            </a:r>
          </a:p>
          <a:p>
            <a:r>
              <a:rPr lang="ru-RU" sz="1800" dirty="0"/>
              <a:t>изменения размера предоставляемых обеспечения соответствующей заявки участника закупки и обеспечения исполнения контракта;</a:t>
            </a:r>
          </a:p>
          <a:p>
            <a:r>
              <a:rPr lang="ru-RU" sz="1800" dirty="0"/>
              <a:t>изменения, связанного с отменой ограничений или необходимостью установления ограничений в отношении участников закупок, которыми могут быть только субъекты малого предпринимательства, социально ориентированные некоммерческие организации, в том числе в случае признания несостоявшимся определения поставщиков (подрядчиков, исполнителей), в порядке, установленном Федеральным законом.</a:t>
            </a:r>
            <a:endParaRPr lang="ru-RU" sz="1800" dirty="0"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16114283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Общие положения. План-график. Содержание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700" dirty="0"/>
              <a:t>1) ИКЗ;</a:t>
            </a:r>
          </a:p>
          <a:p>
            <a:r>
              <a:rPr lang="ru-RU" sz="1700" dirty="0"/>
              <a:t>2) наименование и описание объекта закупки:</a:t>
            </a:r>
          </a:p>
          <a:p>
            <a:pPr marL="273050" indent="-4763">
              <a:buNone/>
            </a:pPr>
            <a:r>
              <a:rPr lang="ru-RU" sz="1700" dirty="0"/>
              <a:t>2.1. характеристики объекта с учетом положений ст. 33 Закона;</a:t>
            </a:r>
          </a:p>
          <a:p>
            <a:pPr marL="273050" indent="-4763">
              <a:buNone/>
            </a:pPr>
            <a:r>
              <a:rPr lang="ru-RU" sz="1700" dirty="0"/>
              <a:t>2.2. количество поставляемого ТРУ;</a:t>
            </a:r>
          </a:p>
          <a:p>
            <a:pPr marL="273050" indent="-4763">
              <a:buNone/>
            </a:pPr>
            <a:r>
              <a:rPr lang="ru-RU" sz="1700" dirty="0"/>
              <a:t>2.3. планируемые сроки;</a:t>
            </a:r>
          </a:p>
          <a:p>
            <a:pPr marL="273050" indent="-4763">
              <a:buNone/>
            </a:pPr>
            <a:r>
              <a:rPr lang="ru-RU" sz="1700" dirty="0"/>
              <a:t>2.4. периодичность поставки ТРУ;</a:t>
            </a:r>
          </a:p>
          <a:p>
            <a:pPr marL="273050" indent="-4763">
              <a:buNone/>
            </a:pPr>
            <a:r>
              <a:rPr lang="ru-RU" sz="1700" dirty="0"/>
              <a:t>2.5. НМЦК, цена контракта, заключаемого с единственным поставщиком;</a:t>
            </a:r>
          </a:p>
          <a:p>
            <a:pPr marL="273050" indent="-4763">
              <a:buNone/>
            </a:pPr>
            <a:r>
              <a:rPr lang="ru-RU" sz="1700" dirty="0"/>
              <a:t>2.6. обоснование закупки в соответствии со ст. 18 Закона;</a:t>
            </a:r>
          </a:p>
          <a:p>
            <a:pPr marL="273050" indent="-4763">
              <a:buNone/>
            </a:pPr>
            <a:r>
              <a:rPr lang="ru-RU" sz="1700" dirty="0"/>
              <a:t>2.7. размер аванса (если предусмотрена выплата аванса);</a:t>
            </a:r>
          </a:p>
          <a:p>
            <a:pPr marL="273050" indent="-4763">
              <a:buNone/>
            </a:pPr>
            <a:r>
              <a:rPr lang="ru-RU" sz="1700" dirty="0"/>
              <a:t>2.8. этапы оплаты (если исполнение контракта и его оплата предусмотрены поэтапно);</a:t>
            </a:r>
          </a:p>
        </p:txBody>
      </p:sp>
    </p:spTree>
    <p:extLst>
      <p:ext uri="{BB962C8B-B14F-4D97-AF65-F5344CB8AC3E}">
        <p14:creationId xmlns:p14="http://schemas.microsoft.com/office/powerpoint/2010/main" val="20578326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Общие положения. План-график. Содержание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3) дополнительные требования к участникам закупки (при наличии таких требований) и обоснование таких требований;</a:t>
            </a:r>
          </a:p>
          <a:p>
            <a:r>
              <a:rPr lang="ru-RU" sz="1800" dirty="0"/>
              <a:t>4) способ определения поставщика (подрядчика, исполнителя) и обоснование выбора этого способа;</a:t>
            </a:r>
          </a:p>
          <a:p>
            <a:r>
              <a:rPr lang="ru-RU" sz="1800" dirty="0"/>
              <a:t>5) дата начала закупки;</a:t>
            </a:r>
          </a:p>
          <a:p>
            <a:r>
              <a:rPr lang="ru-RU" sz="1800" dirty="0"/>
              <a:t>6) информация о размере предоставляемых обеспечения соответствующей заявки участника закупки и обеспечения исполнения контракта;</a:t>
            </a:r>
          </a:p>
          <a:p>
            <a:r>
              <a:rPr lang="ru-RU" sz="1800" dirty="0"/>
              <a:t>7) информация о применении критерия стоимости жизненного цикла товара или созданного в результате выполнения работы объекта (в случае применения указанного критерия) при определении поставщика (подрядчика, исполнителя);</a:t>
            </a:r>
          </a:p>
          <a:p>
            <a:r>
              <a:rPr lang="ru-RU" sz="1800" dirty="0"/>
              <a:t>8) информация о банковском сопровождении контракта (ст. 35 Закона).</a:t>
            </a:r>
          </a:p>
        </p:txBody>
      </p:sp>
    </p:spTree>
    <p:extLst>
      <p:ext uri="{BB962C8B-B14F-4D97-AF65-F5344CB8AC3E}">
        <p14:creationId xmlns:p14="http://schemas.microsoft.com/office/powerpoint/2010/main" val="28758663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Общие положения. План-график. Изменение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42910" y="3143247"/>
            <a:ext cx="3357586" cy="1357323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Размещения извещение об осуществлении закупки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857752" y="3143248"/>
            <a:ext cx="3643338" cy="128588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Заключения контракта, если размещение извещения не предусмотрено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14480" y="1785926"/>
            <a:ext cx="535785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/>
              <a:t>Не позднее чем за 10 дней до даты </a:t>
            </a:r>
          </a:p>
        </p:txBody>
      </p:sp>
      <p:cxnSp>
        <p:nvCxnSpPr>
          <p:cNvPr id="8" name="Прямая со стрелкой 7"/>
          <p:cNvCxnSpPr>
            <a:stCxn id="6" idx="2"/>
            <a:endCxn id="4" idx="0"/>
          </p:cNvCxnSpPr>
          <p:nvPr/>
        </p:nvCxnSpPr>
        <p:spPr>
          <a:xfrm rot="5400000">
            <a:off x="2917421" y="1667262"/>
            <a:ext cx="880267" cy="20717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6" idx="2"/>
            <a:endCxn id="5" idx="0"/>
          </p:cNvCxnSpPr>
          <p:nvPr/>
        </p:nvCxnSpPr>
        <p:spPr>
          <a:xfrm rot="16200000" flipH="1">
            <a:off x="5096279" y="1560106"/>
            <a:ext cx="880268" cy="2286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285720" y="4737754"/>
            <a:ext cx="86439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План-график закупок </a:t>
            </a:r>
            <a:r>
              <a:rPr lang="ru-RU" b="1" dirty="0"/>
              <a:t>содержит приложения</a:t>
            </a:r>
            <a:r>
              <a:rPr lang="ru-RU" dirty="0"/>
              <a:t>, содержащие обоснования </a:t>
            </a:r>
            <a:r>
              <a:rPr lang="ru-RU" b="1" dirty="0"/>
              <a:t>по каждому объекту закупки</a:t>
            </a:r>
            <a:r>
              <a:rPr lang="ru-RU" dirty="0"/>
              <a:t>, подготовленные в порядке, установленном Правительством РФ в соответствии с ч. 7 ст. 18 Закона.</a:t>
            </a:r>
          </a:p>
        </p:txBody>
      </p:sp>
    </p:spTree>
    <p:extLst>
      <p:ext uri="{BB962C8B-B14F-4D97-AF65-F5344CB8AC3E}">
        <p14:creationId xmlns:p14="http://schemas.microsoft.com/office/powerpoint/2010/main" val="4570933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Требования к форме ПГЗ.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	а) полное наименование, место нахождения, телефон и адрес электронной почты государственного заказчика, действующего от имени РФ, осуществляющего формирование, утверждение и ведение плана-графика закупок;</a:t>
            </a:r>
          </a:p>
          <a:p>
            <a:pPr marL="273050" indent="-4763">
              <a:buNone/>
            </a:pPr>
            <a:r>
              <a:rPr lang="ru-RU" dirty="0"/>
              <a:t>б) ИНН;</a:t>
            </a:r>
          </a:p>
          <a:p>
            <a:pPr marL="273050" indent="-4763">
              <a:buNone/>
            </a:pPr>
            <a:r>
              <a:rPr lang="ru-RU" dirty="0"/>
              <a:t>в) КПП;</a:t>
            </a:r>
          </a:p>
          <a:p>
            <a:pPr marL="273050" indent="-4763">
              <a:buNone/>
            </a:pPr>
            <a:r>
              <a:rPr lang="ru-RU" dirty="0"/>
              <a:t>г) код по ОКОПФ;</a:t>
            </a:r>
          </a:p>
          <a:p>
            <a:pPr marL="273050" indent="-4763">
              <a:buNone/>
            </a:pPr>
            <a:r>
              <a:rPr lang="ru-RU" dirty="0"/>
              <a:t>е) совокупный годовой объем закупок (</a:t>
            </a:r>
            <a:r>
              <a:rPr lang="ru-RU" dirty="0" err="1"/>
              <a:t>справочно</a:t>
            </a:r>
            <a:r>
              <a:rPr lang="ru-RU" dirty="0"/>
              <a:t>);</a:t>
            </a:r>
          </a:p>
          <a:p>
            <a:pPr marL="273050" indent="-4763">
              <a:buNone/>
            </a:pPr>
            <a:r>
              <a:rPr lang="ru-RU" dirty="0"/>
              <a:t>ж) таблица, содержащая сведения о закупках;</a:t>
            </a:r>
          </a:p>
          <a:p>
            <a:pPr marL="273050" indent="-4763">
              <a:buNone/>
            </a:pPr>
            <a:r>
              <a:rPr lang="ru-RU" dirty="0" err="1"/>
              <a:t>з</a:t>
            </a:r>
            <a:r>
              <a:rPr lang="ru-RU" dirty="0"/>
              <a:t>) дата утверждения плана-графика закупок, фамилия, имя, отчество (при наличии) лица, являющегося ответственным исполнителем плана-графика закупок, должность, фамилия, имя, отчество (при наличии) лица, утвердившего план-график закупок.</a:t>
            </a:r>
          </a:p>
          <a:p>
            <a:pPr marL="273050" indent="-4763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23380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Требования к форме ПГЗ.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/>
              <a:t>	В планах-графиках закупок отдельными строками указываются:</a:t>
            </a:r>
          </a:p>
          <a:p>
            <a:r>
              <a:rPr lang="ru-RU" dirty="0"/>
              <a:t>а) информация о закупках, которые планируется осуществлять в соответствии с п. 7 ч. 2 ст. 83 и </a:t>
            </a:r>
            <a:r>
              <a:rPr lang="ru-RU" dirty="0" err="1"/>
              <a:t>пп</a:t>
            </a:r>
            <a:r>
              <a:rPr lang="ru-RU" dirty="0"/>
              <a:t>. 4, 5, 26 и 33 ч. 1 ст. 93 Закона </a:t>
            </a:r>
            <a:r>
              <a:rPr lang="ru-RU" b="1" dirty="0"/>
              <a:t>по каждому входящему в состав идентификационного кода закупки КБК </a:t>
            </a:r>
            <a:r>
              <a:rPr lang="ru-RU" dirty="0"/>
              <a:t>в размере годового объема финансового обеспечения в отношении каждого из следующих объектов закупок:</a:t>
            </a:r>
          </a:p>
          <a:p>
            <a:pPr marL="273050" indent="-4763">
              <a:buNone/>
            </a:pPr>
            <a:r>
              <a:rPr lang="ru-RU" dirty="0"/>
              <a:t>лекарственные препараты, закупаемые в соответствии с п. 7 ч. 2 ст. 83 Закона;</a:t>
            </a:r>
          </a:p>
          <a:p>
            <a:pPr marL="273050" indent="-4763">
              <a:buNone/>
            </a:pPr>
            <a:r>
              <a:rPr lang="ru-RU" dirty="0"/>
              <a:t>товары, работы или услуги на сумму, не превышающую 100 тыс. рублей;</a:t>
            </a:r>
          </a:p>
          <a:p>
            <a:pPr marL="273050" indent="-4763">
              <a:buNone/>
            </a:pPr>
            <a:r>
              <a:rPr lang="ru-RU" dirty="0"/>
              <a:t>товары, работы или услуги на сумму, не превышающую 400 тыс. рублей;</a:t>
            </a:r>
          </a:p>
          <a:p>
            <a:pPr marL="273050" indent="-4763">
              <a:buNone/>
            </a:pPr>
            <a:r>
              <a:rPr lang="ru-RU" dirty="0"/>
              <a:t>услуги, связанные с направлением работника в служебную командировку;</a:t>
            </a:r>
          </a:p>
          <a:p>
            <a:pPr marL="273050" indent="-4763">
              <a:buNone/>
            </a:pPr>
            <a:r>
              <a:rPr lang="ru-RU" dirty="0"/>
              <a:t>преподавательские услуги, оказываемые физическими лицами;</a:t>
            </a:r>
          </a:p>
          <a:p>
            <a:pPr marL="273050" indent="-4763">
              <a:buNone/>
            </a:pPr>
            <a:r>
              <a:rPr lang="ru-RU" dirty="0"/>
              <a:t>услуги экскурсовода (гида), оказываемые физическими лицами;</a:t>
            </a:r>
          </a:p>
          <a:p>
            <a:r>
              <a:rPr lang="ru-RU" dirty="0"/>
              <a:t>б) общая сумма НМЦК в случае определения поставщика (подрядчика, исполнителя) путем проведения запроса котировок в соответствии со ст. 72 Закона с указанием суммы планируемых платежей в текущем финансовом году и последующие годы (в отношении контрактов, обеспечение оплаты которых планируется за пределами текущего финансового года);</a:t>
            </a:r>
          </a:p>
          <a:p>
            <a:r>
              <a:rPr lang="ru-RU" dirty="0"/>
              <a:t>в) общая сумма НМЦК, которые планируется заключить с СМП, СОНКО, с указанием суммы планируемых платежей в текущем финансовом году и последующие годы;</a:t>
            </a:r>
          </a:p>
          <a:p>
            <a:r>
              <a:rPr lang="ru-RU" dirty="0"/>
              <a:t>г) </a:t>
            </a:r>
            <a:r>
              <a:rPr lang="ru-RU" b="1" dirty="0"/>
              <a:t>общий объем финансового обеспечения по каждому КБК </a:t>
            </a:r>
            <a:r>
              <a:rPr lang="ru-RU" dirty="0"/>
              <a:t>и </a:t>
            </a:r>
            <a:r>
              <a:rPr lang="ru-RU" b="1" dirty="0"/>
              <a:t>итоговый объем финансового обеспечения,</a:t>
            </a:r>
            <a:r>
              <a:rPr lang="ru-RU" dirty="0"/>
              <a:t> с указанием суммы планируемых платежей в текущем финансовом году и последующие годы.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365139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Схема планирования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3133724"/>
            <a:ext cx="2571768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2" action="ppaction://hlinkfile"/>
              </a:rPr>
              <a:t>План закупок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43636" y="2977824"/>
            <a:ext cx="2499536" cy="4207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3" action="ppaction://hlinkfile"/>
              </a:rPr>
              <a:t>План-график закупок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43636" y="4681044"/>
            <a:ext cx="2500330" cy="3322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4" action="ppaction://hlinkfile"/>
              </a:rPr>
              <a:t>Обоснование закупок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28992" y="3197224"/>
            <a:ext cx="2214578" cy="7858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Бюджетная роспись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5413388"/>
            <a:ext cx="3571900" cy="4286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Ведомственный перечень ТРУ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72066" y="5413388"/>
            <a:ext cx="3571900" cy="4286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Нормативные затраты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7158" y="4537080"/>
            <a:ext cx="2571768" cy="4082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5" action="ppaction://hlinkfile"/>
              </a:rPr>
              <a:t>Обоснование закупок</a:t>
            </a:r>
            <a:endParaRPr lang="ru-RU" dirty="0"/>
          </a:p>
        </p:txBody>
      </p:sp>
      <p:sp>
        <p:nvSpPr>
          <p:cNvPr id="12" name="Нашивка 11"/>
          <p:cNvSpPr/>
          <p:nvPr/>
        </p:nvSpPr>
        <p:spPr>
          <a:xfrm rot="16200000">
            <a:off x="1473593" y="4135026"/>
            <a:ext cx="339694" cy="286548"/>
          </a:xfrm>
          <a:prstGeom prst="chevron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Нашивка 13"/>
          <p:cNvSpPr/>
          <p:nvPr/>
        </p:nvSpPr>
        <p:spPr>
          <a:xfrm rot="16200000">
            <a:off x="7384325" y="4371019"/>
            <a:ext cx="233265" cy="285752"/>
          </a:xfrm>
          <a:prstGeom prst="chevron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5400000">
            <a:off x="1572398" y="3000372"/>
            <a:ext cx="314247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4358083" y="3072207"/>
            <a:ext cx="314247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57158" y="1571612"/>
            <a:ext cx="25003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</a:t>
            </a:r>
            <a:r>
              <a:rPr lang="ru-RU" sz="1400" dirty="0"/>
              <a:t>. этап</a:t>
            </a:r>
          </a:p>
          <a:p>
            <a:r>
              <a:rPr lang="ru-RU" sz="1400" dirty="0"/>
              <a:t>- формирование закупок на срок действия закона о бюджете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14678" y="1571612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II</a:t>
            </a:r>
            <a:r>
              <a:rPr lang="ru-RU" sz="1400" dirty="0"/>
              <a:t>. этап</a:t>
            </a:r>
          </a:p>
          <a:p>
            <a:r>
              <a:rPr lang="ru-RU" sz="1400" dirty="0"/>
              <a:t>-  формирование бюджета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072198" y="1520812"/>
            <a:ext cx="30718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III</a:t>
            </a:r>
            <a:r>
              <a:rPr lang="ru-RU" sz="1400" dirty="0"/>
              <a:t>. этап</a:t>
            </a:r>
          </a:p>
          <a:p>
            <a:r>
              <a:rPr lang="ru-RU" sz="1400" dirty="0"/>
              <a:t>-  планирование  закупок на текущий год</a:t>
            </a:r>
          </a:p>
        </p:txBody>
      </p:sp>
      <p:sp>
        <p:nvSpPr>
          <p:cNvPr id="27" name="Развернутая стрелка 26"/>
          <p:cNvSpPr/>
          <p:nvPr/>
        </p:nvSpPr>
        <p:spPr>
          <a:xfrm>
            <a:off x="4857752" y="2705096"/>
            <a:ext cx="2071702" cy="327457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75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43504" y="2419344"/>
            <a:ext cx="1785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ЛБО, СГОЗ, ОФОБ</a:t>
            </a:r>
          </a:p>
        </p:txBody>
      </p:sp>
      <p:sp>
        <p:nvSpPr>
          <p:cNvPr id="29" name="Развернутая стрелка 28"/>
          <p:cNvSpPr/>
          <p:nvPr/>
        </p:nvSpPr>
        <p:spPr>
          <a:xfrm>
            <a:off x="2571736" y="2205030"/>
            <a:ext cx="5357850" cy="857256"/>
          </a:xfrm>
          <a:prstGeom prst="uturnArrow">
            <a:avLst>
              <a:gd name="adj1" fmla="val 14575"/>
              <a:gd name="adj2" fmla="val 17538"/>
              <a:gd name="adj3" fmla="val 26158"/>
              <a:gd name="adj4" fmla="val 41433"/>
              <a:gd name="adj5" fmla="val 84133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43240" y="2347906"/>
            <a:ext cx="17145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детализация запланированных закупок</a:t>
            </a:r>
          </a:p>
        </p:txBody>
      </p:sp>
      <p:sp>
        <p:nvSpPr>
          <p:cNvPr id="32" name="Стрелка вправо 31"/>
          <p:cNvSpPr/>
          <p:nvPr/>
        </p:nvSpPr>
        <p:spPr>
          <a:xfrm>
            <a:off x="3000364" y="3517900"/>
            <a:ext cx="357190" cy="14287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>
            <a:off x="5715008" y="3505200"/>
            <a:ext cx="357190" cy="14287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авая фигурная скобка 33"/>
          <p:cNvSpPr/>
          <p:nvPr/>
        </p:nvSpPr>
        <p:spPr>
          <a:xfrm rot="16200000">
            <a:off x="4393405" y="1105639"/>
            <a:ext cx="285752" cy="8215370"/>
          </a:xfrm>
          <a:prstGeom prst="rightBrace">
            <a:avLst>
              <a:gd name="adj1" fmla="val 91156"/>
              <a:gd name="adj2" fmla="val 50000"/>
            </a:avLst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28596" y="6056330"/>
            <a:ext cx="4144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- требования к ТРУ, в т.ч. </a:t>
            </a:r>
            <a:r>
              <a:rPr lang="ru-RU" dirty="0" err="1"/>
              <a:t>пред.цены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4999948" y="6056330"/>
            <a:ext cx="37096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- норматив цены на закупку ТРУ</a:t>
            </a:r>
          </a:p>
        </p:txBody>
      </p:sp>
      <p:sp>
        <p:nvSpPr>
          <p:cNvPr id="37" name="Управляющая кнопка: настраиваемая 36">
            <a:hlinkClick r:id="rId6" action="ppaction://hlinkpres?slideindex=59&amp;slidetitle=Слайд 59" highlightClick="1"/>
          </p:cNvPr>
          <p:cNvSpPr/>
          <p:nvPr/>
        </p:nvSpPr>
        <p:spPr>
          <a:xfrm>
            <a:off x="3571868" y="4354518"/>
            <a:ext cx="1928826" cy="28575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Ст. 18 44-ФЗ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156176" y="3496730"/>
            <a:ext cx="2486996" cy="4726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7" action="ppaction://hlinkfile"/>
              </a:rPr>
              <a:t>План-график закупок. Субъект</a:t>
            </a:r>
            <a:endParaRPr lang="ru-RU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161436" y="4021800"/>
            <a:ext cx="2482530" cy="3738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8" action="ppaction://hlinkfile"/>
              </a:rPr>
              <a:t>ПГ </a:t>
            </a:r>
            <a:r>
              <a:rPr lang="ru-RU" dirty="0" err="1">
                <a:hlinkClick r:id="rId8" action="ppaction://hlinkfile"/>
              </a:rPr>
              <a:t>ППСПб</a:t>
            </a:r>
            <a:r>
              <a:rPr lang="ru-RU" dirty="0">
                <a:hlinkClick r:id="rId8" action="ppaction://hlinkfile"/>
              </a:rPr>
              <a:t> 1095</a:t>
            </a:r>
            <a:endParaRPr lang="ru-RU" dirty="0"/>
          </a:p>
        </p:txBody>
      </p:sp>
      <p:sp>
        <p:nvSpPr>
          <p:cNvPr id="39" name="Скругленный прямоугольник 4"/>
          <p:cNvSpPr/>
          <p:nvPr/>
        </p:nvSpPr>
        <p:spPr>
          <a:xfrm>
            <a:off x="369858" y="3590924"/>
            <a:ext cx="2571768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hlinkClick r:id="rId9" action="ppaction://hlinkfile"/>
              </a:rPr>
              <a:t>План закупок. Субъект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1442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Программное исполнение бюджета РФ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i="1" dirty="0"/>
              <a:t>«По сути, речь идёт о коренных переменах в организации государственного управления. О переходе к новой, программно-целевой структуре бюджета. В основу деятельности Правительства будут положены государственные программы. Это позволит увязать деятельность каждого федерального органа исполнительной власти с приоритетами, зафиксированными в наших программных документах. Каждый государственный рубль должен быть нацелен на конечный результат.»</a:t>
            </a:r>
          </a:p>
          <a:p>
            <a:r>
              <a:rPr lang="ru-RU"/>
              <a:t>14.05.2010 </a:t>
            </a:r>
            <a:r>
              <a:rPr lang="ru-RU" dirty="0"/>
              <a:t>г. Председатель Правительства России В.В.Путин </a:t>
            </a:r>
          </a:p>
        </p:txBody>
      </p:sp>
    </p:spTree>
    <p:extLst>
      <p:ext uri="{BB962C8B-B14F-4D97-AF65-F5344CB8AC3E}">
        <p14:creationId xmlns:p14="http://schemas.microsoft.com/office/powerpoint/2010/main" val="263988965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Требование к размещению ПЗ и ПГ в ЕИС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/>
              <a:t>	Размещение в единой информационной системе планов закупок, планов-графиков закупок осуществляется заказчиками:</a:t>
            </a:r>
          </a:p>
          <a:p>
            <a:r>
              <a:rPr lang="ru-RU" dirty="0"/>
              <a:t>а) в форме машиночитаемого электронного документа, подписанного уполномоченным должностным лицом заказчика электронной подписью;</a:t>
            </a:r>
          </a:p>
          <a:p>
            <a:r>
              <a:rPr lang="ru-RU" dirty="0"/>
              <a:t>б) с учетом порядка функционирования единой информационной системы;</a:t>
            </a:r>
          </a:p>
          <a:p>
            <a:r>
              <a:rPr lang="ru-RU" dirty="0"/>
              <a:t>в) по форме в соответствии с требованиями, установленными Правительством РФ к формам таких планов;</a:t>
            </a:r>
          </a:p>
          <a:p>
            <a:r>
              <a:rPr lang="ru-RU" dirty="0"/>
              <a:t>г) на русском языке (наименования иностранных юридических и физических лиц, а также товарных знаков могут быть указаны с использованием букв латинского алфавита).</a:t>
            </a:r>
          </a:p>
          <a:p>
            <a:r>
              <a:rPr lang="ru-RU" dirty="0"/>
              <a:t>Размещение в ЕИС планов закупок, планов-графиков закупок осуществляется заказчиками (федеральные нужды), посредством информационного взаимодействия ЕИС с государственной интегрированной информационной системой управления общественными финансами "Электронный бюджет";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81633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Требование к размещению ПЗ и ПГ в ЕИС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Перед размещением в единой информационной системе планов закупок, планов-графиков закупок при помощи технологических средств указанной системы проводится автоматическая форматно-логическая проверка информации, содержащейся в размещаемых плане закупок, плане-графике закупок, на соответствие правилам формирования, утверждения и ведения плана закупок, плана-графика закупок товаров, работ, услуг для обеспечения федеральных нужд и требованиям к формированию, утверждению и ведению плана закупок, плана-графика закупок товаров, работ, услуг для обеспечения нужд субъекта Российской Федерации и муниципальных нужд, установленным Правительством Российской Федерации.</a:t>
            </a:r>
          </a:p>
          <a:p>
            <a:pPr>
              <a:buNone/>
            </a:pPr>
            <a:br>
              <a:rPr lang="ru-RU" i="1" dirty="0"/>
            </a:br>
            <a:r>
              <a:rPr lang="ru-RU" i="1" dirty="0"/>
              <a:t>Постановление Правительства РФ от 29.10.2015 N 1168 "Об утверждении Правил размещения в единой информационной системе в сфере закупок планов закупок товаров, работ, услуг для обеспечения государственных и муниципальных нужд, планов-графиков закупок товаров, работ, услуг для обеспечения государственных и муниципальных нужд"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509074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500" dirty="0"/>
              <a:t>Спасибо за Внимание!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Программное исполнение бюджета РФ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— это документ стратегического планирования, содержащий комплекс планируемых мероприятий, взаимоувязанных по задачам, срокам осуществления, исполнителям и ресурсам, и инструментов государственной политики, обеспечивающих в рамках реализации ключевых государственных функций достижение приоритетов и целей государственной политики в сфере социально-экономического развития и обеспечения национальной безопасности РФ. </a:t>
            </a:r>
          </a:p>
          <a:p>
            <a:r>
              <a:rPr lang="ru-RU" dirty="0"/>
              <a:t>– разрабатываются ФОИВ для достижения приоритетов и целей социально-экономического развития и обеспечения национальной безопасности РФ, определенных в стратегии социально-экономического развития РФ, отраслевых документах стратегического планирования РФ, стратегии пространственного развития РФ и основных направлениях деятельности Правительства РФ.</a:t>
            </a:r>
          </a:p>
        </p:txBody>
      </p:sp>
    </p:spTree>
    <p:extLst>
      <p:ext uri="{BB962C8B-B14F-4D97-AF65-F5344CB8AC3E}">
        <p14:creationId xmlns:p14="http://schemas.microsoft.com/office/powerpoint/2010/main" val="1359942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Структура КБК. Ст. 21 БК РФ</a:t>
            </a:r>
          </a:p>
        </p:txBody>
      </p:sp>
      <p:graphicFrame>
        <p:nvGraphicFramePr>
          <p:cNvPr id="4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368154"/>
              </p:ext>
            </p:extLst>
          </p:nvPr>
        </p:nvGraphicFramePr>
        <p:xfrm>
          <a:off x="214281" y="1651000"/>
          <a:ext cx="8715441" cy="2149066"/>
        </p:xfrm>
        <a:graphic>
          <a:graphicData uri="http://schemas.openxmlformats.org/drawingml/2006/table">
            <a:tbl>
              <a:tblPr/>
              <a:tblGrid>
                <a:gridCol w="3856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56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56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432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32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4328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4328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4328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4328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4328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4328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4328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4328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4328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43282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443282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95656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590908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454647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54647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</a:tblGrid>
              <a:tr h="342228">
                <a:tc gridSpan="2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Структура кода классификации расходов бюджетов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4978">
                <a:tc rowSpan="2"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Код ГРБС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Код раздела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Times New Roman"/>
                          <a:cs typeface="Calibri"/>
                        </a:rPr>
                        <a:t>Код подраздела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Код целевой статьи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Код вида расходов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2706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Программная (</a:t>
                      </a:r>
                      <a:r>
                        <a:rPr lang="ru-RU" sz="1400" b="1" dirty="0" err="1">
                          <a:latin typeface="Calibri"/>
                          <a:ea typeface="Times New Roman"/>
                          <a:cs typeface="Calibri"/>
                        </a:rPr>
                        <a:t>непрограммная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) статья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Times New Roman"/>
                          <a:cs typeface="Calibri"/>
                        </a:rPr>
                        <a:t>Направление расходов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Calibri"/>
                          <a:ea typeface="Times New Roman"/>
                          <a:cs typeface="Calibri"/>
                        </a:rPr>
                        <a:t>группа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Calibri"/>
                          <a:ea typeface="Times New Roman"/>
                          <a:cs typeface="Calibri"/>
                        </a:rPr>
                        <a:t>подгруппа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Calibri"/>
                          <a:ea typeface="Times New Roman"/>
                          <a:cs typeface="Calibri"/>
                        </a:rPr>
                        <a:t>элемент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56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5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6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Times New Roman"/>
                          <a:cs typeface="Calibri"/>
                        </a:rPr>
                        <a:t>8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Times New Roman"/>
                          <a:cs typeface="Calibri"/>
                        </a:rPr>
                        <a:t>9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11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Times New Roman"/>
                          <a:cs typeface="Calibri"/>
                        </a:rPr>
                        <a:t>12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Times New Roman"/>
                          <a:cs typeface="Calibri"/>
                        </a:rPr>
                        <a:t>13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Times New Roman"/>
                          <a:cs typeface="Calibri"/>
                        </a:rPr>
                        <a:t>14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Times New Roman"/>
                          <a:cs typeface="Calibri"/>
                        </a:rPr>
                        <a:t>15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Times New Roman"/>
                          <a:cs typeface="Calibri"/>
                        </a:rPr>
                        <a:t>16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Times New Roman"/>
                          <a:cs typeface="Calibri"/>
                        </a:rPr>
                        <a:t>17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Times New Roman"/>
                          <a:cs typeface="Calibri"/>
                        </a:rPr>
                        <a:t>18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Times New Roman"/>
                          <a:cs typeface="Calibri"/>
                        </a:rPr>
                        <a:t>19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20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Прямоугольная выноска 5"/>
          <p:cNvSpPr/>
          <p:nvPr/>
        </p:nvSpPr>
        <p:spPr>
          <a:xfrm>
            <a:off x="357158" y="4321180"/>
            <a:ext cx="4143404" cy="500066"/>
          </a:xfrm>
          <a:prstGeom prst="wedgeRectCallout">
            <a:avLst>
              <a:gd name="adj1" fmla="val 42886"/>
              <a:gd name="adj2" fmla="val -1582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Государственные программы</a:t>
            </a:r>
          </a:p>
        </p:txBody>
      </p:sp>
      <p:sp>
        <p:nvSpPr>
          <p:cNvPr id="7" name="Прямоугольная выноска 6"/>
          <p:cNvSpPr/>
          <p:nvPr/>
        </p:nvSpPr>
        <p:spPr>
          <a:xfrm flipH="1">
            <a:off x="4786314" y="4321180"/>
            <a:ext cx="4143404" cy="1643074"/>
          </a:xfrm>
          <a:prstGeom prst="wedgeRectCallout">
            <a:avLst>
              <a:gd name="adj1" fmla="val 52752"/>
              <a:gd name="adj2" fmla="val -842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 включенными в государственные программы направлениями деятельности органов управления государственными внебюджетными фондами (</a:t>
            </a:r>
            <a:r>
              <a:rPr lang="ru-RU" dirty="0" err="1"/>
              <a:t>непрограммные</a:t>
            </a:r>
            <a:r>
              <a:rPr lang="ru-RU" dirty="0"/>
              <a:t> направления деятельности)</a:t>
            </a:r>
          </a:p>
        </p:txBody>
      </p:sp>
    </p:spTree>
    <p:extLst>
      <p:ext uri="{BB962C8B-B14F-4D97-AF65-F5344CB8AC3E}">
        <p14:creationId xmlns:p14="http://schemas.microsoft.com/office/powerpoint/2010/main" val="1232180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Структура КБК. Ст. 21 БК РФ</a:t>
            </a:r>
          </a:p>
        </p:txBody>
      </p:sp>
      <p:graphicFrame>
        <p:nvGraphicFramePr>
          <p:cNvPr id="4" name="Содержимое 5"/>
          <p:cNvGraphicFramePr>
            <a:graphicFrameLocks/>
          </p:cNvGraphicFramePr>
          <p:nvPr/>
        </p:nvGraphicFramePr>
        <p:xfrm>
          <a:off x="285720" y="1526814"/>
          <a:ext cx="7215239" cy="1544996"/>
        </p:xfrm>
        <a:graphic>
          <a:graphicData uri="http://schemas.openxmlformats.org/drawingml/2006/table">
            <a:tbl>
              <a:tblPr/>
              <a:tblGrid>
                <a:gridCol w="4714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14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14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14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714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720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5720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5720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5720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5720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92869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85725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8581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41690">
                <a:tc gridSpan="10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Код целевой статьи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Код вида расходов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8096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Программная (</a:t>
                      </a:r>
                      <a:r>
                        <a:rPr lang="ru-RU" sz="1400" b="1" dirty="0" err="1">
                          <a:latin typeface="Calibri"/>
                          <a:ea typeface="Times New Roman"/>
                          <a:cs typeface="Calibri"/>
                        </a:rPr>
                        <a:t>непрограммная</a:t>
                      </a: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) статья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Направление расходов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Calibri"/>
                          <a:ea typeface="Times New Roman"/>
                          <a:cs typeface="Calibri"/>
                        </a:rPr>
                        <a:t>группа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Calibri"/>
                          <a:ea typeface="Times New Roman"/>
                          <a:cs typeface="Calibri"/>
                        </a:rPr>
                        <a:t>подгруппа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Calibri"/>
                          <a:ea typeface="Times New Roman"/>
                          <a:cs typeface="Calibri"/>
                        </a:rPr>
                        <a:t>элемент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0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8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9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11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12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13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14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15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16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17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18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alibri"/>
                          <a:ea typeface="Times New Roman"/>
                          <a:cs typeface="Calibri"/>
                        </a:rPr>
                        <a:t>19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alibri"/>
                          <a:ea typeface="Times New Roman"/>
                          <a:cs typeface="Calibri"/>
                        </a:rPr>
                        <a:t>20</a:t>
                      </a: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85720" y="3214686"/>
            <a:ext cx="45720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/>
              <a:t>Наименования целевых статей расходов федерального бюджета и бюджетов государственных внебюджетных фондов РФ устанавливаются Министерством финансов РФ и характеризуют направление бюджетных ассигнований на реализацию: государственных программ РФ (</a:t>
            </a:r>
            <a:r>
              <a:rPr lang="ru-RU" sz="1500" dirty="0" err="1"/>
              <a:t>непрограммных</a:t>
            </a:r>
            <a:r>
              <a:rPr lang="ru-RU" sz="1500" dirty="0"/>
              <a:t> направлений деятельности государственных органов, органов управления государственных внебюджетных фондов РФ)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143504" y="3143248"/>
            <a:ext cx="37862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Виды расходов детализируют направления финансового обеспечения расходов органов управления государственными внебюджетными фондами осуществляющих полномочия получателей бюджетных средств, по целевым статьям классификации расходов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3715538" y="4357694"/>
            <a:ext cx="2428098" cy="79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357158" y="5572140"/>
            <a:ext cx="821537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i="1" dirty="0"/>
              <a:t>Приказ Минфина России от 01.07.2013 N 65н "Об утверждении Указаний о порядке применения бюджетной классификации Российской Федерации"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2779920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" y="762725"/>
            <a:ext cx="9042400" cy="5393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053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89" y="609600"/>
            <a:ext cx="9007011" cy="572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7423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1371</TotalTime>
  <Words>2576</Words>
  <Application>Microsoft Office PowerPoint</Application>
  <PresentationFormat>Экран (4:3)</PresentationFormat>
  <Paragraphs>447</Paragraphs>
  <Slides>42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8" baseType="lpstr">
      <vt:lpstr>Calibri</vt:lpstr>
      <vt:lpstr>Times New Roman</vt:lpstr>
      <vt:lpstr>Tw Cen MT</vt:lpstr>
      <vt:lpstr>Wingdings</vt:lpstr>
      <vt:lpstr>Wingdings 2</vt:lpstr>
      <vt:lpstr>Обычная</vt:lpstr>
      <vt:lpstr>Планирование закупок на 2017 – 2019 годы</vt:lpstr>
      <vt:lpstr>Схема планирования</vt:lpstr>
      <vt:lpstr>Программное исполнение бюджета РФ</vt:lpstr>
      <vt:lpstr>Программное исполнение бюджета РФ</vt:lpstr>
      <vt:lpstr>Программное исполнение бюджета РФ</vt:lpstr>
      <vt:lpstr>Структура КБК. Ст. 21 БК РФ</vt:lpstr>
      <vt:lpstr>Структура КБК. Ст. 21 БК РФ</vt:lpstr>
      <vt:lpstr>Презентация PowerPoint</vt:lpstr>
      <vt:lpstr>Презентация PowerPoint</vt:lpstr>
      <vt:lpstr>Общие положения</vt:lpstr>
      <vt:lpstr>Общие положения</vt:lpstr>
      <vt:lpstr>Общие положения. План закупок</vt:lpstr>
      <vt:lpstr>Общие положения. План закупок</vt:lpstr>
      <vt:lpstr>Общие положения. План закупок</vt:lpstr>
      <vt:lpstr>Общие положения. План закупок</vt:lpstr>
      <vt:lpstr>Общие положения. План закупок</vt:lpstr>
      <vt:lpstr>Общие положения. План закупок</vt:lpstr>
      <vt:lpstr>Общие положения. План закупок</vt:lpstr>
      <vt:lpstr>Общие положения. Сроки</vt:lpstr>
      <vt:lpstr>Общие положения. Метод «скользящей трехлетки»</vt:lpstr>
      <vt:lpstr>Общие положения. Метод «скользящей трехлетки»</vt:lpstr>
      <vt:lpstr>Общие положения. План закупок. Содержание</vt:lpstr>
      <vt:lpstr>Требование к содержанию ПЗ. Форма</vt:lpstr>
      <vt:lpstr>Требование к содержанию ПЗ. Форма</vt:lpstr>
      <vt:lpstr>Приказ Минэкономразвития России от 29.06.2015 N 422 "Об утверждении Порядка формирования идентификационного кода закупки"</vt:lpstr>
      <vt:lpstr>Приказ Минэкономразвития России от 29.06.2015 N 422 "Об утверждении Порядка формирования идентификационного кода закупки"</vt:lpstr>
      <vt:lpstr>Приказ Минэкономразвития России от 29.06.2015 N 422 "Об утверждении Порядка формирования идентификационного кода закупки"</vt:lpstr>
      <vt:lpstr>Требование к содержанию ПЗ. Форма</vt:lpstr>
      <vt:lpstr>Общие положения. План-график</vt:lpstr>
      <vt:lpstr>Общие положения. План-график. Содержание</vt:lpstr>
      <vt:lpstr>Общие положения. План-график. Содержание</vt:lpstr>
      <vt:lpstr>Общие положения. План-график. Изменение</vt:lpstr>
      <vt:lpstr>Общие положения. План-график. Изменение. ППСПб №1095 от 30.12.2013</vt:lpstr>
      <vt:lpstr>Общие положения. План-график. Содержание</vt:lpstr>
      <vt:lpstr>Общие положения. План-график. Содержание</vt:lpstr>
      <vt:lpstr>Общие положения. План-график. Изменение</vt:lpstr>
      <vt:lpstr>Требования к форме ПГЗ.</vt:lpstr>
      <vt:lpstr>Требования к форме ПГЗ.</vt:lpstr>
      <vt:lpstr>Схема планирования</vt:lpstr>
      <vt:lpstr>Требование к размещению ПЗ и ПГ в ЕИС</vt:lpstr>
      <vt:lpstr>Требование к размещению ПЗ и ПГ в ЕИС</vt:lpstr>
      <vt:lpstr>Спасибо за Внимание!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Законодательство о контрактной системе в сфере закупок</dc:title>
  <dc:creator>Admin</dc:creator>
  <cp:lastModifiedBy>Сергей Кириленко</cp:lastModifiedBy>
  <cp:revision>112</cp:revision>
  <dcterms:created xsi:type="dcterms:W3CDTF">2016-10-01T10:06:01Z</dcterms:created>
  <dcterms:modified xsi:type="dcterms:W3CDTF">2016-10-03T05:27:18Z</dcterms:modified>
</cp:coreProperties>
</file>