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7" r:id="rId3"/>
    <p:sldId id="308" r:id="rId4"/>
    <p:sldId id="309" r:id="rId5"/>
    <p:sldId id="310" r:id="rId6"/>
    <p:sldId id="323" r:id="rId7"/>
    <p:sldId id="337" r:id="rId8"/>
    <p:sldId id="338" r:id="rId9"/>
    <p:sldId id="325" r:id="rId10"/>
    <p:sldId id="315" r:id="rId11"/>
    <p:sldId id="320" r:id="rId12"/>
    <p:sldId id="321" r:id="rId13"/>
    <p:sldId id="311" r:id="rId14"/>
    <p:sldId id="316" r:id="rId15"/>
    <p:sldId id="317" r:id="rId16"/>
    <p:sldId id="318" r:id="rId17"/>
    <p:sldId id="319" r:id="rId18"/>
    <p:sldId id="312" r:id="rId19"/>
    <p:sldId id="313" r:id="rId20"/>
    <p:sldId id="314" r:id="rId21"/>
    <p:sldId id="322" r:id="rId22"/>
    <p:sldId id="327" r:id="rId23"/>
    <p:sldId id="324" r:id="rId24"/>
    <p:sldId id="326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9" r:id="rId35"/>
    <p:sldId id="340" r:id="rId36"/>
    <p:sldId id="341" r:id="rId37"/>
    <p:sldId id="342" r:id="rId38"/>
    <p:sldId id="30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0;&#1084;&#1077;&#1088;.&#1047;&#1072;&#1090;&#1088;&#1072;&#1090;&#1085;&#1099;&#1081;.docx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6;&#1088;&#1084;&#1072;.&#1056;&#1072;&#1089;&#1095;&#1077;&#1090;&#1072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Обоснование Начальной (максимальной) цены контракта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715" y="643280"/>
            <a:ext cx="1807769" cy="191383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83" y="802132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Правительство РФ вправе установить для отдельных видов, групп ТРУ исчерпывающий перечень источников информации</a:t>
            </a:r>
          </a:p>
          <a:p>
            <a:r>
              <a:rPr lang="ru-RU" dirty="0"/>
              <a:t>ВОИВ субъекта РФ методические рекомендации для заказчиков субъекта РФ</a:t>
            </a:r>
          </a:p>
          <a:p>
            <a:r>
              <a:rPr lang="ru-RU" dirty="0"/>
              <a:t>Особенности Федеральный закон от 29 декабря 2012 года N 275-ФЗ "О государственном оборонном заказе"</a:t>
            </a:r>
          </a:p>
          <a:p>
            <a:r>
              <a:rPr lang="ru-RU" dirty="0"/>
              <a:t>Выполнения работ, связанных с осуществлением регулярных перевозок пассажиров и багажа автомобильным транспортом и городским наземным электрическим транспортом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782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Приказ Минэкономразвития России от 02.10.2013 N 567 "Об утверждении Методических рекомендаций по применению методов определения начальной (максимальной) цены контракта, цены контракта, заключаемого с единственным поставщиком (подрядчиком, исполнителем)"</a:t>
            </a:r>
          </a:p>
          <a:p>
            <a:r>
              <a:rPr lang="ru-RU" dirty="0"/>
              <a:t>разработаны </a:t>
            </a:r>
            <a:r>
              <a:rPr lang="ru-RU" i="1" dirty="0"/>
              <a:t>в целях оказания помощи </a:t>
            </a:r>
            <a:r>
              <a:rPr lang="ru-RU" dirty="0"/>
              <a:t>заказчикам</a:t>
            </a:r>
          </a:p>
          <a:p>
            <a:r>
              <a:rPr lang="ru-RU" i="1" dirty="0"/>
              <a:t>разъясняют возможные способы </a:t>
            </a:r>
            <a:r>
              <a:rPr lang="ru-RU" dirty="0"/>
              <a:t>определения и обоснования начальной (максимальной) цены контракта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121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При этом вышеуказанные Методические рекомендации </a:t>
            </a:r>
            <a:r>
              <a:rPr lang="ru-RU" i="1" u="sng" dirty="0"/>
              <a:t>не являются нормативным правовым актом</a:t>
            </a:r>
            <a:r>
              <a:rPr lang="ru-RU" dirty="0"/>
              <a:t>, обязательным для применения заказчиками, и носят рекомендательный характер.</a:t>
            </a:r>
          </a:p>
          <a:p>
            <a:r>
              <a:rPr lang="ru-RU" i="1" dirty="0"/>
              <a:t>Письмо Минэкономразвития России от 11 июня 2015 г. N Д28и-1757</a:t>
            </a:r>
          </a:p>
          <a:p>
            <a:r>
              <a:rPr lang="ru-RU" dirty="0"/>
              <a:t>Таким образом, заказчик при обосновании начальной (максимальной) цены контракта обязан руководствоваться положениями Закона N 44-ФЗ. При этом </a:t>
            </a:r>
            <a:r>
              <a:rPr lang="ru-RU" i="1" u="sng" dirty="0"/>
              <a:t>Рекомендации не обязательны к применению</a:t>
            </a:r>
            <a:r>
              <a:rPr lang="ru-RU" dirty="0"/>
              <a:t>.</a:t>
            </a:r>
          </a:p>
          <a:p>
            <a:r>
              <a:rPr lang="ru-RU" i="1" dirty="0"/>
              <a:t>Письмо Минэкономразвития России от 13 июля 2015 г. N Д28и-2094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647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МСРЦ (Анализ рынка)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/>
              <a:t>приоритетный</a:t>
            </a:r>
            <a:r>
              <a:rPr lang="ru-RU" dirty="0"/>
              <a:t>, остальные в строго определенных Законом случаях;</a:t>
            </a:r>
          </a:p>
          <a:p>
            <a:r>
              <a:rPr lang="ru-RU" i="1" dirty="0"/>
              <a:t>на основании информации о рыночных ценах</a:t>
            </a:r>
            <a:r>
              <a:rPr lang="ru-RU" dirty="0"/>
              <a:t> </a:t>
            </a:r>
            <a:r>
              <a:rPr lang="ru-RU" b="1" dirty="0"/>
              <a:t>идентичных</a:t>
            </a:r>
            <a:r>
              <a:rPr lang="ru-RU" dirty="0"/>
              <a:t> товаров, работ, услуг, планируемых к закупкам, или </a:t>
            </a:r>
            <a:r>
              <a:rPr lang="ru-RU" b="1" dirty="0"/>
              <a:t>при их отсутствии однородных </a:t>
            </a:r>
            <a:r>
              <a:rPr lang="ru-RU" dirty="0"/>
              <a:t>товаров, работ, услуг;</a:t>
            </a:r>
          </a:p>
          <a:p>
            <a:r>
              <a:rPr lang="ru-RU" dirty="0"/>
              <a:t>должна учитывать </a:t>
            </a:r>
            <a:r>
              <a:rPr lang="ru-RU" i="1" u="sng" dirty="0"/>
              <a:t>сопоставимые с условиями </a:t>
            </a:r>
            <a:r>
              <a:rPr lang="ru-RU" dirty="0"/>
              <a:t>планируемой закупки коммерческие и (или) финансовые условия поставок товаров, выполнения работ, оказания услуг;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810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МСРЦ (Анализ рынка)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Идентичные ТРУ - ТРУ, имеющие </a:t>
            </a:r>
            <a:r>
              <a:rPr lang="ru-RU" i="1" u="sng" dirty="0"/>
              <a:t>одинаковые характерные</a:t>
            </a:r>
            <a:r>
              <a:rPr lang="ru-RU" dirty="0"/>
              <a:t> для них основные признаки.</a:t>
            </a:r>
          </a:p>
          <a:p>
            <a:r>
              <a:rPr lang="ru-RU" dirty="0"/>
              <a:t>Незначительные различия во внешнем виде таких товаров могут не учитываться. </a:t>
            </a:r>
          </a:p>
          <a:p>
            <a:r>
              <a:rPr lang="ru-RU" dirty="0"/>
              <a:t>При определении идентичности работ, услуг учитываются характеристики подрядчика, исполнителя, их деловая репутация на рынке.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185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МСРЦ (Анализ рынка)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Однородные товары –  товары, которые, не являясь идентичными, имеют </a:t>
            </a:r>
            <a:r>
              <a:rPr lang="ru-RU" i="1" dirty="0"/>
              <a:t>сходные характеристики </a:t>
            </a:r>
            <a:r>
              <a:rPr lang="ru-RU" dirty="0"/>
              <a:t>и состоят из схожих компонентов, что позволяет им </a:t>
            </a:r>
            <a:r>
              <a:rPr lang="ru-RU" i="1" dirty="0"/>
              <a:t>выполнять одни и те же функции</a:t>
            </a:r>
            <a:r>
              <a:rPr lang="ru-RU" dirty="0"/>
              <a:t> и (или) быть коммерчески взаимозаменяемыми.</a:t>
            </a:r>
          </a:p>
          <a:p>
            <a:r>
              <a:rPr lang="ru-RU" dirty="0"/>
              <a:t>При определении однородности товаров учитываются их качество, репутация на рынке, страна происхождения.</a:t>
            </a:r>
          </a:p>
          <a:p>
            <a:r>
              <a:rPr lang="ru-RU" dirty="0"/>
              <a:t>Однородные работы, услуги – работы, услуги, которые, </a:t>
            </a:r>
            <a:r>
              <a:rPr lang="ru-RU" i="1" dirty="0"/>
              <a:t>не</a:t>
            </a:r>
            <a:r>
              <a:rPr lang="ru-RU" dirty="0"/>
              <a:t> являясь </a:t>
            </a:r>
            <a:r>
              <a:rPr lang="ru-RU" i="1" dirty="0"/>
              <a:t>идентичными</a:t>
            </a:r>
            <a:r>
              <a:rPr lang="ru-RU" dirty="0"/>
              <a:t>, имеют </a:t>
            </a:r>
            <a:r>
              <a:rPr lang="ru-RU" i="1" u="sng" dirty="0"/>
              <a:t>сходные характеристики</a:t>
            </a:r>
            <a:r>
              <a:rPr lang="ru-RU" dirty="0"/>
              <a:t>, что позволяет им быть коммерчески и (или) функционально взаимозаменяемыми. </a:t>
            </a:r>
          </a:p>
          <a:p>
            <a:r>
              <a:rPr lang="ru-RU" dirty="0"/>
              <a:t>При определении однородности работ, услуг учитываются их качество, репутация на рынке, а также вид работ, услуг, их объем, уникальность и коммерческая взаимозаменяемость.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136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МСРЦ (Анализ рынка)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Коммерческие и (или) финансовые условия поставок товаров, выполнения работ, оказания услуг сопоставимы, если:</a:t>
            </a:r>
          </a:p>
          <a:p>
            <a:r>
              <a:rPr lang="ru-RU" dirty="0"/>
              <a:t> различия между такими условиями не оказывают существенного влияния на соответствующие результаты </a:t>
            </a:r>
          </a:p>
          <a:p>
            <a:r>
              <a:rPr lang="ru-RU" dirty="0"/>
              <a:t>или эти различия могут быть учтены с применением соответствующих корректировок таких условий.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293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МСРЦ (Анализ рынка)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Коэффициенты или индексы для пересчета цен товаров, работ, услуг с учетом различий в характеристиках товаров, коммерческих и (или) финансовых условий поставок товаров, выполнения работ, оказания услуг.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126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общедоступная информация о рыночных ценах товаров, работ, услуг;</a:t>
            </a:r>
          </a:p>
          <a:p>
            <a:r>
              <a:rPr lang="ru-RU" dirty="0"/>
              <a:t>информация о ценах товаров, работ, услуг, полученная по запросу заказчика у поставщиков (подрядчиков, исполнителей), осуществляющих поставки идентичных товаров, работ, услуг, планируемых к закупкам, или при их отсутствии однородных товаров, работ, услуг,</a:t>
            </a:r>
          </a:p>
          <a:p>
            <a:r>
              <a:rPr lang="ru-RU" dirty="0"/>
              <a:t>а также информация, полученная в результате размещения запросов цен товаров, работ, услуг в ЕИС.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563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1) информация о ценах ТРУ, содержащаяся в контрактах, которые исполнены и по которым не взыскивались неустойки (штрафы, пени) в связи с неисполнением или ненадлежащим исполнением обязательств, предусмотренных этими контрактами;</a:t>
            </a:r>
          </a:p>
          <a:p>
            <a:r>
              <a:rPr lang="ru-RU" dirty="0"/>
              <a:t>2) информация о ценах ТРУ, содержащаяся в рекламе, каталогах, описаниях товаров и в других предложениях, обращенных к неопределенному кругу лиц и признаваемых в соответствии с гражданским законодательством публичными офертами;</a:t>
            </a:r>
          </a:p>
          <a:p>
            <a:r>
              <a:rPr lang="ru-RU" dirty="0"/>
              <a:t>При этом отмечаем, что возможно использование для определения НМЦК прайс-листов поставщиков (подрядчиков, исполнителей), в том числе размещенных на официальных сайтах, что является наиболее объективным обоснованием, так как указанная в них информация о ценах направлена на неопределенный круг лиц.</a:t>
            </a:r>
          </a:p>
          <a:p>
            <a:r>
              <a:rPr lang="ru-RU" i="1" dirty="0"/>
              <a:t>Письмо Минэкономразвития России от 20 октября 2015 г. N Д28и-3175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52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Начальная (максимальная) цена контракта (НМЦК) </a:t>
            </a:r>
            <a:r>
              <a:rPr lang="ru-RU" dirty="0"/>
              <a:t>– это определяемая заказчиком, уполномоченным органом цена контракта, указываемая в извещении о проведении открытого конкурса, приглашении принять участие в закрытом конкурсе, извещении о проведении открытого аукциона (в том числе аукциона в электронной форме), приглашении принять участие в закрытом аукционе (в соответствии с Федеральным законом №94-ФЗ ч. 1 ст. 6, ч. 4 ст. 21, ч. 3 ст. 30, ч. 3 ст. 33, ч. 3 ст. 39, ч. 2 ст. 41).</a:t>
            </a:r>
          </a:p>
          <a:p>
            <a:r>
              <a:rPr lang="ru-RU" b="1" dirty="0"/>
              <a:t>Цена контракта, заключаемого с единственным поставщиком</a:t>
            </a:r>
            <a:r>
              <a:rPr lang="ru-RU" dirty="0"/>
              <a:t> — это фиксированное значение цены, определенное и обоснованное заказчиком.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245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3) информация о котировках на российских биржах и иностранных биржах;</a:t>
            </a:r>
          </a:p>
          <a:p>
            <a:r>
              <a:rPr lang="ru-RU" dirty="0"/>
              <a:t>4) информация о котировках на электронных площадках;</a:t>
            </a:r>
          </a:p>
          <a:p>
            <a:r>
              <a:rPr lang="ru-RU" dirty="0"/>
              <a:t>5) данные государственной статистической отчетности о ценах товаров, работ, услуг;</a:t>
            </a:r>
          </a:p>
          <a:p>
            <a:endParaRPr lang="ru-RU" dirty="0"/>
          </a:p>
          <a:p>
            <a:r>
              <a:rPr lang="ru-RU" dirty="0"/>
              <a:t>Вместе с тем рекомендации не носят нормативного характера и не являются обязательными при определении НМЦК.</a:t>
            </a:r>
          </a:p>
          <a:p>
            <a:r>
              <a:rPr lang="ru-RU" dirty="0"/>
              <a:t>Таким образом, заказчик вправе произвести расчет НМЦК с использованием данных </a:t>
            </a:r>
            <a:r>
              <a:rPr lang="ru-RU" dirty="0" err="1"/>
              <a:t>Крымстата</a:t>
            </a:r>
            <a:r>
              <a:rPr lang="ru-RU" dirty="0"/>
              <a:t> как одного из нескольких равнозначных источников информации.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i="1" dirty="0"/>
              <a:t>Письмо Минэкономразвития России от 20 ноября 2015 г. N Д28и-3515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480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6) информация о ценах товаров, работ, услуг, содержащаяся в официальных источниках информации уполномоченных государственных органов и муниципальных органов в соответствии с законодательством РФ, законодательством субъектов РФ, муниципальными нормативными правовыми актами, в официальных источниках информации иностранных государств, международных организаций или иных общедоступных изданиях;</a:t>
            </a:r>
          </a:p>
          <a:p>
            <a:r>
              <a:rPr lang="ru-RU" dirty="0"/>
              <a:t>7) информация о рыночной стоимости объектов оценки, определенной в соответствии с законодательством, регулирующим оценочную деятельность в РФ, или законодательством иностранных государств;</a:t>
            </a:r>
          </a:p>
          <a:p>
            <a:r>
              <a:rPr lang="ru-RU" dirty="0"/>
              <a:t>8) информация информационно-ценовых агентств, общедоступные результаты изучения рынка, а также результаты изучения рынка, проведенного </a:t>
            </a:r>
            <a:r>
              <a:rPr lang="ru-RU" i="1" u="sng" dirty="0"/>
              <a:t>по инициативе заказчика</a:t>
            </a:r>
            <a:r>
              <a:rPr lang="ru-RU" dirty="0"/>
              <a:t>, в том числе на основании контракта, при условии раскрытия методологии расчета цен, иные источники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4254839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Не рекомендуется использовать для расчета НМЦК ценовую информацию:</a:t>
            </a:r>
          </a:p>
          <a:p>
            <a:r>
              <a:rPr lang="ru-RU" dirty="0"/>
              <a:t>представленную лицами, сведения о которых включены в реестр недобросовестных поставщиков (подрядчиков, исполнителей);</a:t>
            </a:r>
          </a:p>
          <a:p>
            <a:r>
              <a:rPr lang="ru-RU" dirty="0"/>
              <a:t>полученную из анонимных источников;</a:t>
            </a:r>
          </a:p>
          <a:p>
            <a:r>
              <a:rPr lang="ru-RU" dirty="0"/>
              <a:t>содержащуюся в документах, полученных заказчиком по его запросам и не соответствующих требованиям, установленным заказчиком к содержанию таких документов;</a:t>
            </a:r>
          </a:p>
          <a:p>
            <a:r>
              <a:rPr lang="ru-RU" dirty="0"/>
              <a:t>не содержащую расчет цен товаров, работ, услуг.</a:t>
            </a:r>
          </a:p>
        </p:txBody>
      </p:sp>
    </p:spTree>
    <p:extLst>
      <p:ext uri="{BB962C8B-B14F-4D97-AF65-F5344CB8AC3E}">
        <p14:creationId xmlns:p14="http://schemas.microsoft.com/office/powerpoint/2010/main" val="39493180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Оригиналы использованных при определении, обосновании НМЦК документов, снимки экрана ("скриншот"), содержащие изображения соответствующих страниц сайтов с указанием даты и времени их формирования, целесообразно хранить с иными документами о закупке, подлежащими хранению в соответствии с требованиями Федерального закона N 44-ФЗ.</a:t>
            </a:r>
          </a:p>
        </p:txBody>
      </p:sp>
    </p:spTree>
    <p:extLst>
      <p:ext uri="{BB962C8B-B14F-4D97-AF65-F5344CB8AC3E}">
        <p14:creationId xmlns:p14="http://schemas.microsoft.com/office/powerpoint/2010/main" val="753897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Подготовить и направить запрос:</a:t>
            </a:r>
          </a:p>
          <a:p>
            <a:r>
              <a:rPr lang="ru-RU" dirty="0"/>
              <a:t>количество не менее 5;</a:t>
            </a:r>
          </a:p>
          <a:p>
            <a:r>
              <a:rPr lang="ru-RU" dirty="0"/>
              <a:t>количество ответов не менее 3 трех цен товара, работы, услуги, предлагаемых различными поставщиками (подрядчиками, исполнителями).</a:t>
            </a:r>
          </a:p>
          <a:p>
            <a:r>
              <a:rPr lang="ru-RU" dirty="0"/>
              <a:t>поставщикам в течение 3 лет имевших опыт аналогичных контрактов</a:t>
            </a:r>
          </a:p>
          <a:p>
            <a:r>
              <a:rPr lang="ru-RU" dirty="0"/>
              <a:t>без применения к нему неустоек, штрафов за ненадлежащие исполнение такого контракта</a:t>
            </a:r>
          </a:p>
        </p:txBody>
      </p:sp>
    </p:spTree>
    <p:extLst>
      <p:ext uri="{BB962C8B-B14F-4D97-AF65-F5344CB8AC3E}">
        <p14:creationId xmlns:p14="http://schemas.microsoft.com/office/powerpoint/2010/main" val="18734897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Запрос:</a:t>
            </a:r>
          </a:p>
          <a:p>
            <a:r>
              <a:rPr lang="ru-RU" dirty="0"/>
              <a:t>подробное описание объекта закупки, включая указание единицы измерения, количества товара, объема работы или услуги;</a:t>
            </a:r>
          </a:p>
          <a:p>
            <a:r>
              <a:rPr lang="ru-RU" dirty="0"/>
              <a:t>перечень сведений, необходимых для определения идентичности или однородности ТРУ, предлагаемых поставщиком (подрядчиком, исполнителем);</a:t>
            </a:r>
          </a:p>
          <a:p>
            <a:r>
              <a:rPr lang="ru-RU" dirty="0"/>
              <a:t>основные условия исполнения контракта, заключаемого по результатам закупки, включая требования к порядку поставки продукции, выполнению работ, оказанию услуг, предполагаемые сроки проведения закупки, порядок оплаты, размер обеспечения исполнения контракта, требования к гарантийному сроку товара, работы, услуги и (или) объему предоставления гарантий их качества;</a:t>
            </a:r>
          </a:p>
          <a:p>
            <a:r>
              <a:rPr lang="ru-RU" dirty="0"/>
              <a:t>сроки предоставления ценовой информации;</a:t>
            </a:r>
          </a:p>
          <a:p>
            <a:r>
              <a:rPr lang="ru-RU" dirty="0"/>
              <a:t>информацию о том, что проведение данной процедуры сбора информации не влечет за собой возникновение каких-либо обязательств заказчика;</a:t>
            </a:r>
          </a:p>
          <a:p>
            <a:r>
              <a:rPr lang="ru-RU" dirty="0"/>
              <a:t>указание о том, что из ответа на запрос должны однозначно определяться цена единицы ТРУ и общая цена контракта на условиях, указанных в запросе, срок действия предлагаемой цены, расчет такой цены с целью предупреждения намеренного завышения или занижения цен ТРУ.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1447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Реестр контрактов:</a:t>
            </a:r>
          </a:p>
          <a:p>
            <a:r>
              <a:rPr lang="ru-RU" dirty="0"/>
              <a:t>ОК – цена ТРУ увеличивается на не более чем 10%</a:t>
            </a:r>
          </a:p>
          <a:p>
            <a:r>
              <a:rPr lang="ru-RU" dirty="0"/>
              <a:t>ОА – цена ТРУ увеличивается на не более чем 13%</a:t>
            </a:r>
          </a:p>
          <a:p>
            <a:r>
              <a:rPr lang="ru-RU" dirty="0"/>
              <a:t>ЗК – цена ТРУ увеличивается на не более чем 17%</a:t>
            </a:r>
          </a:p>
          <a:p>
            <a:r>
              <a:rPr lang="ru-RU" dirty="0"/>
              <a:t>ЕП – цена ТРУ не изменяется</a:t>
            </a:r>
          </a:p>
        </p:txBody>
      </p:sp>
    </p:spTree>
    <p:extLst>
      <p:ext uri="{BB962C8B-B14F-4D97-AF65-F5344CB8AC3E}">
        <p14:creationId xmlns:p14="http://schemas.microsoft.com/office/powerpoint/2010/main" val="3421627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60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Цены прошлых периодов (более 6 месяцев от периода определения НМЦК)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99" y="2519172"/>
            <a:ext cx="3968191" cy="84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7696" y="3523488"/>
            <a:ext cx="69616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коэффициент для пересчета цен прошлых периодов к текущему уровню цен</a:t>
            </a:r>
          </a:p>
          <a:p>
            <a:r>
              <a:rPr lang="ru-RU" dirty="0"/>
              <a:t>срок формирования ценовой информации, используемой для расчета</a:t>
            </a:r>
          </a:p>
          <a:p>
            <a:r>
              <a:rPr lang="en-US" dirty="0"/>
              <a:t>t - </a:t>
            </a:r>
            <a:r>
              <a:rPr lang="ru-RU" dirty="0"/>
              <a:t>месяц проведения расчетов НМЦК</a:t>
            </a:r>
          </a:p>
          <a:p>
            <a:r>
              <a:rPr lang="ru-RU" dirty="0"/>
              <a:t>индекс потребительских цен на месяц в процентах к предыдущему месяцу, соответствующий месяцу в интервале включительно, установленный Федеральной службой государственной статистики (официальный сайт в сети "Интернет" www.gks.ru)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" y="3523488"/>
            <a:ext cx="519493" cy="45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13" y="4133088"/>
            <a:ext cx="430627" cy="43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4941211"/>
            <a:ext cx="778498" cy="40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5436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МСРЦ (Анализ рынка).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960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Цены прошлых периодов (более 6 месяцев от периода определения НМЦК)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99" y="2519172"/>
            <a:ext cx="3968191" cy="84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7696" y="3523488"/>
            <a:ext cx="69616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коэффициент для пересчета цен прошлых периодов к текущему уровню цен</a:t>
            </a:r>
          </a:p>
          <a:p>
            <a:r>
              <a:rPr lang="ru-RU" dirty="0"/>
              <a:t>срок формирования ценовой информации, используемой для расчета</a:t>
            </a:r>
          </a:p>
          <a:p>
            <a:r>
              <a:rPr lang="en-US" dirty="0"/>
              <a:t>t - </a:t>
            </a:r>
            <a:r>
              <a:rPr lang="ru-RU" dirty="0"/>
              <a:t>месяц проведения расчетов НМЦК</a:t>
            </a:r>
          </a:p>
          <a:p>
            <a:r>
              <a:rPr lang="ru-RU" dirty="0"/>
              <a:t>индекс потребительских цен на месяц в процентах к предыдущему месяцу, соответствующий месяцу в интервале включительно, установленный Федеральной службой государственной статистики (официальный сайт в сети "Интернет" www.gks.ru)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" y="3523488"/>
            <a:ext cx="519493" cy="454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13" y="4133088"/>
            <a:ext cx="430627" cy="43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" y="4941211"/>
            <a:ext cx="778498" cy="406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3003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Метод СРЦ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Коэффициент вариации цены определяется по следующей формуле:</a:t>
            </a:r>
          </a:p>
          <a:p>
            <a:r>
              <a:rPr lang="ru-RU" sz="2400" dirty="0"/>
              <a:t> </a:t>
            </a:r>
          </a:p>
          <a:p>
            <a:endParaRPr lang="ru-RU" sz="2400" dirty="0"/>
          </a:p>
          <a:p>
            <a:r>
              <a:rPr lang="ru-RU" sz="2400" dirty="0"/>
              <a:t>где:</a:t>
            </a:r>
          </a:p>
          <a:p>
            <a:r>
              <a:rPr lang="ru-RU" sz="2400" dirty="0"/>
              <a:t>V - коэффициент вариации;</a:t>
            </a:r>
          </a:p>
          <a:p>
            <a:r>
              <a:rPr lang="el-GR" sz="2400" dirty="0"/>
              <a:t>σ</a:t>
            </a:r>
            <a:r>
              <a:rPr lang="ru-RU" sz="2400" dirty="0"/>
              <a:t> - среднее квадратичное отклонение:</a:t>
            </a:r>
          </a:p>
          <a:p>
            <a:endParaRPr lang="ru-RU" sz="2200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916832"/>
            <a:ext cx="2592288" cy="1004055"/>
          </a:xfrm>
          <a:prstGeom prst="rect">
            <a:avLst/>
          </a:prstGeom>
        </p:spPr>
      </p:pic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4437112"/>
            <a:ext cx="336637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06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Органы внутреннего государственного (муниципального) финансового контроля осуществляют контроль (за исключением контроля, предусмотренного ч. 10 ст. 99 Закона) в отношении обоснования начальной (максимальной) цены контракта, цены контракта, заключаемого с единственным поставщиком (подрядчиком, исполнителем), включенной в план-график.</a:t>
            </a:r>
          </a:p>
          <a:p>
            <a:endParaRPr lang="ru-RU" dirty="0"/>
          </a:p>
          <a:p>
            <a:r>
              <a:rPr lang="ru-RU" i="1" dirty="0"/>
              <a:t>п.3 ч. 8 ст. 99 44-ФЗ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527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Метод СРЦ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err="1"/>
              <a:t>ц</a:t>
            </a:r>
            <a:r>
              <a:rPr lang="en-US" sz="2800" baseline="-25000" dirty="0" err="1"/>
              <a:t>i</a:t>
            </a:r>
            <a:r>
              <a:rPr lang="ru-RU" sz="2800" dirty="0"/>
              <a:t> - цена единицы товара, работы, услуги, указанная в источнике с номером </a:t>
            </a:r>
            <a:r>
              <a:rPr lang="ru-RU" sz="2800" dirty="0" err="1"/>
              <a:t>i</a:t>
            </a:r>
            <a:r>
              <a:rPr lang="ru-RU" sz="2800" dirty="0"/>
              <a:t>;</a:t>
            </a:r>
          </a:p>
          <a:p>
            <a:r>
              <a:rPr lang="ru-RU" sz="2800" dirty="0"/>
              <a:t>&lt;</a:t>
            </a:r>
            <a:r>
              <a:rPr lang="ru-RU" sz="2800" dirty="0" err="1"/>
              <a:t>ц</a:t>
            </a:r>
            <a:r>
              <a:rPr lang="ru-RU" sz="2800" dirty="0"/>
              <a:t>&gt; - средняя арифметическая величина цены единицы товара, работы, услуги;</a:t>
            </a:r>
          </a:p>
          <a:p>
            <a:r>
              <a:rPr lang="ru-RU" sz="2800" dirty="0" err="1"/>
              <a:t>n</a:t>
            </a:r>
            <a:r>
              <a:rPr lang="ru-RU" sz="2800" dirty="0"/>
              <a:t> - количество значений, используемых в расчете.</a:t>
            </a:r>
            <a:endParaRPr lang="en-US" sz="2800" dirty="0"/>
          </a:p>
          <a:p>
            <a:r>
              <a:rPr lang="en-US" sz="2800" i="1" dirty="0"/>
              <a:t>V</a:t>
            </a:r>
            <a:r>
              <a:rPr lang="en-US" sz="2800" dirty="0"/>
              <a:t> </a:t>
            </a:r>
            <a:r>
              <a:rPr lang="ru-RU" sz="2800" dirty="0"/>
              <a:t>&lt;=33% - Совокупность значений, используемых в расчете, при определении НМЦК однородна, дополнительных исследований в целях увеличения количества ценовой информации не требуется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793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/>
              <a:t>Обоснование НМЦК. Метод СРЦ </a:t>
            </a:r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2182016"/>
            <a:ext cx="4752528" cy="1260874"/>
          </a:xfrm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19572" y="3648848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НМЦК</a:t>
            </a:r>
            <a:r>
              <a:rPr lang="ru-RU" sz="2000" baseline="30000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рын</a:t>
            </a:r>
            <a:r>
              <a:rPr lang="ru-RU" sz="2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- НМЦК, определяемая методом сопоставимых рыночных цен (анализа рынка);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v</a:t>
            </a:r>
            <a:r>
              <a:rPr lang="ru-RU" sz="2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- количество (объем) закупаемого товара (работы, услуги);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n</a:t>
            </a:r>
            <a:r>
              <a:rPr lang="ru-RU" sz="2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- количество значений, используемых в расчете;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</a:t>
            </a:r>
            <a:r>
              <a:rPr lang="ru-RU" sz="20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 - номер источника ценовой информации;</a:t>
            </a:r>
          </a:p>
          <a:p>
            <a:pPr indent="3603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err="1"/>
              <a:t>ц</a:t>
            </a:r>
            <a:r>
              <a:rPr lang="en-US" sz="2000" baseline="-25000" dirty="0" err="1"/>
              <a:t>i</a:t>
            </a:r>
            <a:r>
              <a:rPr lang="ru-RU" sz="2000" dirty="0"/>
              <a:t> </a:t>
            </a:r>
            <a:r>
              <a:rPr lang="ru-RU" sz="2000" dirty="0">
                <a:latin typeface="Arial" pitchFamily="34" charset="0"/>
                <a:ea typeface="Calibri" pitchFamily="34" charset="0"/>
                <a:cs typeface="Calibri" pitchFamily="34" charset="0"/>
              </a:rPr>
              <a:t>- цена единицы товара, работы, услуги, представленная в источнике с номером </a:t>
            </a:r>
            <a:r>
              <a:rPr lang="ru-RU" sz="2000" dirty="0" err="1">
                <a:latin typeface="Arial" pitchFamily="34" charset="0"/>
                <a:ea typeface="Calibri" pitchFamily="34" charset="0"/>
                <a:cs typeface="Calibri" pitchFamily="34" charset="0"/>
              </a:rPr>
              <a:t>i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4582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Метод СРЦ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Следовательно, заказчик вправе указать цену меньшую, чем в представленном обосновании НМЦК (в том числе полученной по результатам трех коммерческих предложений), и соответствующую выделенным лимитам бюджетных обязательств. При этом повторного обоснования НМЦК, соответствующей выделенным лимитам бюджетных обязательств, не требуется.</a:t>
            </a:r>
            <a:endParaRPr lang="en-US" dirty="0"/>
          </a:p>
          <a:p>
            <a:r>
              <a:rPr lang="ru-RU" i="1" dirty="0"/>
              <a:t>Письмо Минэкономразвития России от 27 января 2016 г. N Д28и-245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037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Метод СРЦ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этой связи следует отметить, что приказом Минэкономразвития России от 2 октября 2013 г. N 567 утверждены методические рекомендации по применению методов определения начальной (максимальной) цены контракта, цены контракта, заключаемого с единственным поставщиком (подрядчиком, исполнителем), которые разъясняют возможные способы определения и обоснования НМЦК с применением методов, предусмотренных частью 1 статьи 22 Закона N 44-ФЗ.</a:t>
            </a:r>
          </a:p>
          <a:p>
            <a:r>
              <a:rPr lang="ru-RU" dirty="0"/>
              <a:t>В случае применения метода сопоставимых рыночных цен (анализа рынка) заказчик вправе осуществлять закупку товаров, работ, услуг у единственного поставщика (подрядчика, исполнителя) </a:t>
            </a:r>
            <a:r>
              <a:rPr lang="ru-RU" i="1" dirty="0"/>
              <a:t>по наименьшей цене контракта</a:t>
            </a:r>
            <a:r>
              <a:rPr lang="ru-RU" dirty="0"/>
              <a:t>.</a:t>
            </a:r>
          </a:p>
          <a:p>
            <a:r>
              <a:rPr lang="ru-RU" i="1" dirty="0"/>
              <a:t>Письмо Минэкономразвития России от 21 марта 2014 г. N Д28и-322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1600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Обоснование НМЦК. Нормативный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98424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расчет НМЦК, цены контракта, заключаемого с единственным поставщиком (подрядчиком, исполнителем), на основе </a:t>
            </a:r>
            <a:r>
              <a:rPr lang="ru-RU" i="1" u="sng" dirty="0"/>
              <a:t>требований к закупаемым товарам, работам, услугам</a:t>
            </a:r>
            <a:r>
              <a:rPr lang="ru-RU" dirty="0"/>
              <a:t>, установленных в соответствии со ст. 19 Закона в случае, если такие требования предусматривают </a:t>
            </a:r>
            <a:r>
              <a:rPr lang="ru-RU" i="1" u="sng" dirty="0"/>
              <a:t>установление предельных цен товаров, работ, услуг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623" y="3460622"/>
            <a:ext cx="2504709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999744" y="4465404"/>
            <a:ext cx="7766304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 - количество (объем) закупаемого товара (работы, услуги);</a:t>
            </a:r>
            <a:endParaRPr kumimoji="0" lang="ru-RU" alt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предельная цена единицы товара, работы, услуги, установленная в рамках нормирования в сфере закупок.</a:t>
            </a: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49" y="5219455"/>
            <a:ext cx="610743" cy="45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5949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Тарифный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106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применяется заказчиком, если в соответствии с законодательством РФ цены закупаемых ТРУ для обеспечения государственных и муниципальных нужд подлежат государственному регулированию или установлены муниципальными правовыми актами. </a:t>
            </a:r>
          </a:p>
          <a:p>
            <a:r>
              <a:rPr lang="ru-RU" dirty="0"/>
              <a:t>НМЦК, цена контракта, заключаемого с единственным поставщиком (подрядчиком, исполнителем), определяются по регулируемым ценам (тарифам) на товары, работы, услуги.</a:t>
            </a:r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883" y="3660648"/>
            <a:ext cx="3276366" cy="621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97992" y="4282440"/>
            <a:ext cx="8153400" cy="221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 - количество (объем) закупаемого товара (работы, услуги);</a:t>
            </a:r>
            <a:endParaRPr kumimoji="0" lang="ru-RU" alt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цена (тариф) единицы товара, работы, услуги, установленная в рамках государственного регулирования цен (тарифов) или установленная муниципальным правовым актом.</a:t>
            </a:r>
            <a:r>
              <a:rPr kumimoji="0" lang="ru-RU" altLang="ru-RU" sz="2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63" y="5044440"/>
            <a:ext cx="600477" cy="421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5612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Обоснование НМЦК. Проектно-сметный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строительство, реконструкцию, капитальный ремонт объекта капитального строительства на основании </a:t>
            </a:r>
            <a:r>
              <a:rPr lang="ru-RU" i="1" u="sng" dirty="0"/>
              <a:t>проектной документации </a:t>
            </a:r>
            <a:r>
              <a:rPr lang="ru-RU" dirty="0"/>
              <a:t>в соответствии с методиками и нормативами (ГЭСН) строительных работ и специальных строительных работ, утвержденными в соответствии с компетенцией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строительства, или органом исполнительной власти субъекта РФ;</a:t>
            </a:r>
          </a:p>
          <a:p>
            <a:r>
              <a:rPr lang="ru-RU" dirty="0"/>
              <a:t>2) проведение работ по сохранению объектов культурного наследия (памятников истории и культуры) народов РФ, за исключением научно-методического руководства, технического и авторского надзора, на основании согласованной в порядке, установленном законодательством РФ, </a:t>
            </a:r>
            <a:r>
              <a:rPr lang="ru-RU" i="1" u="sng" dirty="0"/>
              <a:t>проектной документации </a:t>
            </a:r>
            <a:r>
              <a:rPr lang="ru-RU" dirty="0"/>
              <a:t>на проведение работ по сохранению объектов культурного наследия и в соответствии с реставрационными нормами и правилами, утвержденными федеральным органом исполнительной власти, уполномоченным Правительством РФ в области государственной охраны объектов культурного наследия.</a:t>
            </a:r>
          </a:p>
          <a:p>
            <a:r>
              <a:rPr lang="ru-RU" dirty="0"/>
              <a:t>3) (</a:t>
            </a:r>
            <a:r>
              <a:rPr lang="ru-RU" b="1" i="1" u="sng" dirty="0"/>
              <a:t>может</a:t>
            </a:r>
            <a:r>
              <a:rPr lang="ru-RU" dirty="0"/>
              <a:t>) на текущий ремонт зданий, строений, сооружений, помещений.</a:t>
            </a:r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9553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НМЦК. Затратный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hlinkClick r:id="rId2" action="ppaction://hlinkfile"/>
              </a:rPr>
              <a:t>сумма произведенных затрат </a:t>
            </a:r>
            <a:r>
              <a:rPr lang="ru-RU" dirty="0"/>
              <a:t>и обычной для определенной сферы деятельности прибыли. </a:t>
            </a:r>
          </a:p>
          <a:p>
            <a:r>
              <a:rPr lang="ru-RU" dirty="0"/>
              <a:t>учитываются обычные в подобных случаях прямые и косвенные затраты на производство или приобретение и (или) реализацию товаров, работ, услуг, затраты на транспортировку, хранение, страхование и иные затраты.</a:t>
            </a:r>
          </a:p>
          <a:p>
            <a:r>
              <a:rPr lang="ru-RU" dirty="0"/>
              <a:t>Информация об обычной прибыли для определенной сферы деятельности может быть получена заказчиком исходя из анализа контрактов, размещенных в единой информационной системе, других общедоступных источников информации, в том числе информации информационно-ценовых агентств, общедоступных результатов изучения рынка, а также результатов изучения рынка, проведенного по инициативе заказчика.</a:t>
            </a:r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0386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Цель государственного (муниципального) финансового контроля соблюдение бюджетного законодательства РФ и иных нормативных правовых актов регулирующих бюджетные правоотношения.</a:t>
            </a:r>
          </a:p>
          <a:p>
            <a:r>
              <a:rPr lang="ru-RU" dirty="0"/>
              <a:t>Органы государственного (муниципального) финансового контроля осуществляют контроль за использованием средств соответствующих бюджетов бюджетной системы РФ.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i="1" dirty="0"/>
              <a:t>Бюджетный кодекс РФ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832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обосновываются заказчиком посредством применения </a:t>
            </a:r>
            <a:r>
              <a:rPr lang="ru-RU" i="1" dirty="0"/>
              <a:t>следующего метода </a:t>
            </a:r>
            <a:r>
              <a:rPr lang="ru-RU" dirty="0"/>
              <a:t>или </a:t>
            </a:r>
            <a:r>
              <a:rPr lang="ru-RU" i="1" dirty="0"/>
              <a:t>нескольких следующих методов</a:t>
            </a:r>
            <a:r>
              <a:rPr lang="ru-RU" dirty="0"/>
              <a:t>:</a:t>
            </a:r>
          </a:p>
          <a:p>
            <a:r>
              <a:rPr lang="ru-RU" dirty="0"/>
              <a:t>1) метод сопоставимых рыночных цен (анализа рынка);</a:t>
            </a:r>
          </a:p>
          <a:p>
            <a:r>
              <a:rPr lang="ru-RU" dirty="0"/>
              <a:t>2) нормативный метод;</a:t>
            </a:r>
          </a:p>
          <a:p>
            <a:r>
              <a:rPr lang="ru-RU" dirty="0"/>
              <a:t>3) тарифный метод;</a:t>
            </a:r>
          </a:p>
          <a:p>
            <a:r>
              <a:rPr lang="ru-RU" dirty="0"/>
              <a:t>4) проектно-сметный метод;</a:t>
            </a:r>
          </a:p>
          <a:p>
            <a:r>
              <a:rPr lang="ru-RU" dirty="0"/>
              <a:t>5) затратный метод.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27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Определение НМЦК производится при формировании плана-графика закупки, подготовке извещения об осуществлении закупки, документации о закупке. Результат определения НМЦК отражается в указанных документах.</a:t>
            </a:r>
          </a:p>
          <a:p>
            <a:r>
              <a:rPr lang="ru-RU" dirty="0"/>
              <a:t>В случае если в рамках одной закупки (одного лота) предполагается закупка технологически и функционально связанных товаров, работ, услуг, то НМЦК </a:t>
            </a:r>
            <a:r>
              <a:rPr lang="ru-RU" i="1" u="sng" dirty="0"/>
              <a:t>может быть рассчитана на основании информации </a:t>
            </a:r>
            <a:r>
              <a:rPr lang="ru-RU" b="1" i="1" u="sng" dirty="0"/>
              <a:t>о цене всего объекта </a:t>
            </a:r>
            <a:r>
              <a:rPr lang="ru-RU" dirty="0"/>
              <a:t>закупки (лота) либо </a:t>
            </a:r>
            <a:r>
              <a:rPr lang="ru-RU" b="1" i="1" u="sng" dirty="0"/>
              <a:t>как сумма цен </a:t>
            </a:r>
            <a:r>
              <a:rPr lang="ru-RU" i="1" u="sng" dirty="0"/>
              <a:t>всех включенных в объект закупки </a:t>
            </a:r>
            <a:r>
              <a:rPr lang="ru-RU" dirty="0"/>
              <a:t>(в один лот) товаров, работ, услуг, которые определяются в соответствии с настоящими Рекомендациями.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3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 осуществлении закупки у ЕП (подрядчика, исполнителя) контракт </a:t>
            </a:r>
            <a:r>
              <a:rPr lang="ru-RU" i="1" dirty="0"/>
              <a:t>должен содержать расчет </a:t>
            </a:r>
            <a:r>
              <a:rPr lang="ru-RU" dirty="0"/>
              <a:t>и </a:t>
            </a:r>
            <a:r>
              <a:rPr lang="ru-RU" i="1" dirty="0"/>
              <a:t>обоснование цены контракта</a:t>
            </a:r>
            <a:r>
              <a:rPr lang="ru-RU" dirty="0"/>
              <a:t>, за исключением случаев осуществления закупки у единственного поставщика (подрядчика, исполнителя), при которых документальное оформление отчета, предусмотренного ч. 3 ст. 93 Закона, не требуется.</a:t>
            </a:r>
          </a:p>
        </p:txBody>
      </p:sp>
    </p:spTree>
    <p:extLst>
      <p:ext uri="{BB962C8B-B14F-4D97-AF65-F5344CB8AC3E}">
        <p14:creationId xmlns:p14="http://schemas.microsoft.com/office/powerpoint/2010/main" val="444872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закупка работы или услуги, выполнение или оказание которых может осуществляться только органом исполнительной власти в соответствии с его полномочиями либо подведомственными…</a:t>
            </a:r>
          </a:p>
          <a:p>
            <a:r>
              <a:rPr lang="ru-RU" dirty="0"/>
              <a:t>закупки определенных товаров, работ, услуг вследствие аварии</a:t>
            </a:r>
          </a:p>
          <a:p>
            <a:r>
              <a:rPr lang="ru-RU" dirty="0"/>
              <a:t>поставка культурных ценностей</a:t>
            </a:r>
          </a:p>
          <a:p>
            <a:r>
              <a:rPr lang="ru-RU" dirty="0"/>
              <a:t>закупка произведений литературы и искусства определенных авторов </a:t>
            </a:r>
          </a:p>
          <a:p>
            <a:r>
              <a:rPr lang="ru-RU" dirty="0"/>
              <a:t>закупка печатных изданий или электронных изданий </a:t>
            </a:r>
          </a:p>
        </p:txBody>
      </p:sp>
    </p:spTree>
    <p:extLst>
      <p:ext uri="{BB962C8B-B14F-4D97-AF65-F5344CB8AC3E}">
        <p14:creationId xmlns:p14="http://schemas.microsoft.com/office/powerpoint/2010/main" val="1812226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обоснования НМЦК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Обоснование НМЦК заключается в выполнении </a:t>
            </a:r>
            <a:r>
              <a:rPr lang="ru-RU" i="1" u="sng" dirty="0">
                <a:hlinkClick r:id="rId2" action="ppaction://hlinkfile"/>
              </a:rPr>
              <a:t>расчета</a:t>
            </a:r>
            <a:r>
              <a:rPr lang="ru-RU" dirty="0"/>
              <a:t> указанной цены </a:t>
            </a:r>
            <a:r>
              <a:rPr lang="ru-RU" i="1" u="sng" dirty="0"/>
              <a:t>с приложением </a:t>
            </a:r>
            <a:r>
              <a:rPr lang="ru-RU" dirty="0"/>
              <a:t>справочной информации и документов либо с </a:t>
            </a:r>
            <a:r>
              <a:rPr lang="ru-RU" i="1" u="sng" dirty="0"/>
              <a:t>указанием реквизитов документов</a:t>
            </a:r>
            <a:r>
              <a:rPr lang="ru-RU" dirty="0"/>
              <a:t>, на основании которых выполнен расчет.</a:t>
            </a:r>
          </a:p>
          <a:p>
            <a:r>
              <a:rPr lang="ru-RU" dirty="0"/>
              <a:t>не указываются наименования поставщиков (подрядчиков, исполнителей), представивших соответствующую информацию.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836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1326</TotalTime>
  <Words>2648</Words>
  <Application>Microsoft Office PowerPoint</Application>
  <PresentationFormat>Экран (4:3)</PresentationFormat>
  <Paragraphs>176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5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Обоснование Начальной (максимальной) цены контракта</vt:lpstr>
      <vt:lpstr>Общие положения</vt:lpstr>
      <vt:lpstr>Общие положения</vt:lpstr>
      <vt:lpstr>Общие положения</vt:lpstr>
      <vt:lpstr>Методы обоснования НМЦК</vt:lpstr>
      <vt:lpstr>Методы обоснования НМЦК</vt:lpstr>
      <vt:lpstr>Методы обоснования НМЦК</vt:lpstr>
      <vt:lpstr>Методы обоснования НМЦК</vt:lpstr>
      <vt:lpstr>Методы обоснования НМЦК</vt:lpstr>
      <vt:lpstr>Методы обоснования НМЦК</vt:lpstr>
      <vt:lpstr>Методы обоснования НМЦК</vt:lpstr>
      <vt:lpstr>Методы обоснования НМЦК</vt:lpstr>
      <vt:lpstr>МСРЦ (Анализ рынка)</vt:lpstr>
      <vt:lpstr>МСРЦ (Анализ рынка)</vt:lpstr>
      <vt:lpstr>МСРЦ (Анализ рынка)</vt:lpstr>
      <vt:lpstr>МСРЦ (Анализ рынка)</vt:lpstr>
      <vt:lpstr>МСРЦ (Анализ рынка)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МСРЦ (Анализ рынка). Источники</vt:lpstr>
      <vt:lpstr>Обоснование НМЦК. Метод СРЦ </vt:lpstr>
      <vt:lpstr>Обоснование НМЦК. Метод СРЦ </vt:lpstr>
      <vt:lpstr>Обоснование НМЦК. Метод СРЦ </vt:lpstr>
      <vt:lpstr>Обоснование НМЦК. Метод СРЦ </vt:lpstr>
      <vt:lpstr>Обоснование НМЦК. Метод СРЦ </vt:lpstr>
      <vt:lpstr>Обоснование НМЦК. Нормативный</vt:lpstr>
      <vt:lpstr>Обоснование НМЦК. Тарифный</vt:lpstr>
      <vt:lpstr>Обоснование НМЦК. Проектно-сметный</vt:lpstr>
      <vt:lpstr>Обоснование НМЦК. Затратный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Законодательство о контрактной системе в сфере закупок</dc:title>
  <dc:creator>Admin</dc:creator>
  <cp:lastModifiedBy>Сергей Кириленко</cp:lastModifiedBy>
  <cp:revision>105</cp:revision>
  <dcterms:created xsi:type="dcterms:W3CDTF">2016-10-01T10:06:01Z</dcterms:created>
  <dcterms:modified xsi:type="dcterms:W3CDTF">2016-10-02T18:21:34Z</dcterms:modified>
</cp:coreProperties>
</file>