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63" r:id="rId6"/>
    <p:sldId id="260" r:id="rId7"/>
    <p:sldId id="259" r:id="rId8"/>
    <p:sldId id="258" r:id="rId9"/>
    <p:sldId id="264" r:id="rId10"/>
    <p:sldId id="266" r:id="rId11"/>
    <p:sldId id="267" r:id="rId12"/>
    <p:sldId id="268" r:id="rId13"/>
    <p:sldId id="269" r:id="rId14"/>
    <p:sldId id="270" r:id="rId15"/>
    <p:sldId id="279" r:id="rId16"/>
    <p:sldId id="280" r:id="rId17"/>
    <p:sldId id="281" r:id="rId18"/>
    <p:sldId id="284" r:id="rId19"/>
    <p:sldId id="285" r:id="rId20"/>
    <p:sldId id="271" r:id="rId21"/>
    <p:sldId id="273" r:id="rId22"/>
    <p:sldId id="274" r:id="rId23"/>
    <p:sldId id="275" r:id="rId24"/>
    <p:sldId id="276" r:id="rId25"/>
    <p:sldId id="277" r:id="rId26"/>
    <p:sldId id="278" r:id="rId27"/>
    <p:sldId id="286" r:id="rId28"/>
    <p:sldId id="296" r:id="rId29"/>
    <p:sldId id="288" r:id="rId30"/>
    <p:sldId id="292" r:id="rId31"/>
    <p:sldId id="301" r:id="rId32"/>
    <p:sldId id="293" r:id="rId33"/>
    <p:sldId id="295" r:id="rId34"/>
    <p:sldId id="297" r:id="rId35"/>
    <p:sldId id="298" r:id="rId36"/>
    <p:sldId id="299" r:id="rId37"/>
    <p:sldId id="300" r:id="rId38"/>
    <p:sldId id="302" r:id="rId39"/>
    <p:sldId id="303" r:id="rId40"/>
    <p:sldId id="304" r:id="rId41"/>
    <p:sldId id="283" r:id="rId42"/>
    <p:sldId id="305" r:id="rId43"/>
    <p:sldId id="307" r:id="rId44"/>
    <p:sldId id="306" r:id="rId4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p:scale>
          <a:sx n="75" d="100"/>
          <a:sy n="75" d="100"/>
        </p:scale>
        <p:origin x="-426" y="-6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10-01T17:28:34.078" idx="1">
    <p:pos x="5104" y="1760"/>
    <p:text>Специальные законы над общими.</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3F9A07F-4094-475A-8BC4-D60DC7B03CF1}" type="datetimeFigureOut">
              <a:rPr lang="ru-RU" smtClean="0"/>
              <a:pPr/>
              <a:t>01.10.2016</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D6CD4A88-60C9-4D3E-B00D-4F52A933803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CD4A88-60C9-4D3E-B00D-4F52A933803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63F9A07F-4094-475A-8BC4-D60DC7B03CF1}" type="datetimeFigureOut">
              <a:rPr lang="ru-RU" smtClean="0"/>
              <a:pPr/>
              <a:t>01.10.2016</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D6CD4A88-60C9-4D3E-B00D-4F52A93380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6CD4A88-60C9-4D3E-B00D-4F52A933803C}"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63F9A07F-4094-475A-8BC4-D60DC7B03CF1}" type="datetimeFigureOut">
              <a:rPr lang="ru-RU" smtClean="0"/>
              <a:pPr/>
              <a:t>01.10.2016</a:t>
            </a:fld>
            <a:endParaRPr lang="ru-RU"/>
          </a:p>
        </p:txBody>
      </p:sp>
      <p:sp>
        <p:nvSpPr>
          <p:cNvPr id="10" name="Номер слайда 9"/>
          <p:cNvSpPr>
            <a:spLocks noGrp="1"/>
          </p:cNvSpPr>
          <p:nvPr>
            <p:ph type="sldNum" sz="quarter" idx="16"/>
          </p:nvPr>
        </p:nvSpPr>
        <p:spPr/>
        <p:txBody>
          <a:bodyPr rtlCol="0"/>
          <a:lstStyle/>
          <a:p>
            <a:fld id="{D6CD4A88-60C9-4D3E-B00D-4F52A933803C}"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63F9A07F-4094-475A-8BC4-D60DC7B03CF1}" type="datetimeFigureOut">
              <a:rPr lang="ru-RU" smtClean="0"/>
              <a:pPr/>
              <a:t>01.10.2016</a:t>
            </a:fld>
            <a:endParaRPr lang="ru-RU"/>
          </a:p>
        </p:txBody>
      </p:sp>
      <p:sp>
        <p:nvSpPr>
          <p:cNvPr id="12" name="Номер слайда 11"/>
          <p:cNvSpPr>
            <a:spLocks noGrp="1"/>
          </p:cNvSpPr>
          <p:nvPr>
            <p:ph type="sldNum" sz="quarter" idx="16"/>
          </p:nvPr>
        </p:nvSpPr>
        <p:spPr/>
        <p:txBody>
          <a:bodyPr rtlCol="0"/>
          <a:lstStyle/>
          <a:p>
            <a:fld id="{D6CD4A88-60C9-4D3E-B00D-4F52A933803C}"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D6CD4A88-60C9-4D3E-B00D-4F52A933803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63F9A07F-4094-475A-8BC4-D60DC7B03CF1}" type="datetimeFigureOut">
              <a:rPr lang="ru-RU" smtClean="0"/>
              <a:pPr/>
              <a:t>01.10.2016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63F9A07F-4094-475A-8BC4-D60DC7B03CF1}" type="datetimeFigureOut">
              <a:rPr lang="ru-RU" smtClean="0"/>
              <a:pPr/>
              <a:t>01.10.2016</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D6CD4A88-60C9-4D3E-B00D-4F52A933803C}"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3F9A07F-4094-475A-8BC4-D60DC7B03CF1}" type="datetimeFigureOut">
              <a:rPr lang="ru-RU" smtClean="0"/>
              <a:pPr/>
              <a:t>01.10.2016</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6CD4A88-60C9-4D3E-B00D-4F52A933803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pravo.gov.ru/"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Законодательство о контрактной системе в сфере закупок</a:t>
            </a:r>
            <a:endParaRPr lang="ru-RU" dirty="0"/>
          </a:p>
        </p:txBody>
      </p:sp>
      <p:sp>
        <p:nvSpPr>
          <p:cNvPr id="3" name="Подзаголовок 2"/>
          <p:cNvSpPr>
            <a:spLocks noGrp="1"/>
          </p:cNvSpPr>
          <p:nvPr>
            <p:ph type="subTitle" idx="1"/>
          </p:nvPr>
        </p:nvSpPr>
        <p:spPr/>
        <p:txBody>
          <a:bodyPr/>
          <a:lstStyle/>
          <a:p>
            <a:endParaRPr lang="ru-RU"/>
          </a:p>
        </p:txBody>
      </p:sp>
      <p:pic>
        <p:nvPicPr>
          <p:cNvPr id="1028" name="Picture 4" descr="C:\Program Files\Microsoft Office\MEDIA\CAGCAT10\j0291984.wmf"/>
          <p:cNvPicPr>
            <a:picLocks noChangeAspect="1" noChangeArrowheads="1"/>
          </p:cNvPicPr>
          <p:nvPr/>
        </p:nvPicPr>
        <p:blipFill>
          <a:blip r:embed="rId2"/>
          <a:srcRect/>
          <a:stretch>
            <a:fillRect/>
          </a:stretch>
        </p:blipFill>
        <p:spPr bwMode="auto">
          <a:xfrm>
            <a:off x="4277715" y="643280"/>
            <a:ext cx="1807769" cy="1913839"/>
          </a:xfrm>
          <a:prstGeom prst="rect">
            <a:avLst/>
          </a:prstGeom>
          <a:noFill/>
        </p:spPr>
      </p:pic>
      <p:pic>
        <p:nvPicPr>
          <p:cNvPr id="1029" name="Picture 5" descr="C:\Program Files\Microsoft Office\MEDIA\CAGCAT10\j0292020.wmf"/>
          <p:cNvPicPr>
            <a:picLocks noChangeAspect="1" noChangeArrowheads="1"/>
          </p:cNvPicPr>
          <p:nvPr/>
        </p:nvPicPr>
        <p:blipFill>
          <a:blip r:embed="rId3"/>
          <a:srcRect/>
          <a:stretch>
            <a:fillRect/>
          </a:stretch>
        </p:blipFill>
        <p:spPr bwMode="auto">
          <a:xfrm>
            <a:off x="6342583" y="802132"/>
            <a:ext cx="1869034" cy="177393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3"/>
          <p:cNvSpPr>
            <a:spLocks noGrp="1" noChangeArrowheads="1"/>
          </p:cNvSpPr>
          <p:nvPr>
            <p:ph sz="half" idx="4294967295"/>
          </p:nvPr>
        </p:nvSpPr>
        <p:spPr>
          <a:xfrm>
            <a:off x="5284788" y="1412875"/>
            <a:ext cx="3859212" cy="4713288"/>
          </a:xfrm>
        </p:spPr>
        <p:txBody>
          <a:bodyPr/>
          <a:lstStyle/>
          <a:p>
            <a:pPr eaLnBrk="1" hangingPunct="1">
              <a:lnSpc>
                <a:spcPct val="90000"/>
              </a:lnSpc>
              <a:buFontTx/>
              <a:buNone/>
            </a:pPr>
            <a:endParaRPr lang="ru-RU" sz="1000" smtClean="0"/>
          </a:p>
          <a:p>
            <a:pPr eaLnBrk="1" hangingPunct="1">
              <a:lnSpc>
                <a:spcPct val="90000"/>
              </a:lnSpc>
              <a:buFontTx/>
              <a:buNone/>
            </a:pPr>
            <a:endParaRPr lang="ru-RU" sz="1000" smtClean="0"/>
          </a:p>
          <a:p>
            <a:pPr eaLnBrk="1" hangingPunct="1">
              <a:lnSpc>
                <a:spcPct val="90000"/>
              </a:lnSpc>
              <a:buFontTx/>
              <a:buNone/>
            </a:pPr>
            <a:endParaRPr lang="ru-RU" sz="1000" smtClean="0"/>
          </a:p>
        </p:txBody>
      </p:sp>
      <p:sp>
        <p:nvSpPr>
          <p:cNvPr id="8" name="Заголовок 7"/>
          <p:cNvSpPr>
            <a:spLocks noGrp="1"/>
          </p:cNvSpPr>
          <p:nvPr>
            <p:ph type="title"/>
          </p:nvPr>
        </p:nvSpPr>
        <p:spPr/>
        <p:txBody>
          <a:bodyPr>
            <a:normAutofit fontScale="90000"/>
          </a:bodyPr>
          <a:lstStyle/>
          <a:p>
            <a:r>
              <a:rPr lang="ru-RU" dirty="0" smtClean="0"/>
              <a:t>Место норм о контрактной системе в системе законодательство РФ</a:t>
            </a:r>
            <a:endParaRPr lang="ru-RU" dirty="0"/>
          </a:p>
        </p:txBody>
      </p:sp>
      <p:graphicFrame>
        <p:nvGraphicFramePr>
          <p:cNvPr id="11" name="Содержимое 10"/>
          <p:cNvGraphicFramePr>
            <a:graphicFrameLocks noGrp="1"/>
          </p:cNvGraphicFramePr>
          <p:nvPr>
            <p:ph sz="quarter" idx="1"/>
          </p:nvPr>
        </p:nvGraphicFramePr>
        <p:xfrm>
          <a:off x="612775" y="1643050"/>
          <a:ext cx="8153400" cy="4998720"/>
        </p:xfrm>
        <a:graphic>
          <a:graphicData uri="http://schemas.openxmlformats.org/drawingml/2006/table">
            <a:tbl>
              <a:tblPr firstRow="1" bandRow="1">
                <a:tableStyleId>{2D5ABB26-0587-4C30-8999-92F81FD0307C}</a:tableStyleId>
              </a:tblPr>
              <a:tblGrid>
                <a:gridCol w="4030663"/>
                <a:gridCol w="357190"/>
                <a:gridCol w="3765547"/>
              </a:tblGrid>
              <a:tr h="900119">
                <a:tc>
                  <a:txBody>
                    <a:bodyPr/>
                    <a:lstStyle/>
                    <a:p>
                      <a:pPr eaLnBrk="1" fontAlgn="auto" hangingPunct="1">
                        <a:lnSpc>
                          <a:spcPct val="90000"/>
                        </a:lnSpc>
                        <a:spcAft>
                          <a:spcPts val="0"/>
                        </a:spcAft>
                        <a:buFont typeface="Arial" pitchFamily="34" charset="0"/>
                        <a:buNone/>
                        <a:defRPr/>
                      </a:pPr>
                      <a:r>
                        <a:rPr lang="ru-RU" sz="1600" u="sng" dirty="0" smtClean="0"/>
                        <a:t>Нормы </a:t>
                      </a:r>
                      <a:r>
                        <a:rPr lang="ru-RU" sz="1600" u="sng" dirty="0" err="1" smtClean="0"/>
                        <a:t>КоАП</a:t>
                      </a:r>
                      <a:r>
                        <a:rPr lang="ru-RU" sz="1600" u="sng" baseline="0" dirty="0" smtClean="0"/>
                        <a:t> РФ, Уголовного кодекса РФ</a:t>
                      </a:r>
                      <a:endParaRPr lang="ru-RU" sz="1600" dirty="0" smtClean="0"/>
                    </a:p>
                    <a:p>
                      <a:endParaRPr lang="ru-RU" sz="1600" dirty="0"/>
                    </a:p>
                  </a:txBody>
                  <a:tcPr/>
                </a:tc>
                <a:tc>
                  <a:txBody>
                    <a:bodyPr/>
                    <a:lstStyle/>
                    <a:p>
                      <a:endParaRPr lang="ru-RU" sz="1600"/>
                    </a:p>
                  </a:txBody>
                  <a:tcPr/>
                </a:tc>
                <a:tc>
                  <a:txBody>
                    <a:bodyPr/>
                    <a:lstStyle/>
                    <a:p>
                      <a:pPr eaLnBrk="1" fontAlgn="auto" hangingPunct="1">
                        <a:spcAft>
                          <a:spcPts val="0"/>
                        </a:spcAft>
                        <a:buFontTx/>
                        <a:buNone/>
                        <a:defRPr/>
                      </a:pPr>
                      <a:r>
                        <a:rPr lang="ru-RU" sz="1600" dirty="0" smtClean="0"/>
                        <a:t>Законом предусмотрена ответственность должностных лиц заказчика, уполномоченных органов, уполномоченных организаций за нарушение требований закона.</a:t>
                      </a:r>
                    </a:p>
                    <a:p>
                      <a:pPr marL="0" marR="0" indent="0" algn="l" defTabSz="914400" rtl="0" eaLnBrk="1" fontAlgn="auto" latinLnBrk="0" hangingPunct="1">
                        <a:lnSpc>
                          <a:spcPct val="100000"/>
                        </a:lnSpc>
                        <a:spcBef>
                          <a:spcPts val="0"/>
                        </a:spcBef>
                        <a:spcAft>
                          <a:spcPts val="0"/>
                        </a:spcAft>
                        <a:buClrTx/>
                        <a:buSzTx/>
                        <a:buFontTx/>
                        <a:buNone/>
                        <a:tabLst/>
                        <a:defRPr/>
                      </a:pPr>
                      <a:r>
                        <a:rPr lang="ru-RU" sz="1600" dirty="0" smtClean="0"/>
                        <a:t>Часть 2 ст. 11  Закона «Должностные лица заказчиков, уполномоченных органов, уполномоченных учреждений несут персональную ответственность за соблюдение требований, установленных законодательством РФ о контрактной системе в сфере закупок и нормативными правовыми актами, указанными в частях 2 и 3 статьи 2 настоящего Федерального закона.»</a:t>
                      </a:r>
                    </a:p>
                    <a:p>
                      <a:pPr eaLnBrk="1" fontAlgn="auto" hangingPunct="1">
                        <a:spcAft>
                          <a:spcPts val="0"/>
                        </a:spcAft>
                        <a:buFontTx/>
                        <a:buNone/>
                        <a:defRPr/>
                      </a:pPr>
                      <a:endParaRPr lang="ru-RU" sz="1600" dirty="0" smtClean="0"/>
                    </a:p>
                  </a:txBody>
                  <a:tcPr/>
                </a:tc>
              </a:tr>
              <a:tr h="900119">
                <a:tc>
                  <a:txBody>
                    <a:bodyPr/>
                    <a:lstStyle/>
                    <a:p>
                      <a:r>
                        <a:rPr lang="ru-RU" sz="1500" dirty="0" smtClean="0"/>
                        <a:t>Бюджетный  кодекс РФ</a:t>
                      </a:r>
                    </a:p>
                    <a:p>
                      <a:r>
                        <a:rPr lang="ru-RU" sz="1500" dirty="0" smtClean="0"/>
                        <a:t>порядок предоставления средств из бюджетов</a:t>
                      </a:r>
                      <a:r>
                        <a:rPr lang="ru-RU" sz="1500" baseline="0" dirty="0" smtClean="0"/>
                        <a:t> бюджетной системы РФ, порядок их расходования</a:t>
                      </a:r>
                      <a:endParaRPr lang="ru-RU" sz="1500" dirty="0" smtClean="0"/>
                    </a:p>
                  </a:txBody>
                  <a:tcPr/>
                </a:tc>
                <a:tc>
                  <a:txBody>
                    <a:bodyPr/>
                    <a:lstStyle/>
                    <a:p>
                      <a:endParaRPr lang="ru-RU" sz="1600"/>
                    </a:p>
                  </a:txBody>
                  <a:tcPr/>
                </a:tc>
                <a:tc>
                  <a:txBody>
                    <a:bodyPr/>
                    <a:lstStyle/>
                    <a:p>
                      <a:r>
                        <a:rPr lang="ru-RU" sz="1600" dirty="0" smtClean="0"/>
                        <a:t>Положение о порядке нормирования</a:t>
                      </a:r>
                      <a:r>
                        <a:rPr lang="ru-RU" sz="1600" baseline="0" dirty="0" smtClean="0"/>
                        <a:t> и планирования, сроке действия контрактов</a:t>
                      </a:r>
                      <a:endParaRPr lang="ru-RU" sz="1600"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Источники права</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1 уровень – Конституция РФ</a:t>
            </a:r>
          </a:p>
          <a:p>
            <a:r>
              <a:rPr lang="ru-RU" dirty="0" smtClean="0"/>
              <a:t>2 уровень – Кодифицированные акты, в том числе, Гражданский кодекс  РФ, Бюджетный кодекс РФ</a:t>
            </a:r>
          </a:p>
          <a:p>
            <a:r>
              <a:rPr lang="ru-RU" dirty="0" smtClean="0"/>
              <a:t>3 уровень – Федеральные законы регулирующие отношения в сфере контрактной системы. </a:t>
            </a:r>
            <a:r>
              <a:rPr lang="ru-RU" i="1" dirty="0" smtClean="0"/>
              <a:t>Нормы права, содержащиеся в других федеральных законах и регулирующие указанные отношения, должны соответствовать настоящему Федеральному закону.</a:t>
            </a:r>
          </a:p>
          <a:p>
            <a:r>
              <a:rPr lang="ru-RU" dirty="0" smtClean="0"/>
              <a:t>4 уровень – </a:t>
            </a:r>
            <a:r>
              <a:rPr lang="ru-RU" i="1" u="sng" dirty="0" smtClean="0"/>
              <a:t>Нормативно-правовые акты </a:t>
            </a:r>
            <a:r>
              <a:rPr lang="ru-RU" dirty="0" smtClean="0"/>
              <a:t>Президента  РФ, Правительство РФ, ФОИВ, Государственная корпорация по атомной энергии "</a:t>
            </a:r>
            <a:r>
              <a:rPr lang="ru-RU" dirty="0" err="1" smtClean="0"/>
              <a:t>Росатом</a:t>
            </a:r>
            <a:r>
              <a:rPr lang="ru-RU" dirty="0" smtClean="0"/>
              <a:t>", Государственная корпорация по космической деятельности "</a:t>
            </a:r>
            <a:r>
              <a:rPr lang="ru-RU" dirty="0" err="1" smtClean="0"/>
              <a:t>Роскосмос</a:t>
            </a:r>
            <a:r>
              <a:rPr lang="ru-RU" dirty="0" smtClean="0"/>
              <a:t> "</a:t>
            </a:r>
          </a:p>
          <a:p>
            <a:r>
              <a:rPr lang="ru-RU" dirty="0" smtClean="0"/>
              <a:t>5 уровень – </a:t>
            </a:r>
            <a:r>
              <a:rPr lang="ru-RU" i="1" u="sng" dirty="0" smtClean="0"/>
              <a:t>Правовые акты </a:t>
            </a:r>
            <a:r>
              <a:rPr lang="ru-RU" dirty="0" smtClean="0"/>
              <a:t>органов государственной власти субъектов РФ, органов местного самоуправления </a:t>
            </a:r>
          </a:p>
          <a:p>
            <a:r>
              <a:rPr lang="ru-RU" dirty="0" smtClean="0"/>
              <a:t>Если международным договором РФ установлены иные правила, чем те, которые предусмотрены Законом, применяются правила международного договора.</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Источники права</a:t>
            </a:r>
            <a:endParaRPr lang="ru-RU" dirty="0"/>
          </a:p>
        </p:txBody>
      </p:sp>
      <p:sp>
        <p:nvSpPr>
          <p:cNvPr id="3" name="Содержимое 2"/>
          <p:cNvSpPr>
            <a:spLocks noGrp="1"/>
          </p:cNvSpPr>
          <p:nvPr>
            <p:ph sz="quarter" idx="1"/>
          </p:nvPr>
        </p:nvSpPr>
        <p:spPr/>
        <p:txBody>
          <a:bodyPr>
            <a:normAutofit fontScale="92500" lnSpcReduction="20000"/>
          </a:bodyPr>
          <a:lstStyle/>
          <a:p>
            <a:r>
              <a:rPr lang="ru-RU" dirty="0" smtClean="0"/>
              <a:t>НПА - письменный официальный документ, принятый (изданный) в определенной форме правотворческим органом в пределах его компетенции и направленный на установление, изменение или отмену правовых норм.</a:t>
            </a:r>
          </a:p>
          <a:p>
            <a:pPr>
              <a:buNone/>
            </a:pPr>
            <a:r>
              <a:rPr lang="ru-RU" dirty="0" smtClean="0"/>
              <a:t>	</a:t>
            </a:r>
            <a:r>
              <a:rPr lang="ru-RU" i="1" dirty="0" smtClean="0"/>
              <a:t>Постановление Государственной Думы Федерального Собрания от 11 ноября 1996 года №</a:t>
            </a:r>
            <a:r>
              <a:rPr lang="en-US" i="1" dirty="0" smtClean="0"/>
              <a:t>781-II </a:t>
            </a:r>
            <a:r>
              <a:rPr lang="ru-RU" i="1" dirty="0" smtClean="0"/>
              <a:t>ГД.</a:t>
            </a:r>
          </a:p>
          <a:p>
            <a:r>
              <a:rPr lang="ru-RU" dirty="0" smtClean="0"/>
              <a:t>Правовой акт:  имеют индивидуальную направленность, адресованы конкретному кругу лиц, как правило, предназначены для применения в конкретных ситуациях, часто однократно.</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u="sng" dirty="0" smtClean="0">
                <a:solidFill>
                  <a:srgbClr val="C00000"/>
                </a:solidFill>
              </a:rPr>
              <a:t>Не</a:t>
            </a:r>
            <a:r>
              <a:rPr lang="ru-RU" dirty="0" smtClean="0"/>
              <a:t> Источники права</a:t>
            </a:r>
            <a:r>
              <a:rPr lang="ru-RU" b="1" dirty="0" smtClean="0">
                <a:solidFill>
                  <a:srgbClr val="C00000"/>
                </a:solidFill>
              </a:rPr>
              <a:t>!!!</a:t>
            </a:r>
            <a:endParaRPr lang="ru-RU" b="1" dirty="0">
              <a:solidFill>
                <a:srgbClr val="C00000"/>
              </a:solidFill>
            </a:endParaRPr>
          </a:p>
        </p:txBody>
      </p:sp>
      <p:sp>
        <p:nvSpPr>
          <p:cNvPr id="3" name="Содержимое 2"/>
          <p:cNvSpPr>
            <a:spLocks noGrp="1"/>
          </p:cNvSpPr>
          <p:nvPr>
            <p:ph sz="quarter" idx="1"/>
          </p:nvPr>
        </p:nvSpPr>
        <p:spPr/>
        <p:txBody>
          <a:bodyPr>
            <a:normAutofit/>
          </a:bodyPr>
          <a:lstStyle/>
          <a:p>
            <a:r>
              <a:rPr lang="ru-RU" dirty="0" smtClean="0"/>
              <a:t>Судебная практика:</a:t>
            </a:r>
          </a:p>
          <a:p>
            <a:pPr>
              <a:buNone/>
            </a:pPr>
            <a:r>
              <a:rPr lang="ru-RU" dirty="0" smtClean="0"/>
              <a:t>	Постановления Конституционного Суда РФ</a:t>
            </a:r>
          </a:p>
          <a:p>
            <a:pPr>
              <a:buNone/>
            </a:pPr>
            <a:r>
              <a:rPr lang="ru-RU" dirty="0" smtClean="0"/>
              <a:t>	Постановления Пленума Верховного Суда РФ</a:t>
            </a:r>
          </a:p>
          <a:p>
            <a:pPr>
              <a:buNone/>
            </a:pPr>
            <a:r>
              <a:rPr lang="ru-RU" dirty="0" smtClean="0"/>
              <a:t>	Сложившаяся судебная практика – многократное единообразное решение судами одной и той же категории дел.</a:t>
            </a:r>
          </a:p>
          <a:p>
            <a:pPr>
              <a:buNone/>
            </a:pPr>
            <a:r>
              <a:rPr lang="ru-RU" dirty="0" smtClean="0"/>
              <a:t>	Судебный прецедент – решение суда по конкретному делу. </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u="sng" dirty="0" smtClean="0">
                <a:solidFill>
                  <a:srgbClr val="C00000"/>
                </a:solidFill>
              </a:rPr>
              <a:t>Не</a:t>
            </a:r>
            <a:r>
              <a:rPr lang="ru-RU" dirty="0" smtClean="0"/>
              <a:t> Источники права</a:t>
            </a:r>
            <a:r>
              <a:rPr lang="ru-RU" b="1" dirty="0" smtClean="0">
                <a:solidFill>
                  <a:srgbClr val="C00000"/>
                </a:solidFill>
              </a:rPr>
              <a:t>!!!</a:t>
            </a:r>
            <a:endParaRPr lang="ru-RU" b="1" dirty="0">
              <a:solidFill>
                <a:srgbClr val="C00000"/>
              </a:solidFill>
            </a:endParaRPr>
          </a:p>
        </p:txBody>
      </p:sp>
      <p:sp>
        <p:nvSpPr>
          <p:cNvPr id="3" name="Содержимое 2"/>
          <p:cNvSpPr>
            <a:spLocks noGrp="1"/>
          </p:cNvSpPr>
          <p:nvPr>
            <p:ph sz="quarter" idx="1"/>
          </p:nvPr>
        </p:nvSpPr>
        <p:spPr/>
        <p:txBody>
          <a:bodyPr>
            <a:normAutofit/>
          </a:bodyPr>
          <a:lstStyle/>
          <a:p>
            <a:r>
              <a:rPr lang="ru-RU" dirty="0" smtClean="0"/>
              <a:t>Практика контролирующих органов рассматривающих дела связанные с нарушением норм и положений предусмотренных Законом.</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Федеральный закон 135-ФЗ</a:t>
            </a:r>
            <a:endParaRPr lang="ru-RU" dirty="0"/>
          </a:p>
        </p:txBody>
      </p:sp>
      <p:sp>
        <p:nvSpPr>
          <p:cNvPr id="3" name="Содержимое 2"/>
          <p:cNvSpPr>
            <a:spLocks noGrp="1"/>
          </p:cNvSpPr>
          <p:nvPr>
            <p:ph sz="quarter" idx="1"/>
          </p:nvPr>
        </p:nvSpPr>
        <p:spPr/>
        <p:txBody>
          <a:bodyPr>
            <a:normAutofit fontScale="55000" lnSpcReduction="20000"/>
          </a:bodyPr>
          <a:lstStyle/>
          <a:p>
            <a:pPr>
              <a:buNone/>
            </a:pPr>
            <a:r>
              <a:rPr lang="ru-RU" dirty="0" smtClean="0"/>
              <a:t>	При проведении торгов, запроса котировок цен на товары (далее - запрос котировок), запроса предложений запрещаются действия, которые приводят или могут привести к недопущению, ограничению или устранению конкуренции, в том числе:</a:t>
            </a:r>
          </a:p>
          <a:p>
            <a:r>
              <a:rPr lang="ru-RU" dirty="0" smtClean="0"/>
              <a:t>1) координация организаторами торгов, запроса котировок, запроса предложений или заказчиками деятельности их участников, а также заключение соглашений между организаторами торгов и (или) заказчиками с участниками этих торгов, если такие соглашения имеют своей целью либо приводят или могут привести к ограничению конкуренции и (или) созданию преимущественных условий для каких-либо участников, если иное не предусмотрено законодательством РФ;</a:t>
            </a:r>
          </a:p>
          <a:p>
            <a:r>
              <a:rPr lang="ru-RU" dirty="0" smtClean="0"/>
              <a:t>2) создание участнику торгов, запроса котировок, запроса предложений или нескольким участникам торгов, запроса котировок, запроса предложений преимущественных условий участия в торгах, запросе котировок, запросе предложений, в том числе путем доступа к информации, если иное не установлено федеральным законом;</a:t>
            </a:r>
          </a:p>
          <a:p>
            <a:r>
              <a:rPr lang="ru-RU" dirty="0" smtClean="0"/>
              <a:t>3) нарушение порядка определения победителя или победителей торгов, запроса котировок, запроса предложений;</a:t>
            </a:r>
          </a:p>
          <a:p>
            <a:r>
              <a:rPr lang="ru-RU" dirty="0" smtClean="0"/>
              <a:t>4) участие организаторов торгов, запроса котировок, запроса предложений или заказчиков и (или) работников организаторов или работников заказчиков в торгах, запросе котировок, запросе предложений.</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Федеральный закон 135-ФЗ</a:t>
            </a:r>
            <a:endParaRPr lang="ru-RU" dirty="0"/>
          </a:p>
        </p:txBody>
      </p:sp>
      <p:sp>
        <p:nvSpPr>
          <p:cNvPr id="3" name="Содержимое 2"/>
          <p:cNvSpPr>
            <a:spLocks noGrp="1"/>
          </p:cNvSpPr>
          <p:nvPr>
            <p:ph sz="quarter" idx="1"/>
          </p:nvPr>
        </p:nvSpPr>
        <p:spPr/>
        <p:txBody>
          <a:bodyPr>
            <a:normAutofit fontScale="92500" lnSpcReduction="20000"/>
          </a:bodyPr>
          <a:lstStyle/>
          <a:p>
            <a:r>
              <a:rPr lang="ru-RU" dirty="0" smtClean="0"/>
              <a:t>запрещается </a:t>
            </a:r>
            <a:r>
              <a:rPr lang="ru-RU" i="1" dirty="0" smtClean="0"/>
              <a:t>не предусмотренное федеральными законами или иными нормативными правовыми актами</a:t>
            </a:r>
            <a:r>
              <a:rPr lang="ru-RU" dirty="0" smtClean="0"/>
              <a:t> </a:t>
            </a:r>
            <a:r>
              <a:rPr lang="ru-RU" u="sng" dirty="0" smtClean="0"/>
              <a:t>ограничение доступа </a:t>
            </a:r>
            <a:r>
              <a:rPr lang="ru-RU" dirty="0" smtClean="0"/>
              <a:t>к участию в торгах, запросе котировок, запросе предложений.</a:t>
            </a:r>
          </a:p>
          <a:p>
            <a:r>
              <a:rPr lang="ru-RU" dirty="0" smtClean="0"/>
              <a:t>запрещается ограничение конкуренции между участниками торгов, участниками запроса котировок, участниками запроса предложений путем включения в состав лотов товаров, работ, услуг, технологически и функционально не связанных с товарами, работами, услугами, поставки, выполнение, оказание которых являются предметом торгов, запроса котировок, запроса предложений.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НПА ФОИВ, Правительства РФ</a:t>
            </a:r>
            <a:endParaRPr lang="ru-RU" dirty="0"/>
          </a:p>
        </p:txBody>
      </p:sp>
      <p:sp>
        <p:nvSpPr>
          <p:cNvPr id="3" name="Содержимое 2"/>
          <p:cNvSpPr>
            <a:spLocks noGrp="1"/>
          </p:cNvSpPr>
          <p:nvPr>
            <p:ph sz="quarter" idx="1"/>
          </p:nvPr>
        </p:nvSpPr>
        <p:spPr/>
        <p:txBody>
          <a:bodyPr>
            <a:normAutofit/>
          </a:bodyPr>
          <a:lstStyle/>
          <a:p>
            <a:pPr>
              <a:buNone/>
            </a:pPr>
            <a:r>
              <a:rPr lang="ru-RU" dirty="0" smtClean="0"/>
              <a:t>	По состоянию на 3 октября 2016 года:</a:t>
            </a:r>
          </a:p>
          <a:p>
            <a:r>
              <a:rPr lang="ru-RU" dirty="0" smtClean="0"/>
              <a:t>66 Постановлений Правительства РФ;</a:t>
            </a:r>
          </a:p>
          <a:p>
            <a:r>
              <a:rPr lang="ru-RU" dirty="0" smtClean="0"/>
              <a:t>5 Распоряжений Правительства РФ;</a:t>
            </a:r>
          </a:p>
          <a:p>
            <a:r>
              <a:rPr lang="ru-RU" dirty="0" smtClean="0"/>
              <a:t>11 Приказов ФОИВ РФ.</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Виды норм используемых в законодательстве</a:t>
            </a:r>
            <a:endParaRPr lang="ru-RU" dirty="0"/>
          </a:p>
        </p:txBody>
      </p:sp>
      <p:sp>
        <p:nvSpPr>
          <p:cNvPr id="3" name="Содержимое 2"/>
          <p:cNvSpPr>
            <a:spLocks noGrp="1"/>
          </p:cNvSpPr>
          <p:nvPr>
            <p:ph sz="quarter" idx="1"/>
          </p:nvPr>
        </p:nvSpPr>
        <p:spPr/>
        <p:txBody>
          <a:bodyPr>
            <a:normAutofit/>
          </a:bodyPr>
          <a:lstStyle/>
          <a:p>
            <a:pPr>
              <a:buNone/>
            </a:pPr>
            <a:r>
              <a:rPr lang="ru-RU" dirty="0" smtClean="0"/>
              <a:t>	Императивная норма – </a:t>
            </a:r>
            <a:r>
              <a:rPr lang="ru-RU" dirty="0" err="1" smtClean="0"/>
              <a:t>норма</a:t>
            </a:r>
            <a:r>
              <a:rPr lang="ru-RU" dirty="0" smtClean="0"/>
              <a:t> права, содержащие правило, которое участники не могут изменять по своему усмотрению.</a:t>
            </a:r>
          </a:p>
          <a:p>
            <a:r>
              <a:rPr lang="ru-RU" dirty="0" smtClean="0"/>
              <a:t>Большинство норм Закона – императивные.</a:t>
            </a:r>
          </a:p>
          <a:p>
            <a:r>
              <a:rPr lang="ru-RU" dirty="0" smtClean="0"/>
              <a:t>Характеризуются следующими словами, речевыми оборотами:</a:t>
            </a:r>
          </a:p>
          <a:p>
            <a:pPr>
              <a:buNone/>
            </a:pPr>
            <a:r>
              <a:rPr lang="ru-RU" dirty="0" smtClean="0"/>
              <a:t>	- должен, обязан, предоставляет, размещает и т.п.</a:t>
            </a:r>
          </a:p>
          <a:p>
            <a:pPr>
              <a:buNone/>
            </a:pPr>
            <a:endParaRPr lang="ru-RU"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Виды норм используемых в законодательстве</a:t>
            </a:r>
            <a:endParaRPr lang="ru-RU" dirty="0"/>
          </a:p>
        </p:txBody>
      </p:sp>
      <p:sp>
        <p:nvSpPr>
          <p:cNvPr id="3" name="Содержимое 2"/>
          <p:cNvSpPr>
            <a:spLocks noGrp="1"/>
          </p:cNvSpPr>
          <p:nvPr>
            <p:ph sz="quarter" idx="1"/>
          </p:nvPr>
        </p:nvSpPr>
        <p:spPr/>
        <p:txBody>
          <a:bodyPr>
            <a:normAutofit/>
          </a:bodyPr>
          <a:lstStyle/>
          <a:p>
            <a:pPr>
              <a:buNone/>
            </a:pPr>
            <a:r>
              <a:rPr lang="ru-RU" dirty="0" smtClean="0"/>
              <a:t>	Диспозитивная норма – норма права, содержащие правило, которое участники могут изменять по своему усмотрению.</a:t>
            </a:r>
          </a:p>
          <a:p>
            <a:r>
              <a:rPr lang="ru-RU" dirty="0" smtClean="0"/>
              <a:t>Исключение.</a:t>
            </a:r>
          </a:p>
          <a:p>
            <a:r>
              <a:rPr lang="ru-RU" dirty="0" smtClean="0"/>
              <a:t>Характеризуются следующими словами, речевыми оборотами:</a:t>
            </a:r>
          </a:p>
          <a:p>
            <a:pPr>
              <a:buNone/>
            </a:pPr>
            <a:r>
              <a:rPr lang="ru-RU" dirty="0" smtClean="0"/>
              <a:t>	- вправе, может, если иное не предусмотрено … и т.п.</a:t>
            </a:r>
          </a:p>
          <a:p>
            <a:pPr>
              <a:buNone/>
            </a:pPr>
            <a:endParaRPr lang="ru-RU"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Общие положения</a:t>
            </a:r>
            <a:endParaRPr lang="ru-RU" dirty="0"/>
          </a:p>
        </p:txBody>
      </p:sp>
      <p:sp>
        <p:nvSpPr>
          <p:cNvPr id="11" name="Содержимое 10"/>
          <p:cNvSpPr>
            <a:spLocks noGrp="1"/>
          </p:cNvSpPr>
          <p:nvPr>
            <p:ph sz="quarter" idx="1"/>
          </p:nvPr>
        </p:nvSpPr>
        <p:spPr/>
        <p:txBody>
          <a:bodyPr>
            <a:normAutofit fontScale="55000" lnSpcReduction="20000"/>
          </a:bodyPr>
          <a:lstStyle/>
          <a:p>
            <a:r>
              <a:rPr lang="ru-RU" dirty="0" smtClean="0"/>
              <a:t>В 2005 г. был принят написанный Федеральной антимонопольной службой пресловутый 94-ФЗ, с 2011 г., все закупки стали публиковать на едином сайте.</a:t>
            </a:r>
          </a:p>
          <a:p>
            <a:r>
              <a:rPr lang="ru-RU" dirty="0" smtClean="0"/>
              <a:t>Критика закона на протяжении всего периода его существования.</a:t>
            </a:r>
          </a:p>
          <a:p>
            <a:r>
              <a:rPr lang="ru-RU" dirty="0" smtClean="0"/>
              <a:t>- регулирование только системы размещения заказа;</a:t>
            </a:r>
          </a:p>
          <a:p>
            <a:r>
              <a:rPr lang="ru-RU" dirty="0" smtClean="0"/>
              <a:t>- нет контроля за результатом;</a:t>
            </a:r>
          </a:p>
          <a:p>
            <a:r>
              <a:rPr lang="ru-RU" dirty="0" smtClean="0"/>
              <a:t>- единственный критерии определения победителя цена</a:t>
            </a:r>
          </a:p>
          <a:p>
            <a:r>
              <a:rPr lang="ru-RU" dirty="0" smtClean="0"/>
              <a:t>Ноябрь 2010 года президент Медведев поручил разработать новый закон. Результат ФАС усовершенствовало 94-ФЗ. Минэкономразвития написало закон о федеральной контрактной системе.</a:t>
            </a:r>
          </a:p>
          <a:p>
            <a:r>
              <a:rPr lang="ru-RU" dirty="0" smtClean="0"/>
              <a:t>Сентябрь 2011 года внесли оба законопроекта - и ФАС, и Минэкономразвития, - на совещании у премьера Путина решение было принято в пользу ФКС. </a:t>
            </a:r>
          </a:p>
          <a:p>
            <a:r>
              <a:rPr lang="ru-RU" dirty="0" smtClean="0"/>
              <a:t>Июнь 2012 года первое чтение  в Госдуме.</a:t>
            </a:r>
          </a:p>
          <a:p>
            <a:r>
              <a:rPr lang="ru-RU" dirty="0" smtClean="0"/>
              <a:t>Второе чтение переносилось несколько раз из-за разногласий с Правовым управлением .Администрации Президента РФ . </a:t>
            </a:r>
          </a:p>
          <a:p>
            <a:r>
              <a:rPr lang="ru-RU" dirty="0" smtClean="0"/>
              <a:t>12 декабря 2012 послание Федеральному собрания Владимир Путин попросил принять закон о ФКС как можно быстрее.</a:t>
            </a:r>
          </a:p>
          <a:p>
            <a:r>
              <a:rPr lang="ru-RU" dirty="0" smtClean="0"/>
              <a:t>Январь 2013 года об этом же депутатов попросил Медведев.</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Действие норм о контрактной системе во времени</a:t>
            </a:r>
            <a:endParaRPr lang="ru-RU" dirty="0"/>
          </a:p>
        </p:txBody>
      </p:sp>
      <p:sp>
        <p:nvSpPr>
          <p:cNvPr id="3" name="Содержимое 2"/>
          <p:cNvSpPr>
            <a:spLocks noGrp="1"/>
          </p:cNvSpPr>
          <p:nvPr>
            <p:ph sz="quarter" idx="1"/>
          </p:nvPr>
        </p:nvSpPr>
        <p:spPr/>
        <p:txBody>
          <a:bodyPr>
            <a:normAutofit fontScale="92500" lnSpcReduction="10000"/>
          </a:bodyPr>
          <a:lstStyle/>
          <a:p>
            <a:r>
              <a:rPr lang="ru-RU" dirty="0" smtClean="0"/>
              <a:t>Федеральный закон от 14.06.1994 N 5-ФЗ "О порядке опубликования и вступления в силу федеральных конституционных законов, федеральных законов, актов палат Федерального Собрания"</a:t>
            </a:r>
          </a:p>
          <a:p>
            <a:r>
              <a:rPr lang="ru-RU" dirty="0" smtClean="0"/>
              <a:t>ст.6 ФКЗ, ФЗ, акты палат ФС вступают в силу </a:t>
            </a:r>
            <a:r>
              <a:rPr lang="ru-RU" i="1" dirty="0" smtClean="0"/>
              <a:t>одновременно</a:t>
            </a:r>
            <a:r>
              <a:rPr lang="ru-RU" dirty="0" smtClean="0"/>
              <a:t> на всей территории РФ по истечении десяти дней после дня их официального опубликования, если самими законами или актами палат не установлен другой порядок вступления их в силу.</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Действие норм о контрактной системе во времени</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Указ Президента РФ от 23.05.1996 N 763 </a:t>
            </a:r>
          </a:p>
          <a:p>
            <a:r>
              <a:rPr lang="ru-RU" dirty="0" smtClean="0"/>
              <a:t>"О порядке опубликования и вступления в силу актов Президента Российской Федерации, Правительства Российской Федерации и нормативных правовых актов федеральных органов исполнительной власти"</a:t>
            </a:r>
          </a:p>
          <a:p>
            <a:r>
              <a:rPr lang="ru-RU" dirty="0" smtClean="0"/>
              <a:t>5. Акты Президента РФ, имеющие нормативный характер, вступают в силу </a:t>
            </a:r>
            <a:r>
              <a:rPr lang="ru-RU" i="1" u="sng" dirty="0" smtClean="0"/>
              <a:t>одновременно</a:t>
            </a:r>
            <a:r>
              <a:rPr lang="ru-RU" dirty="0" smtClean="0"/>
              <a:t> на всей территории РФ по истечении семи дней после дня их первого официального опубликования.</a:t>
            </a:r>
          </a:p>
          <a:p>
            <a:r>
              <a:rPr lang="ru-RU" dirty="0" smtClean="0"/>
              <a:t>6. Акты Правительства РФ, затрагивающие права, свободы и обязанности человека и гражданина, устанавливающие правовой статус федеральных органов исполнительной власти, а также организаций, вступают в силу </a:t>
            </a:r>
            <a:r>
              <a:rPr lang="ru-RU" i="1" u="sng" dirty="0" smtClean="0"/>
              <a:t>одновременно</a:t>
            </a:r>
            <a:r>
              <a:rPr lang="ru-RU" dirty="0" smtClean="0"/>
              <a:t> на всей территории РФ по истечении семи дней после дня их первого официального опубликования.</a:t>
            </a:r>
          </a:p>
          <a:p>
            <a:endParaRPr lang="ru-RU" dirty="0" smtClean="0"/>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Действие норм о контрактной системе во времени</a:t>
            </a:r>
            <a:endParaRPr lang="ru-RU" dirty="0"/>
          </a:p>
        </p:txBody>
      </p:sp>
      <p:sp>
        <p:nvSpPr>
          <p:cNvPr id="3" name="Содержимое 2"/>
          <p:cNvSpPr>
            <a:spLocks noGrp="1"/>
          </p:cNvSpPr>
          <p:nvPr>
            <p:ph sz="quarter" idx="1"/>
          </p:nvPr>
        </p:nvSpPr>
        <p:spPr/>
        <p:txBody>
          <a:bodyPr>
            <a:normAutofit fontScale="77500" lnSpcReduction="20000"/>
          </a:bodyPr>
          <a:lstStyle/>
          <a:p>
            <a:r>
              <a:rPr lang="ru-RU" dirty="0" smtClean="0"/>
              <a:t>2. Постановления областного Совета народных депутатов в семидневный срок со дня принятия областным Советом народных депутатов подписываются и обнародуются Председателем областного Совета народных депутатов, если иное не установлено федеральным законодательством и законодательством области.</a:t>
            </a:r>
          </a:p>
          <a:p>
            <a:r>
              <a:rPr lang="ru-RU" dirty="0" smtClean="0"/>
              <a:t>3. Законы области в течение семи дней со дня принятия областным Советом народных депутатов направляются указанным органом для обнародования Губернатору области.</a:t>
            </a:r>
          </a:p>
          <a:p>
            <a:pPr>
              <a:buNone/>
            </a:pPr>
            <a:r>
              <a:rPr lang="ru-RU" i="1" dirty="0" smtClean="0"/>
              <a:t/>
            </a:r>
            <a:br>
              <a:rPr lang="ru-RU" i="1" dirty="0" smtClean="0"/>
            </a:br>
            <a:r>
              <a:rPr lang="ru-RU" i="1" dirty="0" smtClean="0"/>
              <a:t>ст. 63, Устав (Основной Закон) Орловской области от 26.02.1996 N 7-ОЗ (принят ООД РФ 26.02.1996)</a:t>
            </a:r>
            <a:endParaRPr lang="ru-RU" dirty="0" smtClean="0"/>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Источники публикации</a:t>
            </a:r>
            <a:endParaRPr lang="ru-RU" dirty="0"/>
          </a:p>
        </p:txBody>
      </p:sp>
      <p:sp>
        <p:nvSpPr>
          <p:cNvPr id="3" name="Содержимое 2"/>
          <p:cNvSpPr>
            <a:spLocks noGrp="1"/>
          </p:cNvSpPr>
          <p:nvPr>
            <p:ph sz="quarter" idx="1"/>
          </p:nvPr>
        </p:nvSpPr>
        <p:spPr/>
        <p:txBody>
          <a:bodyPr>
            <a:normAutofit fontScale="92500" lnSpcReduction="10000"/>
          </a:bodyPr>
          <a:lstStyle/>
          <a:p>
            <a:r>
              <a:rPr lang="ru-RU" dirty="0" smtClean="0"/>
              <a:t>Официальным опубликованием федерального конституционного закона, федерального закона, акта палаты Федерального Собрания считается первая публикация его полного текста в "Парламентской газете", "Российской газете", "Собрании законодательства Российской Федерации" или первое размещение (опубликование) на "Официальном </a:t>
            </a:r>
            <a:r>
              <a:rPr lang="ru-RU" dirty="0" err="1" smtClean="0"/>
              <a:t>интернет-портале</a:t>
            </a:r>
            <a:r>
              <a:rPr lang="ru-RU" dirty="0" smtClean="0"/>
              <a:t> правовой информации" (</a:t>
            </a:r>
            <a:r>
              <a:rPr lang="ru-RU" dirty="0" err="1" smtClean="0">
                <a:hlinkClick r:id="rId2"/>
              </a:rPr>
              <a:t>www.pravo.gov.ru</a:t>
            </a:r>
            <a:r>
              <a:rPr lang="ru-RU" dirty="0" smtClean="0"/>
              <a:t>).</a:t>
            </a:r>
          </a:p>
          <a:p>
            <a:pPr>
              <a:buNone/>
            </a:pPr>
            <a:r>
              <a:rPr lang="ru-RU" dirty="0" smtClean="0"/>
              <a:t>	</a:t>
            </a:r>
            <a:r>
              <a:rPr lang="ru-RU" i="1" dirty="0" smtClean="0"/>
              <a:t>Федеральный закон от 14.06.1994 N 5-ФЗ</a:t>
            </a:r>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Источники публикации</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smtClean="0"/>
              <a:t>1. Установить, что:</a:t>
            </a:r>
          </a:p>
          <a:p>
            <a:r>
              <a:rPr lang="ru-RU" dirty="0" smtClean="0"/>
              <a:t>а) в соответствии с законами субъектов Российской Федерации законы и иные правовые акты субъектов Российской Федерации опубликовываются на "Официальном </a:t>
            </a:r>
            <a:r>
              <a:rPr lang="ru-RU" dirty="0" err="1" smtClean="0"/>
              <a:t>интернет-портале</a:t>
            </a:r>
            <a:r>
              <a:rPr lang="ru-RU" dirty="0" smtClean="0"/>
              <a:t> правовой информации" (</a:t>
            </a:r>
            <a:r>
              <a:rPr lang="ru-RU" dirty="0" err="1" smtClean="0"/>
              <a:t>www.pravo.gov.ru</a:t>
            </a:r>
            <a:r>
              <a:rPr lang="ru-RU" dirty="0" smtClean="0"/>
              <a:t>);</a:t>
            </a:r>
          </a:p>
          <a:p>
            <a:r>
              <a:rPr lang="ru-RU" dirty="0" smtClean="0"/>
              <a:t>б) опубликование законов и иных правовых актов субъектов Российской Федерации на "Официальном </a:t>
            </a:r>
            <a:r>
              <a:rPr lang="ru-RU" dirty="0" err="1" smtClean="0"/>
              <a:t>интернет-портале</a:t>
            </a:r>
            <a:r>
              <a:rPr lang="ru-RU" dirty="0" smtClean="0"/>
              <a:t> правовой информации" (</a:t>
            </a:r>
            <a:r>
              <a:rPr lang="ru-RU" dirty="0" err="1" smtClean="0"/>
              <a:t>www.pravo.gov.ru</a:t>
            </a:r>
            <a:r>
              <a:rPr lang="ru-RU" dirty="0" smtClean="0"/>
              <a:t>) осуществляется в течение 10 дней со дня их подписания и является их официальным опубликованием.</a:t>
            </a:r>
          </a:p>
          <a:p>
            <a:pPr>
              <a:buNone/>
            </a:pPr>
            <a:r>
              <a:rPr lang="ru-RU" i="1" dirty="0" smtClean="0"/>
              <a:t/>
            </a:r>
            <a:br>
              <a:rPr lang="ru-RU" i="1" dirty="0" smtClean="0"/>
            </a:br>
            <a:r>
              <a:rPr lang="ru-RU" i="1" dirty="0" smtClean="0"/>
              <a:t>Указ Президента РФ от 02.04.2014 N 198 "О порядке опубликования законов и иных правовых актов субъектов Российской Федерации на "Официальном </a:t>
            </a:r>
            <a:r>
              <a:rPr lang="ru-RU" i="1" dirty="0" err="1" smtClean="0"/>
              <a:t>интернет-портале</a:t>
            </a:r>
            <a:r>
              <a:rPr lang="ru-RU" i="1" dirty="0" smtClean="0"/>
              <a:t> правовой информации" (</a:t>
            </a:r>
            <a:r>
              <a:rPr lang="ru-RU" i="1" dirty="0" err="1" smtClean="0"/>
              <a:t>www.pravo.gov.ru</a:t>
            </a:r>
            <a:r>
              <a:rPr lang="ru-RU" i="1" dirty="0" smtClean="0"/>
              <a:t>)" </a:t>
            </a:r>
            <a:r>
              <a:rPr lang="ru-RU" dirty="0" smtClean="0"/>
              <a:t/>
            </a:r>
            <a:br>
              <a:rPr lang="ru-RU" dirty="0" smtClean="0"/>
            </a:br>
            <a:endParaRPr lang="ru-RU" dirty="0" smtClean="0"/>
          </a:p>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Действие норм о контрактной системе в пространстве и по кругу лиц</a:t>
            </a:r>
            <a:endParaRPr lang="ru-RU" sz="3500" dirty="0"/>
          </a:p>
        </p:txBody>
      </p:sp>
      <p:sp>
        <p:nvSpPr>
          <p:cNvPr id="3" name="Содержимое 2"/>
          <p:cNvSpPr>
            <a:spLocks noGrp="1"/>
          </p:cNvSpPr>
          <p:nvPr>
            <p:ph sz="quarter" idx="1"/>
          </p:nvPr>
        </p:nvSpPr>
        <p:spPr/>
        <p:txBody>
          <a:bodyPr>
            <a:normAutofit fontScale="70000" lnSpcReduction="20000"/>
          </a:bodyPr>
          <a:lstStyle/>
          <a:p>
            <a:r>
              <a:rPr lang="ru-RU" dirty="0" smtClean="0"/>
              <a:t>По общему правилу действует на всей территории РФ. Исключения:</a:t>
            </a:r>
          </a:p>
          <a:p>
            <a:pPr>
              <a:buNone/>
            </a:pPr>
            <a:r>
              <a:rPr lang="ru-RU" dirty="0" smtClean="0"/>
              <a:t>	- нормы посвященные действию Закона в связи с принятием в состав Республики Крым города федерального значения Севастополь;</a:t>
            </a:r>
          </a:p>
          <a:p>
            <a:pPr>
              <a:buNone/>
            </a:pPr>
            <a:r>
              <a:rPr lang="ru-RU" dirty="0" smtClean="0"/>
              <a:t>	- Дипломатические представительства и консульские учреждения РФ, торговые представительства РФ, официальные представительства РФ при международных организациях и иные заказчики, осуществляющие свою деятельность на территории иностранного государства, вправе осуществлять на территории иностранного государства закупки товаров, работ, услуг у российских или иностранных поставщиков (подрядчиков, исполнителей) путем проведения запроса котировок для обеспечения своей деятельности на территории иностранного государства с учетом особенностей, предусмотренных ч. 2 ст. 75 Закона и ст. 111.1 Закона.</a:t>
            </a: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Действие норм о контрактной системе в пространстве и по кругу лиц</a:t>
            </a:r>
            <a:endParaRPr lang="ru-RU" sz="3500" dirty="0"/>
          </a:p>
        </p:txBody>
      </p:sp>
      <p:sp>
        <p:nvSpPr>
          <p:cNvPr id="4" name="Скругленный прямоугольник 3"/>
          <p:cNvSpPr/>
          <p:nvPr/>
        </p:nvSpPr>
        <p:spPr>
          <a:xfrm>
            <a:off x="2730500" y="1612900"/>
            <a:ext cx="3733800" cy="7239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500" dirty="0" smtClean="0"/>
              <a:t>Субъекты</a:t>
            </a:r>
            <a:endParaRPr lang="ru-RU" sz="3500" dirty="0"/>
          </a:p>
        </p:txBody>
      </p:sp>
      <p:sp>
        <p:nvSpPr>
          <p:cNvPr id="5" name="Скругленный прямоугольник 4"/>
          <p:cNvSpPr/>
          <p:nvPr/>
        </p:nvSpPr>
        <p:spPr>
          <a:xfrm>
            <a:off x="546100" y="2832100"/>
            <a:ext cx="3035300" cy="4826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accent5">
                    <a:lumMod val="50000"/>
                  </a:schemeClr>
                </a:solidFill>
              </a:rPr>
              <a:t>Заказчики</a:t>
            </a:r>
            <a:endParaRPr lang="ru-RU" b="1" dirty="0">
              <a:solidFill>
                <a:schemeClr val="accent5">
                  <a:lumMod val="50000"/>
                </a:schemeClr>
              </a:solidFill>
            </a:endParaRPr>
          </a:p>
        </p:txBody>
      </p:sp>
      <p:sp>
        <p:nvSpPr>
          <p:cNvPr id="6" name="Скругленный прямоугольник 5"/>
          <p:cNvSpPr/>
          <p:nvPr/>
        </p:nvSpPr>
        <p:spPr>
          <a:xfrm>
            <a:off x="558800" y="3924300"/>
            <a:ext cx="685800" cy="25400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dirty="0" smtClean="0"/>
              <a:t>Государственные и муниципальные</a:t>
            </a:r>
            <a:endParaRPr lang="ru-RU" dirty="0"/>
          </a:p>
        </p:txBody>
      </p:sp>
      <p:sp>
        <p:nvSpPr>
          <p:cNvPr id="7" name="Скругленный прямоугольник 6"/>
          <p:cNvSpPr/>
          <p:nvPr/>
        </p:nvSpPr>
        <p:spPr>
          <a:xfrm>
            <a:off x="1460500" y="3924300"/>
            <a:ext cx="1117600" cy="25400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dirty="0" smtClean="0"/>
              <a:t>Бюджетные учреждения, унитарные предприятия</a:t>
            </a:r>
            <a:endParaRPr lang="ru-RU" dirty="0"/>
          </a:p>
        </p:txBody>
      </p:sp>
      <p:sp>
        <p:nvSpPr>
          <p:cNvPr id="8" name="Скругленный прямоугольник 7"/>
          <p:cNvSpPr/>
          <p:nvPr/>
        </p:nvSpPr>
        <p:spPr>
          <a:xfrm>
            <a:off x="2692400" y="3924300"/>
            <a:ext cx="850900" cy="25400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sz="1600" dirty="0" smtClean="0"/>
              <a:t>Автономные учреждения, иные  юридические лица</a:t>
            </a:r>
            <a:endParaRPr lang="ru-RU" sz="1600" dirty="0"/>
          </a:p>
        </p:txBody>
      </p:sp>
      <p:sp>
        <p:nvSpPr>
          <p:cNvPr id="9" name="Скругленный прямоугольник 8"/>
          <p:cNvSpPr/>
          <p:nvPr/>
        </p:nvSpPr>
        <p:spPr>
          <a:xfrm>
            <a:off x="3746500" y="2819400"/>
            <a:ext cx="927100" cy="36576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b="1" dirty="0" smtClean="0">
                <a:solidFill>
                  <a:schemeClr val="accent5">
                    <a:lumMod val="50000"/>
                  </a:schemeClr>
                </a:solidFill>
              </a:rPr>
              <a:t>Участники, в том числе подрядчики, поставщики, исполнители, физические лица</a:t>
            </a:r>
            <a:endParaRPr lang="ru-RU" b="1" dirty="0">
              <a:solidFill>
                <a:schemeClr val="accent5">
                  <a:lumMod val="50000"/>
                </a:schemeClr>
              </a:solidFill>
            </a:endParaRPr>
          </a:p>
        </p:txBody>
      </p:sp>
      <p:sp>
        <p:nvSpPr>
          <p:cNvPr id="13" name="Скругленный прямоугольник 12"/>
          <p:cNvSpPr/>
          <p:nvPr/>
        </p:nvSpPr>
        <p:spPr>
          <a:xfrm>
            <a:off x="4749800" y="2832100"/>
            <a:ext cx="2057400" cy="6477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accent5">
                    <a:lumMod val="50000"/>
                  </a:schemeClr>
                </a:solidFill>
              </a:rPr>
              <a:t>Обеспечивающие лица</a:t>
            </a:r>
            <a:endParaRPr lang="ru-RU" b="1" dirty="0">
              <a:solidFill>
                <a:schemeClr val="accent5">
                  <a:lumMod val="50000"/>
                </a:schemeClr>
              </a:solidFill>
            </a:endParaRPr>
          </a:p>
        </p:txBody>
      </p:sp>
      <p:sp>
        <p:nvSpPr>
          <p:cNvPr id="14" name="Скругленный прямоугольник 13"/>
          <p:cNvSpPr/>
          <p:nvPr/>
        </p:nvSpPr>
        <p:spPr>
          <a:xfrm>
            <a:off x="6883400" y="2832100"/>
            <a:ext cx="673100" cy="36449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b="1" dirty="0" smtClean="0">
                <a:solidFill>
                  <a:schemeClr val="accent5">
                    <a:lumMod val="50000"/>
                  </a:schemeClr>
                </a:solidFill>
              </a:rPr>
              <a:t>Органы контроля в сфере контрактной системы</a:t>
            </a:r>
            <a:endParaRPr lang="ru-RU" b="1" dirty="0">
              <a:solidFill>
                <a:schemeClr val="accent5">
                  <a:lumMod val="50000"/>
                </a:schemeClr>
              </a:solidFill>
            </a:endParaRPr>
          </a:p>
        </p:txBody>
      </p:sp>
      <p:sp>
        <p:nvSpPr>
          <p:cNvPr id="15" name="Скругленный прямоугольник 14"/>
          <p:cNvSpPr/>
          <p:nvPr/>
        </p:nvSpPr>
        <p:spPr>
          <a:xfrm>
            <a:off x="4826000" y="3937000"/>
            <a:ext cx="749300" cy="25400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dirty="0" smtClean="0"/>
              <a:t>Специализированная организация</a:t>
            </a:r>
            <a:endParaRPr lang="ru-RU" dirty="0"/>
          </a:p>
        </p:txBody>
      </p:sp>
      <p:sp>
        <p:nvSpPr>
          <p:cNvPr id="16" name="Скругленный прямоугольник 15"/>
          <p:cNvSpPr/>
          <p:nvPr/>
        </p:nvSpPr>
        <p:spPr>
          <a:xfrm>
            <a:off x="5715000" y="3937000"/>
            <a:ext cx="406400" cy="25400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dirty="0" smtClean="0"/>
              <a:t>Уполномоченный орган</a:t>
            </a:r>
            <a:endParaRPr lang="ru-RU" dirty="0"/>
          </a:p>
        </p:txBody>
      </p:sp>
      <p:sp>
        <p:nvSpPr>
          <p:cNvPr id="17" name="Скругленный прямоугольник 16"/>
          <p:cNvSpPr/>
          <p:nvPr/>
        </p:nvSpPr>
        <p:spPr>
          <a:xfrm>
            <a:off x="7747000" y="2832100"/>
            <a:ext cx="381000" cy="36322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b="1" dirty="0" smtClean="0">
                <a:solidFill>
                  <a:schemeClr val="accent5">
                    <a:lumMod val="50000"/>
                  </a:schemeClr>
                </a:solidFill>
              </a:rPr>
              <a:t>Общественные объединения</a:t>
            </a:r>
            <a:endParaRPr lang="ru-RU" b="1" dirty="0">
              <a:solidFill>
                <a:schemeClr val="accent5">
                  <a:lumMod val="50000"/>
                </a:schemeClr>
              </a:solidFill>
            </a:endParaRPr>
          </a:p>
        </p:txBody>
      </p:sp>
      <p:sp>
        <p:nvSpPr>
          <p:cNvPr id="18" name="Скругленный прямоугольник 17"/>
          <p:cNvSpPr/>
          <p:nvPr/>
        </p:nvSpPr>
        <p:spPr>
          <a:xfrm>
            <a:off x="8267700" y="2806700"/>
            <a:ext cx="673100" cy="36703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b="1" dirty="0" smtClean="0">
                <a:solidFill>
                  <a:schemeClr val="accent5">
                    <a:lumMod val="50000"/>
                  </a:schemeClr>
                </a:solidFill>
              </a:rPr>
              <a:t>Государственные и муниципальные органы</a:t>
            </a:r>
            <a:endParaRPr lang="ru-RU" b="1" dirty="0">
              <a:solidFill>
                <a:schemeClr val="accent5">
                  <a:lumMod val="50000"/>
                </a:schemeClr>
              </a:solidFill>
            </a:endParaRPr>
          </a:p>
        </p:txBody>
      </p:sp>
      <p:cxnSp>
        <p:nvCxnSpPr>
          <p:cNvPr id="20" name="Прямая со стрелкой 19"/>
          <p:cNvCxnSpPr>
            <a:endCxn id="6" idx="0"/>
          </p:cNvCxnSpPr>
          <p:nvPr/>
        </p:nvCxnSpPr>
        <p:spPr>
          <a:xfrm rot="5400000">
            <a:off x="597694" y="3619500"/>
            <a:ext cx="608806" cy="794"/>
          </a:xfrm>
          <a:prstGeom prst="straightConnector1">
            <a:avLst/>
          </a:prstGeom>
          <a:ln w="635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a:endCxn id="7" idx="0"/>
          </p:cNvCxnSpPr>
          <p:nvPr/>
        </p:nvCxnSpPr>
        <p:spPr>
          <a:xfrm rot="16200000" flipH="1">
            <a:off x="1708944" y="3613944"/>
            <a:ext cx="608806" cy="11906"/>
          </a:xfrm>
          <a:prstGeom prst="straightConnector1">
            <a:avLst/>
          </a:prstGeom>
          <a:ln w="635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p:nvPr/>
        </p:nvCxnSpPr>
        <p:spPr>
          <a:xfrm rot="16200000" flipH="1">
            <a:off x="2771775" y="3603625"/>
            <a:ext cx="635000" cy="6350"/>
          </a:xfrm>
          <a:prstGeom prst="straightConnector1">
            <a:avLst/>
          </a:prstGeom>
          <a:ln w="635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a:endCxn id="15" idx="0"/>
          </p:cNvCxnSpPr>
          <p:nvPr/>
        </p:nvCxnSpPr>
        <p:spPr>
          <a:xfrm rot="5400000">
            <a:off x="4975225" y="3705225"/>
            <a:ext cx="457200" cy="6350"/>
          </a:xfrm>
          <a:prstGeom prst="straightConnector1">
            <a:avLst/>
          </a:prstGeom>
          <a:ln w="635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8" name="Прямая со стрелкой 37"/>
          <p:cNvCxnSpPr/>
          <p:nvPr/>
        </p:nvCxnSpPr>
        <p:spPr>
          <a:xfrm rot="5400000">
            <a:off x="5699125" y="3705225"/>
            <a:ext cx="457200" cy="6350"/>
          </a:xfrm>
          <a:prstGeom prst="straightConnector1">
            <a:avLst/>
          </a:prstGeom>
          <a:ln w="635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Левая фигурная скобка 38"/>
          <p:cNvSpPr/>
          <p:nvPr/>
        </p:nvSpPr>
        <p:spPr>
          <a:xfrm rot="5400000">
            <a:off x="4575175" y="-1660525"/>
            <a:ext cx="323850" cy="8382000"/>
          </a:xfrm>
          <a:prstGeom prst="leftBrace">
            <a:avLst>
              <a:gd name="adj1" fmla="val 98039"/>
              <a:gd name="adj2" fmla="val 50296"/>
            </a:avLst>
          </a:prstGeom>
          <a:noFill/>
          <a:ln w="34925">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21" name="Скругленный прямоугольник 20"/>
          <p:cNvSpPr/>
          <p:nvPr/>
        </p:nvSpPr>
        <p:spPr>
          <a:xfrm>
            <a:off x="6286500" y="3949700"/>
            <a:ext cx="406400" cy="2540000"/>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dirty="0" smtClean="0"/>
              <a:t>Операторы ЭП</a:t>
            </a:r>
            <a:endParaRPr lang="ru-RU" dirty="0"/>
          </a:p>
        </p:txBody>
      </p:sp>
      <p:cxnSp>
        <p:nvCxnSpPr>
          <p:cNvPr id="25" name="Прямая со стрелкой 24"/>
          <p:cNvCxnSpPr/>
          <p:nvPr/>
        </p:nvCxnSpPr>
        <p:spPr>
          <a:xfrm rot="5400000">
            <a:off x="6283325" y="3705225"/>
            <a:ext cx="457200" cy="6350"/>
          </a:xfrm>
          <a:prstGeom prst="straightConnector1">
            <a:avLst/>
          </a:prstGeom>
          <a:ln w="6350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92500" lnSpcReduction="10000"/>
          </a:bodyPr>
          <a:lstStyle/>
          <a:p>
            <a:pPr>
              <a:buNone/>
            </a:pPr>
            <a:r>
              <a:rPr lang="ru-RU" dirty="0" smtClean="0"/>
              <a:t>	Регулирует отношения, направленные на:</a:t>
            </a:r>
          </a:p>
          <a:p>
            <a:r>
              <a:rPr lang="ru-RU" dirty="0" smtClean="0"/>
              <a:t>обеспечение государственных и муниципальных нужд в целях:</a:t>
            </a:r>
          </a:p>
          <a:p>
            <a:pPr>
              <a:buNone/>
            </a:pPr>
            <a:r>
              <a:rPr lang="ru-RU" dirty="0" smtClean="0"/>
              <a:t>	- повышения эффективности,</a:t>
            </a:r>
          </a:p>
          <a:p>
            <a:pPr>
              <a:buNone/>
            </a:pPr>
            <a:r>
              <a:rPr lang="ru-RU" dirty="0" smtClean="0"/>
              <a:t>	- результативности осуществления закупок товаров, работ, услуг,</a:t>
            </a:r>
          </a:p>
          <a:p>
            <a:pPr>
              <a:buNone/>
            </a:pPr>
            <a:r>
              <a:rPr lang="ru-RU" dirty="0" smtClean="0"/>
              <a:t>	- обеспечения гласности</a:t>
            </a:r>
          </a:p>
          <a:p>
            <a:pPr>
              <a:buNone/>
            </a:pPr>
            <a:r>
              <a:rPr lang="ru-RU" dirty="0" smtClean="0"/>
              <a:t>	- и прозрачности осуществления таких закупок, </a:t>
            </a:r>
          </a:p>
          <a:p>
            <a:pPr>
              <a:buNone/>
            </a:pPr>
            <a:r>
              <a:rPr lang="ru-RU" dirty="0" smtClean="0"/>
              <a:t>	- предотвращения коррупции</a:t>
            </a:r>
          </a:p>
          <a:p>
            <a:pPr>
              <a:buNone/>
            </a:pPr>
            <a:r>
              <a:rPr lang="ru-RU" dirty="0" smtClean="0"/>
              <a:t>	- и других злоупотреблений в сфере таких закупок</a:t>
            </a:r>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62500" lnSpcReduction="20000"/>
          </a:bodyPr>
          <a:lstStyle/>
          <a:p>
            <a:r>
              <a:rPr lang="ru-RU" dirty="0" smtClean="0"/>
              <a:t>1) планирования закупок товаров, работ, услуг;</a:t>
            </a:r>
          </a:p>
          <a:p>
            <a:r>
              <a:rPr lang="ru-RU" dirty="0" smtClean="0"/>
              <a:t>2) определения поставщиков (подрядчиков, исполнителей);</a:t>
            </a:r>
          </a:p>
          <a:p>
            <a:r>
              <a:rPr lang="ru-RU" dirty="0" smtClean="0"/>
              <a:t>3) заключения гражданско-правового договора, предметом которого являются поставка товара, выполнение работы, оказание услуги (</a:t>
            </a:r>
            <a:r>
              <a:rPr lang="ru-RU" i="1" dirty="0" smtClean="0"/>
              <a:t>в том числе приобретение недвижимого имущества или </a:t>
            </a:r>
            <a:r>
              <a:rPr lang="ru-RU" b="1" i="1" u="sng" dirty="0" smtClean="0"/>
              <a:t>аренда имущества</a:t>
            </a:r>
            <a:r>
              <a:rPr lang="ru-RU" dirty="0" smtClean="0"/>
              <a:t>), от имени РФ, субъекта РФ или муниципального образования, а также бюджетным учреждением либо иным юридическим лицом в соответствии с частями 1, 4 и 5 ст. 15 Закона (далее - контракт);</a:t>
            </a:r>
          </a:p>
          <a:p>
            <a:r>
              <a:rPr lang="ru-RU" dirty="0" smtClean="0"/>
              <a:t>4) особенностей исполнения контрактов;</a:t>
            </a:r>
          </a:p>
          <a:p>
            <a:r>
              <a:rPr lang="ru-RU" dirty="0" smtClean="0"/>
              <a:t>5) мониторинга закупок товаров, работ, услуг;</a:t>
            </a:r>
          </a:p>
          <a:p>
            <a:r>
              <a:rPr lang="ru-RU" dirty="0" smtClean="0"/>
              <a:t>6) аудита в сфере закупок товаров, работ, услуг;</a:t>
            </a:r>
          </a:p>
          <a:p>
            <a:r>
              <a:rPr lang="ru-RU" dirty="0" smtClean="0"/>
              <a:t>7) контроля за соблюдением </a:t>
            </a:r>
            <a:r>
              <a:rPr lang="ru-RU" smtClean="0"/>
              <a:t>законодательства РФ и </a:t>
            </a:r>
            <a:r>
              <a:rPr lang="ru-RU" dirty="0" smtClean="0"/>
              <a:t>иных нормативных правовых актов о контрактной системе в сфере закупок товаров, работ, услуг для обеспечения государственных и муниципальных нужд (далее - контроль в сфере закупок).</a:t>
            </a:r>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92500" lnSpcReduction="20000"/>
          </a:bodyPr>
          <a:lstStyle/>
          <a:p>
            <a:r>
              <a:rPr lang="ru-RU" dirty="0" smtClean="0"/>
              <a:t>Таким образом, отношения, связанные с закупкой товаров, работ, услуг для государственных и муниципальных нужд, </a:t>
            </a:r>
            <a:r>
              <a:rPr lang="ru-RU" i="1" u="sng" dirty="0" smtClean="0"/>
              <a:t>в целях исполнения вступившего в законную силу решения суда</a:t>
            </a:r>
            <a:r>
              <a:rPr lang="ru-RU" dirty="0" smtClean="0"/>
              <a:t>, законного требования судебного пристава-исполнителя, иного лица, наделенного отдельными государственными или иными публичными полномочиями, относятся к сфере регулирования Закона N 44-ФЗ.</a:t>
            </a:r>
          </a:p>
          <a:p>
            <a:pPr>
              <a:buNone/>
            </a:pPr>
            <a:r>
              <a:rPr lang="ru-RU" i="1" dirty="0" smtClean="0"/>
              <a:t/>
            </a:r>
            <a:br>
              <a:rPr lang="ru-RU" i="1" dirty="0" smtClean="0"/>
            </a:br>
            <a:r>
              <a:rPr lang="ru-RU" i="1" dirty="0" smtClean="0"/>
              <a:t>Письмо Минэкономразвития России от 29.01.2016 N ОГ-Д28-1397</a:t>
            </a:r>
          </a:p>
          <a:p>
            <a:endParaRPr lang="ru-RU" dirty="0" smtClean="0"/>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Общие положения</a:t>
            </a:r>
            <a:endParaRPr lang="ru-RU" dirty="0"/>
          </a:p>
        </p:txBody>
      </p:sp>
      <p:sp>
        <p:nvSpPr>
          <p:cNvPr id="11" name="Содержимое 10"/>
          <p:cNvSpPr>
            <a:spLocks noGrp="1"/>
          </p:cNvSpPr>
          <p:nvPr>
            <p:ph sz="quarter" idx="1"/>
          </p:nvPr>
        </p:nvSpPr>
        <p:spPr/>
        <p:txBody>
          <a:bodyPr>
            <a:normAutofit fontScale="70000" lnSpcReduction="20000"/>
          </a:bodyPr>
          <a:lstStyle/>
          <a:p>
            <a:r>
              <a:rPr lang="ru-RU" b="1" dirty="0" smtClean="0"/>
              <a:t>Между первым и вторым чтением </a:t>
            </a:r>
            <a:r>
              <a:rPr lang="ru-RU" dirty="0" smtClean="0"/>
              <a:t/>
            </a:r>
            <a:br>
              <a:rPr lang="ru-RU" dirty="0" smtClean="0"/>
            </a:br>
            <a:r>
              <a:rPr lang="ru-RU" dirty="0" smtClean="0"/>
              <a:t> </a:t>
            </a:r>
          </a:p>
          <a:p>
            <a:r>
              <a:rPr lang="ru-RU" dirty="0" smtClean="0"/>
              <a:t>Федеральная контрактная система - контроль за </a:t>
            </a:r>
            <a:r>
              <a:rPr lang="ru-RU" dirty="0" err="1" smtClean="0"/>
              <a:t>госзакупками</a:t>
            </a:r>
            <a:r>
              <a:rPr lang="ru-RU" dirty="0" smtClean="0"/>
              <a:t> на всех этапах от планирования до реализации. В отличие от 94-ФЗ, который регламентировал лишь строгую процедуру закупки товаров и услуг, новая система должна была сделать публичными планы госструктур по закупкам на несколько лет вперед и ввести ответственность за результаты торгов, их аудит и приемку. </a:t>
            </a:r>
          </a:p>
          <a:p>
            <a:r>
              <a:rPr lang="ru-RU" dirty="0" smtClean="0"/>
              <a:t>В результате изменений внесенных в него после первого чтения законопроект  - компромисс между ФАС, Минэкономразвития, администрацией президента и бизнесом.</a:t>
            </a:r>
          </a:p>
          <a:p>
            <a:r>
              <a:rPr lang="ru-RU" dirty="0" smtClean="0"/>
              <a:t>Федеральный закон от 21 июля 2005 года N 94-ФЗ "О размещении заказов на поставки товаров, выполнение работ, оказание услуг для государственных и муниципальных нужд" утратил силу с 01.01.2014.</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77500" lnSpcReduction="20000"/>
          </a:bodyPr>
          <a:lstStyle/>
          <a:p>
            <a:r>
              <a:rPr lang="ru-RU" dirty="0" smtClean="0"/>
              <a:t>Согласно пункту 4 части 1 статьи 3 Закона участник закупки - это любое юридическое лицо независимо от его организационно-правовой формы, формы собственности, места нахождения и места происхождения капитала или любое физическое лицо, в том числе зарегистрированное в качестве индивидуального предпринимателя.</a:t>
            </a:r>
          </a:p>
          <a:p>
            <a:r>
              <a:rPr lang="ru-RU" dirty="0" smtClean="0"/>
              <a:t>Таким образом, Закон </a:t>
            </a:r>
            <a:r>
              <a:rPr lang="ru-RU" i="1" dirty="0" smtClean="0"/>
              <a:t>регулирует отношения</a:t>
            </a:r>
            <a:r>
              <a:rPr lang="ru-RU" dirty="0" smtClean="0"/>
              <a:t>, направленные на обеспечение государственных и муниципальных нужд, в том числе в части, </a:t>
            </a:r>
            <a:r>
              <a:rPr lang="ru-RU" i="1" u="sng" dirty="0" smtClean="0"/>
              <a:t>касающейся заключения гражданско-правового договора (контракта) между заказчиком и участником закупки</a:t>
            </a:r>
            <a:r>
              <a:rPr lang="ru-RU" dirty="0" smtClean="0"/>
              <a:t>.</a:t>
            </a:r>
          </a:p>
          <a:p>
            <a:pPr>
              <a:buNone/>
            </a:pPr>
            <a:r>
              <a:rPr lang="ru-RU" i="1" dirty="0" smtClean="0"/>
              <a:t/>
            </a:r>
            <a:br>
              <a:rPr lang="ru-RU" i="1" dirty="0" smtClean="0"/>
            </a:br>
            <a:r>
              <a:rPr lang="ru-RU" i="1" dirty="0" smtClean="0"/>
              <a:t>Письмо Минэкономразвития России от 26.02.2015 N Д28и-394</a:t>
            </a:r>
            <a:r>
              <a:rPr lang="ru-RU" dirty="0" smtClean="0"/>
              <a:t/>
            </a:r>
            <a:br>
              <a:rPr lang="ru-RU" dirty="0" smtClean="0"/>
            </a:b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55000" lnSpcReduction="20000"/>
          </a:bodyPr>
          <a:lstStyle/>
          <a:p>
            <a:r>
              <a:rPr lang="ru-RU" dirty="0" smtClean="0"/>
              <a:t>Согласно статье 1 Закона N 44-ФЗ настоящий Федеральный закон регулирует отношения, направленные на обеспечение государственных и муниципальных нужд в целях повышения эффективности, результативности осуществления закупок товаров, работ, услуг, обеспечения гласности и прозрачности осуществления таких закупок, предотвращения коррупции и других злоупотреблений в сфере таких закупок, в части, касающейся:</a:t>
            </a:r>
          </a:p>
          <a:p>
            <a:r>
              <a:rPr lang="ru-RU" dirty="0" smtClean="0"/>
              <a:t>1) планирования закупок товаров, работ, услуг;</a:t>
            </a:r>
          </a:p>
          <a:p>
            <a:r>
              <a:rPr lang="ru-RU" dirty="0" smtClean="0"/>
              <a:t>2) определения поставщиков (подрядчиков, исполнителей);</a:t>
            </a:r>
          </a:p>
          <a:p>
            <a:r>
              <a:rPr lang="ru-RU" dirty="0" smtClean="0"/>
              <a:t>3) заключения гражданско-правового договора, предметом которого являются поставка товара, выполнение работы, оказание услуги (в том числе приобретение недвижимого имущества или аренда имущества), от имени Российской Федерации, субъекта Российской Федерации или муниципального образования, а также бюджетным учреждением либо иным юридическим лицом в соответствии с частями 1, 4 и 5 статьи 15 настоящего Федерального закона.</a:t>
            </a:r>
          </a:p>
          <a:p>
            <a:r>
              <a:rPr lang="ru-RU" dirty="0" smtClean="0"/>
              <a:t>Таким образом, расходы государственных и муниципальных заказчиков на оплату </a:t>
            </a:r>
            <a:r>
              <a:rPr lang="ru-RU" i="1" u="sng" dirty="0" smtClean="0"/>
              <a:t>банковских услуг и услуг по доставке и пересылке ежемесячных денежных выплат </a:t>
            </a:r>
            <a:r>
              <a:rPr lang="ru-RU" dirty="0" smtClean="0"/>
              <a:t>относятся к сфере регулирования Закона N 44-ФЗ.</a:t>
            </a:r>
          </a:p>
          <a:p>
            <a:pPr>
              <a:buNone/>
            </a:pPr>
            <a:r>
              <a:rPr lang="ru-RU" i="1" dirty="0" smtClean="0"/>
              <a:t/>
            </a:r>
            <a:br>
              <a:rPr lang="ru-RU" i="1" dirty="0" smtClean="0"/>
            </a:br>
            <a:r>
              <a:rPr lang="ru-RU" i="1" dirty="0" smtClean="0"/>
              <a:t>Письмо Минэкономразвития России от 23.12.2014 N Д28и-2801</a:t>
            </a: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77500" lnSpcReduction="20000"/>
          </a:bodyPr>
          <a:lstStyle/>
          <a:p>
            <a:r>
              <a:rPr lang="ru-RU" dirty="0" smtClean="0"/>
              <a:t>Закон N 44-ФЗ регулирует отношения, направленные на обеспечение государственных и муниципальных нужд в целях повышения эффективности, результативности осуществления закупок товаров, работ, услуг (часть 1 статьи 1 Закона N 44-ФЗ).</a:t>
            </a:r>
          </a:p>
          <a:p>
            <a:r>
              <a:rPr lang="ru-RU" dirty="0" smtClean="0"/>
              <a:t>Таким образом, отмечаем, что </a:t>
            </a:r>
            <a:r>
              <a:rPr lang="ru-RU" i="1" u="sng" dirty="0" smtClean="0"/>
              <a:t>уплата регистрационных (вступительных) взносов, а также членских (ежегодных) взносов</a:t>
            </a:r>
            <a:r>
              <a:rPr lang="ru-RU" dirty="0" smtClean="0"/>
              <a:t> в российские, международные межправительственные и неправительственные организации не сопровождается поставкой товара, выполнением работ или оказанием услуг и, следовательно, не регулируется Законом N 44-ФЗ.</a:t>
            </a:r>
          </a:p>
          <a:p>
            <a:pPr>
              <a:buNone/>
            </a:pPr>
            <a:r>
              <a:rPr lang="ru-RU" i="1" dirty="0" smtClean="0"/>
              <a:t/>
            </a:r>
            <a:br>
              <a:rPr lang="ru-RU" i="1" dirty="0" smtClean="0"/>
            </a:br>
            <a:r>
              <a:rPr lang="ru-RU" i="1" dirty="0" smtClean="0"/>
              <a:t>Письмо Минэкономразвития России от 12.02.2015 N Д28и-229</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55000" lnSpcReduction="20000"/>
          </a:bodyPr>
          <a:lstStyle/>
          <a:p>
            <a:r>
              <a:rPr lang="ru-RU" dirty="0" smtClean="0"/>
              <a:t>Согласно положениям статьи 167 ТК РФ при направлении работника в служебную командировку ему гарантируется возмещение расходов, связанных со служебной командировкой. Данные расходы должны быть произведены с разрешения или ведома работодателя.</a:t>
            </a:r>
          </a:p>
          <a:p>
            <a:r>
              <a:rPr lang="ru-RU" dirty="0" smtClean="0"/>
              <a:t>В соответствии со статьей 168 ТК РФ работодатель обязан возмещать работнику:</a:t>
            </a:r>
          </a:p>
          <a:p>
            <a:r>
              <a:rPr lang="ru-RU" dirty="0" smtClean="0"/>
              <a:t>расходы по проезду;</a:t>
            </a:r>
          </a:p>
          <a:p>
            <a:r>
              <a:rPr lang="ru-RU" dirty="0" smtClean="0"/>
              <a:t>расходы по найму жилого помещения;</a:t>
            </a:r>
          </a:p>
          <a:p>
            <a:r>
              <a:rPr lang="ru-RU" dirty="0" smtClean="0"/>
              <a:t>дополнительные расходы, связанные с проживанием вне места постоянного жительства (суточные);</a:t>
            </a:r>
          </a:p>
          <a:p>
            <a:r>
              <a:rPr lang="ru-RU" dirty="0" smtClean="0"/>
              <a:t>иные расходы, произведенные работником с разрешения или ведома работодателя.</a:t>
            </a:r>
          </a:p>
          <a:p>
            <a:r>
              <a:rPr lang="ru-RU" dirty="0" smtClean="0"/>
              <a:t>Учитывая вышеизложенные нормы законодательства, </a:t>
            </a:r>
            <a:r>
              <a:rPr lang="ru-RU" i="1" u="sng" dirty="0" smtClean="0"/>
              <a:t>возмещение работникам в денежной форме командировочных расходов не является закупкой</a:t>
            </a:r>
            <a:r>
              <a:rPr lang="ru-RU" dirty="0" smtClean="0"/>
              <a:t> и соответственно не подлежит включению в план закупок и план-график закупок, в реестр контрактов.</a:t>
            </a:r>
          </a:p>
          <a:p>
            <a:pPr>
              <a:buNone/>
            </a:pPr>
            <a:r>
              <a:rPr lang="ru-RU" i="1" dirty="0" smtClean="0"/>
              <a:t/>
            </a:r>
            <a:br>
              <a:rPr lang="ru-RU" i="1" dirty="0" smtClean="0"/>
            </a:br>
            <a:r>
              <a:rPr lang="ru-RU" i="1" dirty="0" smtClean="0"/>
              <a:t>Письмо Минэкономразвития России N 18505-ЕЕ/Д28и, Минфина России N 02-02-04/39043 от 05.08.2014 </a:t>
            </a:r>
            <a:r>
              <a:rPr lang="ru-RU" dirty="0" smtClean="0"/>
              <a:t/>
            </a:r>
            <a:br>
              <a:rPr lang="ru-RU" dirty="0" smtClean="0"/>
            </a:b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70000" lnSpcReduction="20000"/>
          </a:bodyPr>
          <a:lstStyle/>
          <a:p>
            <a:r>
              <a:rPr lang="ru-RU" dirty="0" smtClean="0"/>
              <a:t>Федеральный закон от 5 апреля 2013 г. N 44-ФЗ "О контрактной системе в сфере закупок товаров, работ, услуг для обеспечения государственных и муниципальных нужд" (далее - Закон N 44-ФЗ) регулирует отношения, направленные на обеспечение государственных и муниципальных нужд в целях повышения эффективности, результативности осуществления закупок товаров, работ, услуг, обеспечения гласности и прозрачности осуществления таких закупок, предотвращения коррупции и других злоупотреблений в сфере таких закупок.</a:t>
            </a:r>
          </a:p>
          <a:p>
            <a:r>
              <a:rPr lang="ru-RU" dirty="0" smtClean="0"/>
              <a:t>Закон N 44-ФЗ не распространяется на отношения, </a:t>
            </a:r>
            <a:r>
              <a:rPr lang="ru-RU" i="1" u="sng" dirty="0" smtClean="0"/>
              <a:t>связанные с предоставлением компенсационных выплат и дотаций из бюджетов бюджетной системы.</a:t>
            </a:r>
          </a:p>
          <a:p>
            <a:pPr>
              <a:buNone/>
            </a:pPr>
            <a:r>
              <a:rPr lang="ru-RU" i="1" dirty="0" smtClean="0"/>
              <a:t/>
            </a:r>
            <a:br>
              <a:rPr lang="ru-RU" i="1" dirty="0" smtClean="0"/>
            </a:br>
            <a:r>
              <a:rPr lang="ru-RU" i="1" dirty="0" smtClean="0"/>
              <a:t>Письмо Минэкономразвития России от 17.08.2015 N Д28и-2400</a:t>
            </a:r>
            <a:r>
              <a:rPr lang="ru-RU" dirty="0" smtClean="0"/>
              <a:t/>
            </a:r>
            <a:br>
              <a:rPr lang="ru-RU" dirty="0" smtClean="0"/>
            </a:br>
            <a:endParaRPr lang="ru-RU"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62500" lnSpcReduction="20000"/>
          </a:bodyPr>
          <a:lstStyle/>
          <a:p>
            <a:r>
              <a:rPr lang="ru-RU" dirty="0" smtClean="0"/>
              <a:t>Расходы заказчиков на оплату </a:t>
            </a:r>
            <a:r>
              <a:rPr lang="ru-RU" i="1" u="sng" dirty="0" smtClean="0"/>
              <a:t>государственной пошлины не входят в предмет регулирования Закона N 44-ФЗ.</a:t>
            </a:r>
          </a:p>
          <a:p>
            <a:r>
              <a:rPr lang="ru-RU" dirty="0" smtClean="0"/>
              <a:t>С учетом изложенного, по нашему мнению, предусмотренные Законом N 44-ФЗ процедуры не применяются к отношениям, связанным с выбором заказчиком </a:t>
            </a:r>
            <a:r>
              <a:rPr lang="ru-RU" i="1" u="sng" dirty="0" smtClean="0"/>
              <a:t>нотариуса, работающего в государственной нотариальной конторе, оплатой государственной пошлины по установленным законодательством Российской Федерации о налогах и сборах ставкам за осуществление нотариальных действий</a:t>
            </a:r>
            <a:r>
              <a:rPr lang="ru-RU" dirty="0" smtClean="0"/>
              <a:t>, для которых законодательством Российской Федерации предусмотрена обязательная нотариальная форма.</a:t>
            </a:r>
          </a:p>
          <a:p>
            <a:r>
              <a:rPr lang="ru-RU" dirty="0" smtClean="0"/>
              <a:t>При этом расходы заказчиков на оплату </a:t>
            </a:r>
            <a:r>
              <a:rPr lang="ru-RU" b="1" dirty="0" smtClean="0"/>
              <a:t>иных нотариальных действий и других услуг</a:t>
            </a:r>
            <a:r>
              <a:rPr lang="ru-RU" dirty="0" smtClean="0"/>
              <a:t>, оказываемых при осуществлении нотариальной деятельности, в том </a:t>
            </a:r>
            <a:r>
              <a:rPr lang="ru-RU" b="1" dirty="0" smtClean="0"/>
              <a:t>числе услуг правового и технического характера, должны осуществляться с соблюдением требований Закона N 44-ФЗ</a:t>
            </a:r>
            <a:r>
              <a:rPr lang="ru-RU" dirty="0" smtClean="0"/>
              <a:t>.</a:t>
            </a:r>
          </a:p>
          <a:p>
            <a:pPr>
              <a:buNone/>
            </a:pPr>
            <a:r>
              <a:rPr lang="ru-RU" i="1" dirty="0" smtClean="0"/>
              <a:t/>
            </a:r>
            <a:br>
              <a:rPr lang="ru-RU" i="1" dirty="0" smtClean="0"/>
            </a:br>
            <a:r>
              <a:rPr lang="ru-RU" i="1" dirty="0" smtClean="0"/>
              <a:t>Письмо Минэкономразвития России от 20.07.2015 N Д28и-2023</a:t>
            </a:r>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62500" lnSpcReduction="20000"/>
          </a:bodyPr>
          <a:lstStyle/>
          <a:p>
            <a:r>
              <a:rPr lang="ru-RU" dirty="0" smtClean="0"/>
              <a:t>Кроме того, частью 2 статьи 7 Закона N 273-ФЗ установлено, что финансовое обеспечение осуществления переданных полномочий осуществляется за счет субвенций из федерального бюджета, а также в пределах бюджетных ассигнований, предусмотренных в бюджете субъекта Российской Федерации на указанные цели, не менее чем в размере планируемых поступлений в бюджет субъекта Российской Федерации от уплаты государственной пошлины, связанной с осуществлением переданных полномочий и зачисляемой в бюджет субъекта Российской Федерации в соответствии с Бюджетным кодексом Российской Федерации.</a:t>
            </a:r>
          </a:p>
          <a:p>
            <a:r>
              <a:rPr lang="ru-RU" dirty="0" smtClean="0"/>
              <a:t>Учитывая изложенное, </a:t>
            </a:r>
            <a:r>
              <a:rPr lang="ru-RU" i="1" u="sng" dirty="0" smtClean="0"/>
              <a:t>при привлечении уполномоченным органом экспертов и экспертных организаций к </a:t>
            </a:r>
            <a:r>
              <a:rPr lang="ru-RU" i="1" u="sng" dirty="0" err="1" smtClean="0"/>
              <a:t>аккредитационной</a:t>
            </a:r>
            <a:r>
              <a:rPr lang="ru-RU" i="1" u="sng" dirty="0" smtClean="0"/>
              <a:t> экспертизе, оплате их услуг и возмещении понесенных ими расходов необходимо руководствоваться нормами указанных нормативных правовых актов, а не Законом N 44-ФЗ.</a:t>
            </a:r>
          </a:p>
          <a:p>
            <a:pPr>
              <a:buNone/>
            </a:pPr>
            <a:r>
              <a:rPr lang="ru-RU" i="1" dirty="0" smtClean="0"/>
              <a:t/>
            </a:r>
            <a:br>
              <a:rPr lang="ru-RU" i="1" dirty="0" smtClean="0"/>
            </a:br>
            <a:r>
              <a:rPr lang="ru-RU" i="1" dirty="0" smtClean="0"/>
              <a:t>Письмо Минэкономразвития России от 22.06.2015 N Д28и-1816</a:t>
            </a:r>
            <a:r>
              <a:rPr lang="ru-RU" dirty="0" smtClean="0"/>
              <a:t/>
            </a:r>
            <a:br>
              <a:rPr lang="ru-RU" dirty="0" smtClean="0"/>
            </a:br>
            <a:endParaRPr lang="ru-RU" dirty="0" smtClean="0"/>
          </a:p>
          <a:p>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77500" lnSpcReduction="20000"/>
          </a:bodyPr>
          <a:lstStyle/>
          <a:p>
            <a:r>
              <a:rPr lang="ru-RU" dirty="0" smtClean="0"/>
              <a:t>3. Закон N 44-ФЗ регулирует отношения, направленные на обеспечение государственных и муниципальных нужд в целях повышения эффективности, результативности осуществления закупок товаров, работ, услуг (часть 1 статьи 1 Закона N 44-ФЗ).</a:t>
            </a:r>
          </a:p>
          <a:p>
            <a:r>
              <a:rPr lang="ru-RU" dirty="0" smtClean="0"/>
              <a:t>Таким образом, отмечаем, </a:t>
            </a:r>
            <a:r>
              <a:rPr lang="ru-RU" i="1" u="sng" dirty="0" smtClean="0"/>
              <a:t>что возмещение судебных расходов по решению суда не сопровождается поставкой товара</a:t>
            </a:r>
            <a:r>
              <a:rPr lang="ru-RU" dirty="0" smtClean="0"/>
              <a:t>, выполнением работ или оказанием услуг и, соответственно, не регулируется положениями Закона N 44-ФЗ.</a:t>
            </a:r>
          </a:p>
          <a:p>
            <a:pPr>
              <a:buNone/>
            </a:pPr>
            <a:r>
              <a:rPr lang="ru-RU" i="1" dirty="0" smtClean="0"/>
              <a:t/>
            </a:r>
            <a:br>
              <a:rPr lang="ru-RU" i="1" dirty="0" smtClean="0"/>
            </a:br>
            <a:r>
              <a:rPr lang="ru-RU" i="1" dirty="0" smtClean="0"/>
              <a:t>Письмо Минэкономразвития России от 01.06.2015 N Д28и-1575</a:t>
            </a:r>
            <a:r>
              <a:rPr lang="ru-RU" dirty="0" smtClean="0"/>
              <a:t/>
            </a:r>
            <a:br>
              <a:rPr lang="ru-RU" dirty="0" smtClean="0"/>
            </a:br>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 Не применяется</a:t>
            </a:r>
            <a:endParaRPr lang="ru-RU" sz="3500" dirty="0"/>
          </a:p>
        </p:txBody>
      </p:sp>
      <p:sp>
        <p:nvSpPr>
          <p:cNvPr id="3" name="Содержимое 2"/>
          <p:cNvSpPr>
            <a:spLocks noGrp="1"/>
          </p:cNvSpPr>
          <p:nvPr>
            <p:ph sz="quarter" idx="1"/>
          </p:nvPr>
        </p:nvSpPr>
        <p:spPr/>
        <p:txBody>
          <a:bodyPr>
            <a:normAutofit fontScale="62500" lnSpcReduction="20000"/>
          </a:bodyPr>
          <a:lstStyle/>
          <a:p>
            <a:r>
              <a:rPr lang="ru-RU" dirty="0" smtClean="0"/>
              <a:t>1) оказанием услуг международными финансовыми организациями, созданными в соответствии с международными договорами, участником которых является Российская Федерация, а также международными финансовыми организациями, с которыми Российская Федерация заключила международные договоры;</a:t>
            </a:r>
          </a:p>
          <a:p>
            <a:r>
              <a:rPr lang="ru-RU" dirty="0" smtClean="0"/>
              <a:t>2) закупкой товаров, работ, услуг для обеспечения безопасности лиц, подлежащих государственной защите, в соответствии с Федеральным законом от 20 августа 2004 года N 119-ФЗ "О государственной защите потерпевших, свидетелей и иных участников уголовного судопроизводства" и Федеральным законом от 20 апреля 1995 года N 45-ФЗ "О государственной защите судей, должностных лиц правоохранительных и контролирующих органов";</a:t>
            </a:r>
          </a:p>
          <a:p>
            <a:r>
              <a:rPr lang="ru-RU" dirty="0" smtClean="0"/>
              <a:t>3) закупкой драгоценных металлов и драгоценных камней для пополнения Государственного фонда драгоценных металлов и драгоценных камней Российской Федерации и государственных фондов драгоценных металлов и драгоценных камней соответствующих субъектов Российской Федерации, на территориях которых были добыты драгоценные металлы и драгоценные камни;</a:t>
            </a:r>
            <a:br>
              <a:rPr lang="ru-RU" dirty="0" smtClean="0"/>
            </a:b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 Не применяется</a:t>
            </a:r>
            <a:endParaRPr lang="ru-RU" sz="3500" dirty="0"/>
          </a:p>
        </p:txBody>
      </p:sp>
      <p:sp>
        <p:nvSpPr>
          <p:cNvPr id="3" name="Содержимое 2"/>
          <p:cNvSpPr>
            <a:spLocks noGrp="1"/>
          </p:cNvSpPr>
          <p:nvPr>
            <p:ph sz="quarter" idx="1"/>
          </p:nvPr>
        </p:nvSpPr>
        <p:spPr/>
        <p:txBody>
          <a:bodyPr>
            <a:normAutofit fontScale="55000" lnSpcReduction="20000"/>
          </a:bodyPr>
          <a:lstStyle/>
          <a:p>
            <a:r>
              <a:rPr lang="ru-RU" dirty="0" smtClean="0"/>
              <a:t>4) назначением адвоката органом дознания, органом предварительного следствия, судом для участия в качестве защитника в уголовном судопроизводстве в соответствии с Уголовно-процессуальным кодексом Российской Федерации либо судом для участия в качестве представителя в гражданском судопроизводстве в соответствии с Гражданским процессуальным кодексом Российской Федерации или в административном судопроизводстве в соответствии с Кодексом административного судопроизводства Российской Федерации;</a:t>
            </a:r>
          </a:p>
          <a:p>
            <a:r>
              <a:rPr lang="ru-RU" dirty="0" smtClean="0"/>
              <a:t>5) привлечением адвоката к оказанию гражданам юридической помощи бесплатно в соответствии с Федеральным законом от 21 ноября 2011 года N 324-ФЗ "О бесплатной юридической помощи в Российской Федерации";</a:t>
            </a:r>
          </a:p>
          <a:p>
            <a:r>
              <a:rPr lang="ru-RU" dirty="0" smtClean="0"/>
              <a:t>6) закупкой товаров, работ, услуг участковыми избирательными комиссиями, территориальными избирательными комиссиями, в том числе при возложении на них полномочий иной избирательной комиссии, окружными избирательными комиссиями, избирательными комиссиями муниципальных образований (за исключением избирательных комиссий муниципальных образований, являющихся административными центрами (столицами) субъектов Российской Федерации) во исполнение полномочий, предусмотренных законодательством Российской Федерации о выборах и референдумах;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Общие положения</a:t>
            </a:r>
            <a:endParaRPr lang="ru-RU" dirty="0"/>
          </a:p>
        </p:txBody>
      </p:sp>
      <p:sp>
        <p:nvSpPr>
          <p:cNvPr id="11" name="Содержимое 10"/>
          <p:cNvSpPr>
            <a:spLocks noGrp="1"/>
          </p:cNvSpPr>
          <p:nvPr>
            <p:ph sz="quarter" idx="1"/>
          </p:nvPr>
        </p:nvSpPr>
        <p:spPr/>
        <p:txBody>
          <a:bodyPr>
            <a:normAutofit/>
          </a:bodyPr>
          <a:lstStyle/>
          <a:p>
            <a:r>
              <a:rPr lang="ru-RU" dirty="0" smtClean="0"/>
              <a:t>Федеральный закон от 05.04.2013 N 44-ФЗ </a:t>
            </a:r>
          </a:p>
          <a:p>
            <a:pPr>
              <a:buNone/>
            </a:pPr>
            <a:r>
              <a:rPr lang="ru-RU" dirty="0" smtClean="0"/>
              <a:t>	"О контрактной системе в сфере закупок товаров, работ, услуг для обеспечения государственных и муниципальных нужд"</a:t>
            </a:r>
          </a:p>
          <a:p>
            <a:r>
              <a:rPr lang="ru-RU" dirty="0" smtClean="0"/>
              <a:t>Вступил в силу с 01.01.2014 года.</a:t>
            </a:r>
          </a:p>
          <a:p>
            <a:endParaRPr lang="ru-RU"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Сфера применения законодательства о контрактной системе. Не применяется</a:t>
            </a:r>
            <a:endParaRPr lang="ru-RU" sz="3500" dirty="0"/>
          </a:p>
        </p:txBody>
      </p:sp>
      <p:sp>
        <p:nvSpPr>
          <p:cNvPr id="3" name="Содержимое 2"/>
          <p:cNvSpPr>
            <a:spLocks noGrp="1"/>
          </p:cNvSpPr>
          <p:nvPr>
            <p:ph sz="quarter" idx="1"/>
          </p:nvPr>
        </p:nvSpPr>
        <p:spPr/>
        <p:txBody>
          <a:bodyPr>
            <a:normAutofit fontScale="55000" lnSpcReduction="20000"/>
          </a:bodyPr>
          <a:lstStyle/>
          <a:p>
            <a:r>
              <a:rPr lang="ru-RU" dirty="0" smtClean="0"/>
              <a:t>7) привлечением избирательными комиссиями, комиссиями референдума граждан к выполнению работ и оказанию услуг, связанных с обеспечением полномочий избирательных комиссий, комиссий референдума в период подготовки и проведения выборов, референдума, по гражданско-правовым договорам, заключаемым с физическими лицами, в соответствии с Федеральным законом от 12 июня 2002 года N 67-ФЗ "Об основных гарантиях избирательных прав и права на участие в референдуме граждан Российской Федерации";</a:t>
            </a:r>
          </a:p>
          <a:p>
            <a:r>
              <a:rPr lang="ru-RU" dirty="0" smtClean="0"/>
              <a:t>8) осуществлением строительного контроля в процессе строительства, реконструкции и (или) капитального ремонта объектов инфраструктуры, предназначенных для подготовки и проведения чемпионата мира по футболу FIFA 2018 года и Кубка конфедераций FIFA 2017 года, закупкой товаров, работ, услуг, связанных с изготовлением, учетом, выдачей, заменой, использованием и поддержкой (обеспечением) функционирования персонифицированных карт зрителей чемпионата мира по футболу FIFA 2018 года и Кубка конфедераций FIFA 2017 года, созданием и эксплуатацией необходимых информационных систем в соответствии с Федеральным законом от 7 июня 2013 года N 108-ФЗ "О подготовке и проведении в Российской Федерации чемпионата мира по футболу FIFA 2018 года, Кубка конфедераций FIFA 2017 года и внесении изменений в отдельные законодательные акты Российской Федерации".</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Особенности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62500" lnSpcReduction="20000"/>
          </a:bodyPr>
          <a:lstStyle/>
          <a:p>
            <a:r>
              <a:rPr lang="ru-RU" dirty="0" smtClean="0"/>
              <a:t>Федеральный закон от 29.12.2012 N 275-ФЗ "О государственном оборонном заказе"</a:t>
            </a:r>
          </a:p>
          <a:p>
            <a:r>
              <a:rPr lang="ru-RU" dirty="0" smtClean="0"/>
              <a:t>Федеральный закон от 24.07.2008 N 161-ФЗ "О содействии развитию жилищного строительства"</a:t>
            </a:r>
          </a:p>
          <a:p>
            <a:r>
              <a:rPr lang="ru-RU" dirty="0" smtClean="0"/>
              <a:t>Федеральный закон от 24.07.2002 N 111-ФЗ "Об инвестировании средств для финансирования накопительной пенсии в Российской Федерации"</a:t>
            </a:r>
          </a:p>
          <a:p>
            <a:r>
              <a:rPr lang="ru-RU" dirty="0" smtClean="0"/>
              <a:t>Федеральный закон от 13.07.2015 N 220-ФЗ "Об организации регулярных перевозок пассажиров и багажа автомобильным транспортом и городским наземным электрическим транспортом в Российской Федерации и о внесении изменений в отдельные законодательные акты Российской Федерации"</a:t>
            </a:r>
          </a:p>
          <a:p>
            <a:r>
              <a:rPr lang="ru-RU" dirty="0" smtClean="0"/>
              <a:t>Федеральный закон от 13.12.1994 N 60-ФЗ "О поставках продукции для федеральных государственных нужд"</a:t>
            </a:r>
          </a:p>
          <a:p>
            <a:r>
              <a:rPr lang="ru-RU" dirty="0" smtClean="0"/>
              <a:t>Федеральный закон от 02.12.1994 N 53-ФЗ "О закупках и поставках сельскохозяйственной продукции, сырья и продовольствия для государственных нужд"</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Особенности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55000" lnSpcReduction="20000"/>
          </a:bodyPr>
          <a:lstStyle/>
          <a:p>
            <a:r>
              <a:rPr lang="ru-RU" dirty="0" smtClean="0"/>
              <a:t>2. Поставщики, занимающие доминирующее положение на рынке определенного товара, не вправе отказаться от заключения государственных контрактов в случае, если размещение заказа не влечет за собой убытков от ее производства.</a:t>
            </a:r>
          </a:p>
          <a:p>
            <a:r>
              <a:rPr lang="ru-RU" dirty="0" smtClean="0"/>
              <a:t>При необоснованном уклонении поставщика от заключения государственного контракта на поставку продукции для федеральных государственных нужд в случаях, когда обязательность заключения контракта установлена настоящим Федеральным законом, поставщик уплачивает покупателю штраф в размере стоимости продукции, определенной в проекте контракта.</a:t>
            </a:r>
          </a:p>
          <a:p>
            <a:r>
              <a:rPr lang="ru-RU" dirty="0" smtClean="0"/>
              <a:t>3. Продукция, не соответствующая требованиям, указанным в пункте 4 статьи 3 настоящего Федерального закона, а также некомплектная продукция считается </a:t>
            </a:r>
            <a:r>
              <a:rPr lang="ru-RU" dirty="0" err="1" smtClean="0"/>
              <a:t>непоставленной</a:t>
            </a:r>
            <a:r>
              <a:rPr lang="ru-RU" dirty="0" smtClean="0"/>
              <a:t>.</a:t>
            </a:r>
          </a:p>
          <a:p>
            <a:r>
              <a:rPr lang="ru-RU" dirty="0" smtClean="0"/>
              <a:t>4. Государственный заказчик вправе отказаться (полностью или частично):</a:t>
            </a:r>
          </a:p>
          <a:p>
            <a:r>
              <a:rPr lang="ru-RU" dirty="0" smtClean="0"/>
              <a:t>от оплаты продукции, не соответствующей требованиям, установленным законодательством для определения качества продукции или государственным контрактом.</a:t>
            </a:r>
          </a:p>
          <a:p>
            <a:pPr>
              <a:buNone/>
            </a:pPr>
            <a:r>
              <a:rPr lang="ru-RU" i="1" dirty="0" smtClean="0"/>
              <a:t/>
            </a:r>
            <a:br>
              <a:rPr lang="ru-RU" i="1" dirty="0" smtClean="0"/>
            </a:br>
            <a:r>
              <a:rPr lang="ru-RU" i="1" dirty="0" smtClean="0"/>
              <a:t>ст. 5, Федеральный закон от 13.12.1994 N 60-ФЗ "О поставках продукции для федеральных государственных нужд"</a:t>
            </a:r>
            <a:r>
              <a:rPr lang="ru-RU" dirty="0" smtClean="0"/>
              <a:t/>
            </a:r>
            <a:br>
              <a:rPr lang="ru-RU" dirty="0" smtClean="0"/>
            </a:br>
            <a:endParaRPr lang="ru-RU" dirty="0" smtClean="0"/>
          </a:p>
          <a:p>
            <a:endParaRPr lang="ru-RU"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500" dirty="0" smtClean="0"/>
              <a:t>Особенности применения законодательства о контрактной системе</a:t>
            </a:r>
            <a:endParaRPr lang="ru-RU" sz="3500" dirty="0"/>
          </a:p>
        </p:txBody>
      </p:sp>
      <p:sp>
        <p:nvSpPr>
          <p:cNvPr id="3" name="Содержимое 2"/>
          <p:cNvSpPr>
            <a:spLocks noGrp="1"/>
          </p:cNvSpPr>
          <p:nvPr>
            <p:ph sz="quarter" idx="1"/>
          </p:nvPr>
        </p:nvSpPr>
        <p:spPr/>
        <p:txBody>
          <a:bodyPr>
            <a:normAutofit fontScale="25000" lnSpcReduction="20000"/>
          </a:bodyPr>
          <a:lstStyle/>
          <a:p>
            <a:r>
              <a:rPr lang="ru-RU" sz="5200" dirty="0" smtClean="0"/>
              <a:t>Глава 1. Общие положения</a:t>
            </a:r>
          </a:p>
          <a:p>
            <a:r>
              <a:rPr lang="ru-RU" sz="5200" dirty="0" smtClean="0"/>
              <a:t>Глава 2. Планирование</a:t>
            </a:r>
          </a:p>
          <a:p>
            <a:r>
              <a:rPr lang="ru-RU" sz="5200" dirty="0" smtClean="0"/>
              <a:t>Глава 3. Осуществление закупок</a:t>
            </a:r>
          </a:p>
          <a:p>
            <a:pPr>
              <a:buNone/>
            </a:pPr>
            <a:r>
              <a:rPr lang="ru-RU" sz="5200" dirty="0" smtClean="0"/>
              <a:t>	- § 1. Общие положения</a:t>
            </a:r>
          </a:p>
          <a:p>
            <a:pPr>
              <a:buNone/>
            </a:pPr>
            <a:r>
              <a:rPr lang="ru-RU" sz="5200" dirty="0" smtClean="0"/>
              <a:t>	- § 2. Определение поставщиков (подрядчиков, исполнителей) путем проведения конкурсов и аукционов</a:t>
            </a:r>
          </a:p>
          <a:p>
            <a:pPr>
              <a:buNone/>
            </a:pPr>
            <a:r>
              <a:rPr lang="ru-RU" sz="5200" dirty="0" smtClean="0"/>
              <a:t>	- § 3. Определение поставщика (подрядчика, исполнителя) путем проведения запроса котировок</a:t>
            </a:r>
          </a:p>
          <a:p>
            <a:pPr>
              <a:buNone/>
            </a:pPr>
            <a:r>
              <a:rPr lang="ru-RU" sz="5200" dirty="0" smtClean="0"/>
              <a:t>	- § 4. Определение поставщика (подрядчика, исполнителя) путем проведения запроса предложений</a:t>
            </a:r>
          </a:p>
          <a:p>
            <a:pPr>
              <a:buNone/>
            </a:pPr>
            <a:r>
              <a:rPr lang="ru-RU" sz="5200" dirty="0" smtClean="0"/>
              <a:t>	- § 5. Закрытые способы определения поставщиков (подрядчиков, исполнителей)</a:t>
            </a:r>
          </a:p>
          <a:p>
            <a:pPr>
              <a:buNone/>
            </a:pPr>
            <a:r>
              <a:rPr lang="ru-RU" sz="5200" dirty="0" smtClean="0"/>
              <a:t>	- § 6. Осуществление закупки у единственного поставщика (подрядчика, исполнителя)</a:t>
            </a:r>
          </a:p>
          <a:p>
            <a:pPr>
              <a:buNone/>
            </a:pPr>
            <a:r>
              <a:rPr lang="ru-RU" sz="5200" dirty="0" smtClean="0"/>
              <a:t>	- § 7. Исполнение, изменение, расторжение контракта</a:t>
            </a:r>
          </a:p>
          <a:p>
            <a:r>
              <a:rPr lang="ru-RU" sz="5200" dirty="0" smtClean="0"/>
              <a:t>Глава 4. Мониторинг закупок и аудит в сфере закупок</a:t>
            </a:r>
          </a:p>
          <a:p>
            <a:r>
              <a:rPr lang="ru-RU" sz="5200" dirty="0" smtClean="0"/>
              <a:t>Глава 5. Контроль в сфере закупок</a:t>
            </a:r>
          </a:p>
          <a:p>
            <a:r>
              <a:rPr lang="ru-RU" sz="5200" dirty="0" smtClean="0"/>
              <a:t>Глава 6. Обжалование действий (бездействия) заказчика, уполномоченного органа, уполномоченного учреждения, специализированной организации, комиссии по осуществлению закупок, ее членов, должностного лица контрактной службы, контрактного управляющего, оператора электронной площадки</a:t>
            </a:r>
          </a:p>
          <a:p>
            <a:r>
              <a:rPr lang="ru-RU" sz="5200" dirty="0" smtClean="0"/>
              <a:t>Глава 7. Особенности осуществления отдельных видов закупок</a:t>
            </a:r>
          </a:p>
          <a:p>
            <a:r>
              <a:rPr lang="ru-RU" sz="5200" dirty="0" smtClean="0"/>
              <a:t>Глава 8. Заключительные положения</a:t>
            </a:r>
          </a:p>
          <a:p>
            <a:pPr>
              <a:buNone/>
            </a:pPr>
            <a:r>
              <a:rPr lang="ru-RU" dirty="0" smtClean="0"/>
              <a:t/>
            </a:r>
            <a:br>
              <a:rPr lang="ru-RU" dirty="0" smtClean="0"/>
            </a:br>
            <a:endParaRPr lang="ru-RU" dirty="0" smtClean="0"/>
          </a:p>
          <a:p>
            <a:endParaRPr lang="ru-RU" dirty="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3500" dirty="0" smtClean="0"/>
              <a:t>Спасибо за Внимание!</a:t>
            </a:r>
            <a:endParaRPr lang="ru-RU" sz="3500" dirty="0"/>
          </a:p>
        </p:txBody>
      </p:sp>
      <p:sp>
        <p:nvSpPr>
          <p:cNvPr id="3" name="Содержимое 2"/>
          <p:cNvSpPr>
            <a:spLocks noGrp="1"/>
          </p:cNvSpPr>
          <p:nvPr>
            <p:ph type="subTitle" idx="1"/>
          </p:nvPr>
        </p:nvSpPr>
        <p:spPr/>
        <p:txBody>
          <a:bodyPr>
            <a:normAutofit/>
          </a:bodyPr>
          <a:lstStyle/>
          <a:p>
            <a:endParaRPr lang="ru-RU"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240958"/>
            <a:ext cx="9144000" cy="63760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Общие положения</a:t>
            </a:r>
            <a:endParaRPr lang="ru-RU" dirty="0"/>
          </a:p>
        </p:txBody>
      </p:sp>
      <p:pic>
        <p:nvPicPr>
          <p:cNvPr id="1028" name="Picture 4"/>
          <p:cNvPicPr>
            <a:picLocks noGrp="1" noChangeAspect="1" noChangeArrowheads="1"/>
          </p:cNvPicPr>
          <p:nvPr>
            <p:ph sz="quarter" idx="1"/>
          </p:nvPr>
        </p:nvPicPr>
        <p:blipFill>
          <a:blip r:embed="rId2"/>
          <a:srcRect/>
          <a:stretch>
            <a:fillRect/>
          </a:stretch>
        </p:blipFill>
        <p:spPr bwMode="auto">
          <a:xfrm>
            <a:off x="612775" y="2895903"/>
            <a:ext cx="8153400" cy="2104733"/>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a:srcRect/>
          <a:stretch>
            <a:fillRect/>
          </a:stretch>
        </p:blipFill>
        <p:spPr bwMode="auto">
          <a:xfrm>
            <a:off x="642910" y="1571612"/>
            <a:ext cx="7988357" cy="1214446"/>
          </a:xfrm>
          <a:prstGeom prst="rect">
            <a:avLst/>
          </a:prstGeom>
          <a:noFill/>
          <a:ln w="9525">
            <a:noFill/>
            <a:miter lim="800000"/>
            <a:headEnd/>
            <a:tailEnd/>
          </a:ln>
          <a:effectLst/>
        </p:spPr>
      </p:pic>
      <p:sp>
        <p:nvSpPr>
          <p:cNvPr id="9" name="TextBox 8"/>
          <p:cNvSpPr txBox="1"/>
          <p:nvPr/>
        </p:nvSpPr>
        <p:spPr>
          <a:xfrm>
            <a:off x="642910" y="5143512"/>
            <a:ext cx="8001056" cy="923330"/>
          </a:xfrm>
          <a:prstGeom prst="rect">
            <a:avLst/>
          </a:prstGeom>
          <a:noFill/>
        </p:spPr>
        <p:txBody>
          <a:bodyPr wrap="square" rtlCol="0">
            <a:spAutoFit/>
          </a:bodyPr>
          <a:lstStyle/>
          <a:p>
            <a:r>
              <a:rPr lang="ru-RU" dirty="0" smtClean="0"/>
              <a:t>Пояснительная записка к законопроекту (Комитет Государственной Думы по экономической политике, инновационному развитию и предпринимательству) </a:t>
            </a:r>
            <a:r>
              <a:rPr lang="en-US" dirty="0" smtClean="0"/>
              <a:t>http://asozd2.duma.gov.ru/main.nsf/(Spravka)?OpenAgent&amp;RN=68702-6</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Общие положения</a:t>
            </a:r>
            <a:endParaRPr lang="ru-RU" dirty="0"/>
          </a:p>
        </p:txBody>
      </p:sp>
      <p:sp>
        <p:nvSpPr>
          <p:cNvPr id="3" name="Содержимое 2"/>
          <p:cNvSpPr>
            <a:spLocks noGrp="1"/>
          </p:cNvSpPr>
          <p:nvPr>
            <p:ph sz="quarter" idx="1"/>
          </p:nvPr>
        </p:nvSpPr>
        <p:spPr/>
        <p:txBody>
          <a:bodyPr>
            <a:normAutofit fontScale="92500" lnSpcReduction="20000"/>
          </a:bodyPr>
          <a:lstStyle/>
          <a:p>
            <a:r>
              <a:rPr lang="ru-RU" dirty="0" smtClean="0"/>
              <a:t>контрактная система в сфере закупок товаров, работ, услуг для обеспечения государственных и муниципальных нужд:</a:t>
            </a:r>
          </a:p>
          <a:p>
            <a:pPr>
              <a:buNone/>
            </a:pPr>
            <a:r>
              <a:rPr lang="ru-RU" dirty="0" smtClean="0"/>
              <a:t>	- совокупность участников контрактной системы в сфере закупок</a:t>
            </a:r>
          </a:p>
          <a:p>
            <a:pPr>
              <a:buNone/>
            </a:pPr>
            <a:r>
              <a:rPr lang="ru-RU" dirty="0" smtClean="0"/>
              <a:t>	- осуществляемых ими, в том числе с использованием единой информационной системы в сфере закупок в соответствии с законодательством РФ и иными нормативными правовыми актами о контрактной системе в сфере закупок действий, направленных на обеспечение государственных и муниципальных нужд</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Место норм о контрактной системе в системе законодательство РФ</a:t>
            </a:r>
            <a:endParaRPr lang="ru-RU" dirty="0"/>
          </a:p>
        </p:txBody>
      </p:sp>
      <p:grpSp>
        <p:nvGrpSpPr>
          <p:cNvPr id="18" name="Группа 17"/>
          <p:cNvGrpSpPr/>
          <p:nvPr/>
        </p:nvGrpSpPr>
        <p:grpSpPr>
          <a:xfrm>
            <a:off x="642910" y="2071678"/>
            <a:ext cx="8215370" cy="3571900"/>
            <a:chOff x="642910" y="1785926"/>
            <a:chExt cx="8215370" cy="3571900"/>
          </a:xfrm>
        </p:grpSpPr>
        <p:sp>
          <p:nvSpPr>
            <p:cNvPr id="7" name="Прямоугольник 6"/>
            <p:cNvSpPr/>
            <p:nvPr/>
          </p:nvSpPr>
          <p:spPr>
            <a:xfrm>
              <a:off x="642910" y="4500570"/>
              <a:ext cx="8215370" cy="857256"/>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200" b="1" dirty="0" smtClean="0"/>
                <a:t>Закупки для государственных и муниципальных нужд, нужд иных Заказчиков</a:t>
              </a:r>
              <a:endParaRPr lang="ru-RU" sz="2200" b="1" dirty="0"/>
            </a:p>
          </p:txBody>
        </p:sp>
        <p:sp>
          <p:nvSpPr>
            <p:cNvPr id="8" name="Выноска со стрелкой вниз 7"/>
            <p:cNvSpPr/>
            <p:nvPr/>
          </p:nvSpPr>
          <p:spPr>
            <a:xfrm>
              <a:off x="3357554" y="1785926"/>
              <a:ext cx="2857520" cy="714380"/>
            </a:xfrm>
            <a:prstGeom prst="downArrowCallou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Конституция РФ</a:t>
              </a:r>
              <a:endParaRPr lang="ru-RU" dirty="0">
                <a:solidFill>
                  <a:schemeClr val="tx1"/>
                </a:solidFill>
              </a:endParaRPr>
            </a:p>
          </p:txBody>
        </p:sp>
        <p:sp>
          <p:nvSpPr>
            <p:cNvPr id="9" name="Выноска со стрелкой вниз 8"/>
            <p:cNvSpPr/>
            <p:nvPr/>
          </p:nvSpPr>
          <p:spPr>
            <a:xfrm>
              <a:off x="714348" y="3500438"/>
              <a:ext cx="2500330" cy="857256"/>
            </a:xfrm>
            <a:prstGeom prst="downArrowCallou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Гражданский кодекс РФ</a:t>
              </a:r>
              <a:endParaRPr lang="ru-RU" dirty="0"/>
            </a:p>
          </p:txBody>
        </p:sp>
        <p:sp>
          <p:nvSpPr>
            <p:cNvPr id="10" name="Выноска со стрелкой вниз 9"/>
            <p:cNvSpPr/>
            <p:nvPr/>
          </p:nvSpPr>
          <p:spPr>
            <a:xfrm>
              <a:off x="3428992" y="3500438"/>
              <a:ext cx="1428760" cy="857256"/>
            </a:xfrm>
            <a:prstGeom prst="downArrowCallou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КоАП</a:t>
              </a:r>
              <a:r>
                <a:rPr lang="ru-RU" dirty="0" smtClean="0"/>
                <a:t> РФ</a:t>
              </a:r>
              <a:endParaRPr lang="ru-RU" dirty="0"/>
            </a:p>
          </p:txBody>
        </p:sp>
        <p:sp>
          <p:nvSpPr>
            <p:cNvPr id="11" name="Выноска со стрелкой вниз 10"/>
            <p:cNvSpPr/>
            <p:nvPr/>
          </p:nvSpPr>
          <p:spPr>
            <a:xfrm>
              <a:off x="714348" y="2571744"/>
              <a:ext cx="3929090" cy="857256"/>
            </a:xfrm>
            <a:prstGeom prst="downArrowCallout">
              <a:avLst>
                <a:gd name="adj1" fmla="val 22037"/>
                <a:gd name="adj2" fmla="val 22037"/>
                <a:gd name="adj3" fmla="val 23519"/>
                <a:gd name="adj4" fmla="val 64977"/>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50000"/>
                      <a:lumOff val="50000"/>
                    </a:schemeClr>
                  </a:solidFill>
                </a:rPr>
                <a:t>Отрасли частного права</a:t>
              </a:r>
              <a:endParaRPr lang="ru-RU" dirty="0">
                <a:solidFill>
                  <a:schemeClr val="tx1">
                    <a:lumMod val="50000"/>
                    <a:lumOff val="50000"/>
                  </a:schemeClr>
                </a:solidFill>
              </a:endParaRPr>
            </a:p>
          </p:txBody>
        </p:sp>
        <p:sp>
          <p:nvSpPr>
            <p:cNvPr id="12" name="Выноска со стрелкой вниз 11"/>
            <p:cNvSpPr/>
            <p:nvPr/>
          </p:nvSpPr>
          <p:spPr>
            <a:xfrm>
              <a:off x="4786314" y="2571744"/>
              <a:ext cx="4071966" cy="857256"/>
            </a:xfrm>
            <a:prstGeom prst="downArrowCallou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50000"/>
                      <a:lumOff val="50000"/>
                    </a:schemeClr>
                  </a:solidFill>
                </a:rPr>
                <a:t>Отрасли публичного права</a:t>
              </a:r>
            </a:p>
          </p:txBody>
        </p:sp>
        <p:sp>
          <p:nvSpPr>
            <p:cNvPr id="13" name="Скругленный прямоугольник 12"/>
            <p:cNvSpPr/>
            <p:nvPr/>
          </p:nvSpPr>
          <p:spPr>
            <a:xfrm>
              <a:off x="642910" y="1785926"/>
              <a:ext cx="2571768" cy="500066"/>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0000"/>
                  </a:solidFill>
                </a:rPr>
                <a:t>Нормы международного права</a:t>
              </a:r>
              <a:endParaRPr lang="ru-RU" dirty="0">
                <a:solidFill>
                  <a:srgbClr val="FF0000"/>
                </a:solidFill>
              </a:endParaRPr>
            </a:p>
          </p:txBody>
        </p:sp>
        <p:sp>
          <p:nvSpPr>
            <p:cNvPr id="14" name="Выноска со стрелкой вниз 13"/>
            <p:cNvSpPr/>
            <p:nvPr/>
          </p:nvSpPr>
          <p:spPr>
            <a:xfrm>
              <a:off x="5000628" y="3500438"/>
              <a:ext cx="1214446" cy="857256"/>
            </a:xfrm>
            <a:prstGeom prst="downArrowCallou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УК РФ</a:t>
              </a:r>
              <a:endParaRPr lang="ru-RU" dirty="0"/>
            </a:p>
          </p:txBody>
        </p:sp>
        <p:sp>
          <p:nvSpPr>
            <p:cNvPr id="15" name="Выноска со стрелкой вниз 14"/>
            <p:cNvSpPr/>
            <p:nvPr/>
          </p:nvSpPr>
          <p:spPr>
            <a:xfrm>
              <a:off x="6429388" y="3500438"/>
              <a:ext cx="1214446" cy="857256"/>
            </a:xfrm>
            <a:prstGeom prst="downArrowCallou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БК РФ</a:t>
              </a:r>
              <a:endParaRPr lang="ru-RU" dirty="0"/>
            </a:p>
          </p:txBody>
        </p:sp>
        <p:sp>
          <p:nvSpPr>
            <p:cNvPr id="16" name="Выноска со стрелкой вниз 15"/>
            <p:cNvSpPr/>
            <p:nvPr/>
          </p:nvSpPr>
          <p:spPr>
            <a:xfrm>
              <a:off x="7786710" y="3500438"/>
              <a:ext cx="1071570" cy="857256"/>
            </a:xfrm>
            <a:prstGeom prst="downArrowCallou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ТК РФ</a:t>
              </a:r>
              <a:endParaRPr lang="ru-RU"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3"/>
          <p:cNvSpPr>
            <a:spLocks noGrp="1" noChangeArrowheads="1"/>
          </p:cNvSpPr>
          <p:nvPr>
            <p:ph sz="half" idx="4294967295"/>
          </p:nvPr>
        </p:nvSpPr>
        <p:spPr>
          <a:xfrm>
            <a:off x="5284788" y="1412875"/>
            <a:ext cx="3859212" cy="4713288"/>
          </a:xfrm>
        </p:spPr>
        <p:txBody>
          <a:bodyPr/>
          <a:lstStyle/>
          <a:p>
            <a:pPr eaLnBrk="1" hangingPunct="1">
              <a:lnSpc>
                <a:spcPct val="90000"/>
              </a:lnSpc>
              <a:buFontTx/>
              <a:buNone/>
            </a:pPr>
            <a:endParaRPr lang="ru-RU" sz="1000" smtClean="0"/>
          </a:p>
          <a:p>
            <a:pPr eaLnBrk="1" hangingPunct="1">
              <a:lnSpc>
                <a:spcPct val="90000"/>
              </a:lnSpc>
              <a:buFontTx/>
              <a:buNone/>
            </a:pPr>
            <a:endParaRPr lang="ru-RU" sz="1000" smtClean="0"/>
          </a:p>
          <a:p>
            <a:pPr eaLnBrk="1" hangingPunct="1">
              <a:lnSpc>
                <a:spcPct val="90000"/>
              </a:lnSpc>
              <a:buFontTx/>
              <a:buNone/>
            </a:pPr>
            <a:endParaRPr lang="ru-RU" sz="1000" smtClean="0"/>
          </a:p>
        </p:txBody>
      </p:sp>
      <p:sp>
        <p:nvSpPr>
          <p:cNvPr id="8" name="Заголовок 7"/>
          <p:cNvSpPr>
            <a:spLocks noGrp="1"/>
          </p:cNvSpPr>
          <p:nvPr>
            <p:ph type="title"/>
          </p:nvPr>
        </p:nvSpPr>
        <p:spPr/>
        <p:txBody>
          <a:bodyPr>
            <a:normAutofit fontScale="90000"/>
          </a:bodyPr>
          <a:lstStyle/>
          <a:p>
            <a:r>
              <a:rPr lang="ru-RU" dirty="0" smtClean="0"/>
              <a:t>Место норм о контрактной системе в системе законодательство РФ</a:t>
            </a:r>
            <a:endParaRPr lang="ru-RU" dirty="0"/>
          </a:p>
        </p:txBody>
      </p:sp>
      <p:graphicFrame>
        <p:nvGraphicFramePr>
          <p:cNvPr id="11" name="Содержимое 10"/>
          <p:cNvGraphicFramePr>
            <a:graphicFrameLocks noGrp="1"/>
          </p:cNvGraphicFramePr>
          <p:nvPr>
            <p:ph sz="quarter" idx="1"/>
          </p:nvPr>
        </p:nvGraphicFramePr>
        <p:xfrm>
          <a:off x="612775" y="1643050"/>
          <a:ext cx="8153400" cy="5053584"/>
        </p:xfrm>
        <a:graphic>
          <a:graphicData uri="http://schemas.openxmlformats.org/drawingml/2006/table">
            <a:tbl>
              <a:tblPr firstRow="1" bandRow="1">
                <a:tableStyleId>{2D5ABB26-0587-4C30-8999-92F81FD0307C}</a:tableStyleId>
              </a:tblPr>
              <a:tblGrid>
                <a:gridCol w="4030663"/>
                <a:gridCol w="357190"/>
                <a:gridCol w="3765547"/>
              </a:tblGrid>
              <a:tr h="900119">
                <a:tc>
                  <a:txBody>
                    <a:bodyPr/>
                    <a:lstStyle/>
                    <a:p>
                      <a:pPr eaLnBrk="1" fontAlgn="auto" hangingPunct="1">
                        <a:lnSpc>
                          <a:spcPct val="90000"/>
                        </a:lnSpc>
                        <a:spcAft>
                          <a:spcPts val="0"/>
                        </a:spcAft>
                        <a:buFont typeface="Arial" pitchFamily="34" charset="0"/>
                        <a:buNone/>
                        <a:defRPr/>
                      </a:pPr>
                      <a:r>
                        <a:rPr lang="ru-RU" sz="1600" u="sng" dirty="0" smtClean="0"/>
                        <a:t>Ст. 71 Конституция РФ</a:t>
                      </a:r>
                      <a:r>
                        <a:rPr lang="ru-RU" sz="1600" dirty="0" smtClean="0"/>
                        <a:t> исключительное ведение  РФ:</a:t>
                      </a:r>
                    </a:p>
                    <a:p>
                      <a:pPr eaLnBrk="1" fontAlgn="auto" hangingPunct="1">
                        <a:lnSpc>
                          <a:spcPct val="90000"/>
                        </a:lnSpc>
                        <a:spcAft>
                          <a:spcPts val="0"/>
                        </a:spcAft>
                        <a:buFont typeface="Arial" pitchFamily="34" charset="0"/>
                        <a:buNone/>
                        <a:defRPr/>
                      </a:pPr>
                      <a:r>
                        <a:rPr lang="ru-RU" sz="1600" dirty="0" smtClean="0"/>
                        <a:t>установление правовых основ единого рынка;</a:t>
                      </a:r>
                    </a:p>
                    <a:p>
                      <a:pPr eaLnBrk="1" fontAlgn="auto" hangingPunct="1">
                        <a:lnSpc>
                          <a:spcPct val="90000"/>
                        </a:lnSpc>
                        <a:spcAft>
                          <a:spcPts val="0"/>
                        </a:spcAft>
                        <a:buNone/>
                        <a:defRPr/>
                      </a:pPr>
                      <a:r>
                        <a:rPr lang="ru-RU" sz="1600" dirty="0" smtClean="0"/>
                        <a:t>гражданское законодательство.</a:t>
                      </a:r>
                    </a:p>
                    <a:p>
                      <a:pPr marL="0" indent="0" eaLnBrk="1" fontAlgn="auto" hangingPunct="1">
                        <a:lnSpc>
                          <a:spcPct val="90000"/>
                        </a:lnSpc>
                        <a:spcAft>
                          <a:spcPts val="0"/>
                        </a:spcAft>
                        <a:buNone/>
                        <a:defRPr/>
                      </a:pPr>
                      <a:r>
                        <a:rPr lang="ru-RU" sz="1600" dirty="0" smtClean="0"/>
                        <a:t>Вне пределов ведения РФ и полномочий РФ по предметам совместного ведения РФ и субъектов РФ субъекты РФ обладают всей полнотой государственной власти.</a:t>
                      </a:r>
                    </a:p>
                    <a:p>
                      <a:endParaRPr lang="ru-RU" sz="1600" dirty="0"/>
                    </a:p>
                  </a:txBody>
                  <a:tcPr/>
                </a:tc>
                <a:tc>
                  <a:txBody>
                    <a:bodyPr/>
                    <a:lstStyle/>
                    <a:p>
                      <a:endParaRPr lang="ru-RU" sz="1600"/>
                    </a:p>
                  </a:txBody>
                  <a:tcPr/>
                </a:tc>
                <a:tc>
                  <a:txBody>
                    <a:bodyPr/>
                    <a:lstStyle/>
                    <a:p>
                      <a:pPr marL="0" indent="0">
                        <a:lnSpc>
                          <a:spcPct val="80000"/>
                        </a:lnSpc>
                        <a:spcBef>
                          <a:spcPct val="20000"/>
                        </a:spcBef>
                      </a:pPr>
                      <a:r>
                        <a:rPr lang="ru-RU" sz="1600" dirty="0" smtClean="0">
                          <a:latin typeface="Calibri" pitchFamily="34" charset="0"/>
                        </a:rPr>
                        <a:t>Закон  принят на федеральном уровне, таким образом реализуется исключительное право РФ на регулирование гражданских отношений и отношений обеспечивающих основы единого рынка.</a:t>
                      </a:r>
                    </a:p>
                    <a:p>
                      <a:pPr marL="0" indent="0">
                        <a:lnSpc>
                          <a:spcPct val="80000"/>
                        </a:lnSpc>
                        <a:spcBef>
                          <a:spcPct val="20000"/>
                        </a:spcBef>
                      </a:pPr>
                      <a:r>
                        <a:rPr lang="ru-RU" sz="1600" dirty="0" smtClean="0">
                          <a:latin typeface="Calibri" pitchFamily="34" charset="0"/>
                        </a:rPr>
                        <a:t>В случаях определенных законом законодатель предоставляет право субъектам РФ и муниципальным образованиям на регулирование отдельных отношений контрактной системы в сфере закупок (ст. 2, 4, 18,  20, 94, 112 закона)</a:t>
                      </a:r>
                      <a:endParaRPr lang="ru-RU" sz="1600" dirty="0"/>
                    </a:p>
                  </a:txBody>
                  <a:tcPr/>
                </a:tc>
              </a:tr>
              <a:tr h="900119">
                <a:tc>
                  <a:txBody>
                    <a:bodyPr/>
                    <a:lstStyle/>
                    <a:p>
                      <a:r>
                        <a:rPr lang="ru-RU" sz="1500" dirty="0" smtClean="0"/>
                        <a:t>ГК РФ</a:t>
                      </a:r>
                    </a:p>
                    <a:p>
                      <a:r>
                        <a:rPr lang="ru-RU" sz="1500" dirty="0" smtClean="0"/>
                        <a:t>институт «юридического лица», </a:t>
                      </a:r>
                    </a:p>
                    <a:p>
                      <a:r>
                        <a:rPr lang="ru-RU" sz="1500" dirty="0" smtClean="0"/>
                        <a:t>порядок участия РФ, субъектов РФ, муниципальных образований в отношениях, регулируемых гражданским законодательством (ст. 124-127 ГК РФ)</a:t>
                      </a:r>
                    </a:p>
                    <a:p>
                      <a:r>
                        <a:rPr lang="ru-RU" sz="1500" dirty="0" smtClean="0"/>
                        <a:t>общие положения о договоре (гл. 27, 28, 29), в том числе, порядок исполнения обязательств, особенности для отдельных видов договоров (договор подряда, договор поставки и т.п.)</a:t>
                      </a:r>
                      <a:endParaRPr lang="ru-RU" sz="1500" dirty="0"/>
                    </a:p>
                  </a:txBody>
                  <a:tcPr/>
                </a:tc>
                <a:tc>
                  <a:txBody>
                    <a:bodyPr/>
                    <a:lstStyle/>
                    <a:p>
                      <a:endParaRPr lang="ru-RU" sz="1600"/>
                    </a:p>
                  </a:txBody>
                  <a:tcPr/>
                </a:tc>
                <a:tc>
                  <a:txBody>
                    <a:bodyPr/>
                    <a:lstStyle/>
                    <a:p>
                      <a:r>
                        <a:rPr lang="ru-RU" sz="1600" dirty="0" smtClean="0"/>
                        <a:t>Положение о порядке заключения, изменения,</a:t>
                      </a:r>
                      <a:r>
                        <a:rPr lang="ru-RU" sz="1600" baseline="0" dirty="0" smtClean="0"/>
                        <a:t> исполнения контракта учитывают положения ГК РФ. Проект контракта должен содержать все существенные условия определенные ГК РФ для отдельных типов договоров </a:t>
                      </a:r>
                      <a:endParaRPr lang="ru-RU" sz="1600" dirty="0"/>
                    </a:p>
                  </a:txBody>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519</TotalTime>
  <Words>3208</Words>
  <Application>Microsoft Office PowerPoint</Application>
  <PresentationFormat>Экран (4:3)</PresentationFormat>
  <Paragraphs>245</Paragraphs>
  <Slides>44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Обычная</vt:lpstr>
      <vt:lpstr>Законодательство о контрактной системе в сфере закупок</vt:lpstr>
      <vt:lpstr>Общие положения</vt:lpstr>
      <vt:lpstr>Общие положения</vt:lpstr>
      <vt:lpstr>Общие положения</vt:lpstr>
      <vt:lpstr>Слайд 5</vt:lpstr>
      <vt:lpstr>Общие положения</vt:lpstr>
      <vt:lpstr>Общие положения</vt:lpstr>
      <vt:lpstr>Место норм о контрактной системе в системе законодательство РФ</vt:lpstr>
      <vt:lpstr>Место норм о контрактной системе в системе законодательство РФ</vt:lpstr>
      <vt:lpstr>Место норм о контрактной системе в системе законодательство РФ</vt:lpstr>
      <vt:lpstr>Источники права</vt:lpstr>
      <vt:lpstr>Источники права</vt:lpstr>
      <vt:lpstr>Не Источники права!!!</vt:lpstr>
      <vt:lpstr>Не Источники права!!!</vt:lpstr>
      <vt:lpstr>Федеральный закон 135-ФЗ</vt:lpstr>
      <vt:lpstr>Федеральный закон 135-ФЗ</vt:lpstr>
      <vt:lpstr>НПА ФОИВ, Правительства РФ</vt:lpstr>
      <vt:lpstr>Виды норм используемых в законодательстве</vt:lpstr>
      <vt:lpstr>Виды норм используемых в законодательстве</vt:lpstr>
      <vt:lpstr>Действие норм о контрактной системе во времени</vt:lpstr>
      <vt:lpstr>Действие норм о контрактной системе во времени</vt:lpstr>
      <vt:lpstr>Действие норм о контрактной системе во времени</vt:lpstr>
      <vt:lpstr>Источники публикации</vt:lpstr>
      <vt:lpstr>Источники публикации</vt:lpstr>
      <vt:lpstr>Действие норм о контрактной системе в пространстве и по кругу лиц</vt:lpstr>
      <vt:lpstr>Действие норм о контрактной системе в пространстве и по кругу лиц</vt:lpstr>
      <vt:lpstr>Сфера применения законодательства о контрактной системе</vt:lpstr>
      <vt:lpstr>Сфера применения законодательства о контрактной системе</vt:lpstr>
      <vt:lpstr>Сфера применения законодательства о контрактной системе</vt:lpstr>
      <vt:lpstr>Сфера применения законодательства о контрактной системе</vt:lpstr>
      <vt:lpstr>Сфера применения законодательства о контрактной системе</vt:lpstr>
      <vt:lpstr>Сфера применения законодательства о контрактной системе</vt:lpstr>
      <vt:lpstr>Сфера применения законодательства о контрактной системе</vt:lpstr>
      <vt:lpstr>Сфера применения законодательства о контрактной системе</vt:lpstr>
      <vt:lpstr>Сфера применения законодательства о контрактной системе</vt:lpstr>
      <vt:lpstr>Сфера применения законодательства о контрактной системе</vt:lpstr>
      <vt:lpstr>Сфера применения законодательства о контрактной системе</vt:lpstr>
      <vt:lpstr>Сфера применения законодательства о контрактной системе. Не применяется</vt:lpstr>
      <vt:lpstr>Сфера применения законодательства о контрактной системе. Не применяется</vt:lpstr>
      <vt:lpstr>Сфера применения законодательства о контрактной системе. Не применяется</vt:lpstr>
      <vt:lpstr>Особенности применения законодательства о контрактной системе</vt:lpstr>
      <vt:lpstr>Особенности применения законодательства о контрактной системе</vt:lpstr>
      <vt:lpstr>Особенности применения законодательства о контрактной системе</vt:lpstr>
      <vt:lpstr>Спасибо за Внимание!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Законодательство о контрактной системе в сфере закупок</dc:title>
  <dc:creator>Admin</dc:creator>
  <cp:lastModifiedBy>Admin</cp:lastModifiedBy>
  <cp:revision>52</cp:revision>
  <dcterms:created xsi:type="dcterms:W3CDTF">2016-10-01T10:06:01Z</dcterms:created>
  <dcterms:modified xsi:type="dcterms:W3CDTF">2016-10-01T19:25:20Z</dcterms:modified>
</cp:coreProperties>
</file>