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4" r:id="rId2"/>
    <p:sldMasterId id="2147483695" r:id="rId3"/>
    <p:sldMasterId id="2147483708" r:id="rId4"/>
  </p:sldMasterIdLst>
  <p:notesMasterIdLst>
    <p:notesMasterId r:id="rId75"/>
  </p:notesMasterIdLst>
  <p:sldIdLst>
    <p:sldId id="410" r:id="rId5"/>
    <p:sldId id="409" r:id="rId6"/>
    <p:sldId id="411" r:id="rId7"/>
    <p:sldId id="422" r:id="rId8"/>
    <p:sldId id="412" r:id="rId9"/>
    <p:sldId id="419" r:id="rId10"/>
    <p:sldId id="424" r:id="rId11"/>
    <p:sldId id="418" r:id="rId12"/>
    <p:sldId id="431" r:id="rId13"/>
    <p:sldId id="435" r:id="rId14"/>
    <p:sldId id="429" r:id="rId15"/>
    <p:sldId id="430" r:id="rId16"/>
    <p:sldId id="432" r:id="rId17"/>
    <p:sldId id="421" r:id="rId18"/>
    <p:sldId id="433" r:id="rId19"/>
    <p:sldId id="434" r:id="rId20"/>
    <p:sldId id="428" r:id="rId21"/>
    <p:sldId id="436" r:id="rId22"/>
    <p:sldId id="437" r:id="rId23"/>
    <p:sldId id="425" r:id="rId24"/>
    <p:sldId id="438" r:id="rId25"/>
    <p:sldId id="427" r:id="rId26"/>
    <p:sldId id="439" r:id="rId27"/>
    <p:sldId id="414" r:id="rId28"/>
    <p:sldId id="415" r:id="rId29"/>
    <p:sldId id="440" r:id="rId30"/>
    <p:sldId id="441" r:id="rId31"/>
    <p:sldId id="442" r:id="rId32"/>
    <p:sldId id="444" r:id="rId33"/>
    <p:sldId id="443" r:id="rId34"/>
    <p:sldId id="420" r:id="rId35"/>
    <p:sldId id="445" r:id="rId36"/>
    <p:sldId id="447" r:id="rId37"/>
    <p:sldId id="448" r:id="rId38"/>
    <p:sldId id="446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5" r:id="rId53"/>
    <p:sldId id="462" r:id="rId54"/>
    <p:sldId id="467" r:id="rId55"/>
    <p:sldId id="468" r:id="rId56"/>
    <p:sldId id="463" r:id="rId57"/>
    <p:sldId id="469" r:id="rId58"/>
    <p:sldId id="470" r:id="rId59"/>
    <p:sldId id="481" r:id="rId60"/>
    <p:sldId id="471" r:id="rId61"/>
    <p:sldId id="464" r:id="rId62"/>
    <p:sldId id="472" r:id="rId63"/>
    <p:sldId id="473" r:id="rId64"/>
    <p:sldId id="474" r:id="rId65"/>
    <p:sldId id="475" r:id="rId66"/>
    <p:sldId id="476" r:id="rId67"/>
    <p:sldId id="477" r:id="rId68"/>
    <p:sldId id="478" r:id="rId69"/>
    <p:sldId id="479" r:id="rId70"/>
    <p:sldId id="480" r:id="rId71"/>
    <p:sldId id="482" r:id="rId72"/>
    <p:sldId id="483" r:id="rId73"/>
    <p:sldId id="364" r:id="rId74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  <a:srgbClr val="E4465A"/>
    <a:srgbClr val="F8D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3774" autoAdjust="0"/>
  </p:normalViewPr>
  <p:slideViewPr>
    <p:cSldViewPr>
      <p:cViewPr varScale="1">
        <p:scale>
          <a:sx n="67" d="100"/>
          <a:sy n="67" d="100"/>
        </p:scale>
        <p:origin x="1764" y="78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9E5B1-EEE3-4B4A-BDAD-FB269744E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65067D-23C8-46FA-917E-9E28E6A79EC4}">
      <dgm:prSet custT="1"/>
      <dgm:spPr>
        <a:xfrm>
          <a:off x="0" y="27056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5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Юридические лица </a:t>
          </a:r>
          <a:endParaRPr lang="ru-RU" sz="15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9612D9-C5AC-4448-A400-180C33B7FE4E}" type="parTrans" cxnId="{ABD390D8-882C-4748-924D-A68938E6D35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71FA7A-392C-4988-9D45-E15ED33C43EE}" type="sibTrans" cxnId="{ABD390D8-882C-4748-924D-A68938E6D35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D94EB-A54E-4F54-954A-E7CBA82E2842}">
      <dgm:prSet custT="1"/>
      <dgm:spPr>
        <a:xfrm>
          <a:off x="0" y="502257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Физические лица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14ADCDB-8BBB-4C29-B887-953DC018250F}" type="parTrans" cxnId="{B12A3DB1-55DB-4418-A6C4-76BAEABE8983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9C9BC-558E-4C3D-9C73-796F02CD0AD1}" type="sibTrans" cxnId="{B12A3DB1-55DB-4418-A6C4-76BAEABE8983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6DF3C-17E2-4C64-B128-98D3F1DB9CE4}">
      <dgm:prSet custT="1"/>
      <dgm:spPr>
        <a:xfrm>
          <a:off x="0" y="977457"/>
          <a:ext cx="3960440" cy="411840"/>
        </a:xfr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Индивидуальные предприниматели</a:t>
          </a:r>
          <a:endParaRPr lang="ru-RU" sz="16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8170D2-1C99-4AF9-B8CE-09876149CB88}" type="parTrans" cxnId="{68F909AC-156F-408C-88D0-66F3A45802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78BA0-3545-4203-93F0-49FDEFB99FB6}" type="sibTrans" cxnId="{68F909AC-156F-408C-88D0-66F3A45802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C6DD34-EAA8-4B6D-A1A2-D81BC6130873}" type="pres">
      <dgm:prSet presAssocID="{4AF9E5B1-EEE3-4B4A-BDAD-FB269744E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F66178-E6AB-4CF3-B4E7-0839BEC9F3CF}" type="pres">
      <dgm:prSet presAssocID="{E165067D-23C8-46FA-917E-9E28E6A79EC4}" presName="parentText" presStyleLbl="node1" presStyleIdx="0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CFC733-48ED-4995-84B5-838A99699EB3}" type="pres">
      <dgm:prSet presAssocID="{3F71FA7A-392C-4988-9D45-E15ED33C43EE}" presName="spacer" presStyleCnt="0"/>
      <dgm:spPr/>
    </dgm:pt>
    <dgm:pt modelId="{4244E446-40A3-405B-8ED8-0E7DA308BDE7}" type="pres">
      <dgm:prSet presAssocID="{EB7D94EB-A54E-4F54-954A-E7CBA82E2842}" presName="parentText" presStyleLbl="node1" presStyleIdx="1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ECF111-0E24-42AD-BD03-943A5E502224}" type="pres">
      <dgm:prSet presAssocID="{7309C9BC-558E-4C3D-9C73-796F02CD0AD1}" presName="spacer" presStyleCnt="0"/>
      <dgm:spPr/>
    </dgm:pt>
    <dgm:pt modelId="{054608FF-8ED8-40E1-8BF4-5495AF816080}" type="pres">
      <dgm:prSet presAssocID="{6726DF3C-17E2-4C64-B128-98D3F1DB9CE4}" presName="parentText" presStyleLbl="node1" presStyleIdx="2" presStyleCnt="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D041B90F-D1EC-492F-8713-4D23FBAC193D}" type="presOf" srcId="{EB7D94EB-A54E-4F54-954A-E7CBA82E2842}" destId="{4244E446-40A3-405B-8ED8-0E7DA308BDE7}" srcOrd="0" destOrd="0" presId="urn:microsoft.com/office/officeart/2005/8/layout/vList2"/>
    <dgm:cxn modelId="{FE3FD447-5B6A-4F72-B02E-30F7BC2BD7AE}" type="presOf" srcId="{6726DF3C-17E2-4C64-B128-98D3F1DB9CE4}" destId="{054608FF-8ED8-40E1-8BF4-5495AF816080}" srcOrd="0" destOrd="0" presId="urn:microsoft.com/office/officeart/2005/8/layout/vList2"/>
    <dgm:cxn modelId="{ABD390D8-882C-4748-924D-A68938E6D358}" srcId="{4AF9E5B1-EEE3-4B4A-BDAD-FB269744E2C7}" destId="{E165067D-23C8-46FA-917E-9E28E6A79EC4}" srcOrd="0" destOrd="0" parTransId="{1D9612D9-C5AC-4448-A400-180C33B7FE4E}" sibTransId="{3F71FA7A-392C-4988-9D45-E15ED33C43EE}"/>
    <dgm:cxn modelId="{9625D1B4-C2DC-496E-B711-4039D8B6ECD7}" type="presOf" srcId="{E165067D-23C8-46FA-917E-9E28E6A79EC4}" destId="{03F66178-E6AB-4CF3-B4E7-0839BEC9F3CF}" srcOrd="0" destOrd="0" presId="urn:microsoft.com/office/officeart/2005/8/layout/vList2"/>
    <dgm:cxn modelId="{68F909AC-156F-408C-88D0-66F3A4580248}" srcId="{4AF9E5B1-EEE3-4B4A-BDAD-FB269744E2C7}" destId="{6726DF3C-17E2-4C64-B128-98D3F1DB9CE4}" srcOrd="2" destOrd="0" parTransId="{D58170D2-1C99-4AF9-B8CE-09876149CB88}" sibTransId="{FDD78BA0-3545-4203-93F0-49FDEFB99FB6}"/>
    <dgm:cxn modelId="{B642F897-F38A-4840-A7AF-259471E92DEF}" type="presOf" srcId="{4AF9E5B1-EEE3-4B4A-BDAD-FB269744E2C7}" destId="{59C6DD34-EAA8-4B6D-A1A2-D81BC6130873}" srcOrd="0" destOrd="0" presId="urn:microsoft.com/office/officeart/2005/8/layout/vList2"/>
    <dgm:cxn modelId="{B12A3DB1-55DB-4418-A6C4-76BAEABE8983}" srcId="{4AF9E5B1-EEE3-4B4A-BDAD-FB269744E2C7}" destId="{EB7D94EB-A54E-4F54-954A-E7CBA82E2842}" srcOrd="1" destOrd="0" parTransId="{714ADCDB-8BBB-4C29-B887-953DC018250F}" sibTransId="{7309C9BC-558E-4C3D-9C73-796F02CD0AD1}"/>
    <dgm:cxn modelId="{F2E64007-D238-40C6-BF2C-61D40EA79AD7}" type="presParOf" srcId="{59C6DD34-EAA8-4B6D-A1A2-D81BC6130873}" destId="{03F66178-E6AB-4CF3-B4E7-0839BEC9F3CF}" srcOrd="0" destOrd="0" presId="urn:microsoft.com/office/officeart/2005/8/layout/vList2"/>
    <dgm:cxn modelId="{CA2E1303-EC8A-4157-8813-FE15E080919C}" type="presParOf" srcId="{59C6DD34-EAA8-4B6D-A1A2-D81BC6130873}" destId="{1CCFC733-48ED-4995-84B5-838A99699EB3}" srcOrd="1" destOrd="0" presId="urn:microsoft.com/office/officeart/2005/8/layout/vList2"/>
    <dgm:cxn modelId="{9CF5506F-B99B-4795-8147-67739BE5533F}" type="presParOf" srcId="{59C6DD34-EAA8-4B6D-A1A2-D81BC6130873}" destId="{4244E446-40A3-405B-8ED8-0E7DA308BDE7}" srcOrd="2" destOrd="0" presId="urn:microsoft.com/office/officeart/2005/8/layout/vList2"/>
    <dgm:cxn modelId="{7F05AB23-9E0D-45D9-9F15-84967336C574}" type="presParOf" srcId="{59C6DD34-EAA8-4B6D-A1A2-D81BC6130873}" destId="{A6ECF111-0E24-42AD-BD03-943A5E502224}" srcOrd="3" destOrd="0" presId="urn:microsoft.com/office/officeart/2005/8/layout/vList2"/>
    <dgm:cxn modelId="{5EDDC1EE-173E-442B-AB89-AD6A43ADB89E}" type="presParOf" srcId="{59C6DD34-EAA8-4B6D-A1A2-D81BC6130873}" destId="{054608FF-8ED8-40E1-8BF4-5495AF81608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6178-E6AB-4CF3-B4E7-0839BEC9F3CF}">
      <dsp:nvSpPr>
        <dsp:cNvPr id="0" name=""/>
        <dsp:cNvSpPr/>
      </dsp:nvSpPr>
      <dsp:spPr>
        <a:xfrm>
          <a:off x="0" y="27056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Юридические лица </a:t>
          </a:r>
          <a:endParaRPr lang="ru-RU" sz="15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47160"/>
        <a:ext cx="3920232" cy="371632"/>
      </dsp:txXfrm>
    </dsp:sp>
    <dsp:sp modelId="{4244E446-40A3-405B-8ED8-0E7DA308BDE7}">
      <dsp:nvSpPr>
        <dsp:cNvPr id="0" name=""/>
        <dsp:cNvSpPr/>
      </dsp:nvSpPr>
      <dsp:spPr>
        <a:xfrm>
          <a:off x="0" y="502257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Физические лица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522361"/>
        <a:ext cx="3920232" cy="371632"/>
      </dsp:txXfrm>
    </dsp:sp>
    <dsp:sp modelId="{054608FF-8ED8-40E1-8BF4-5495AF816080}">
      <dsp:nvSpPr>
        <dsp:cNvPr id="0" name=""/>
        <dsp:cNvSpPr/>
      </dsp:nvSpPr>
      <dsp:spPr>
        <a:xfrm>
          <a:off x="0" y="977457"/>
          <a:ext cx="3960440" cy="41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Индивидуальные предприниматели</a:t>
          </a:r>
          <a:endParaRPr lang="ru-RU" sz="1600" b="1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104" y="997561"/>
        <a:ext cx="3920232" cy="37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2AD0-DE70-43B2-85C5-1908159A30EB}" type="datetimeFigureOut">
              <a:rPr lang="ru-RU" smtClean="0"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A8C8-E52E-450B-90EC-EDBE73D79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03158" indent="-199022" defTabSz="3924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03986" indent="-199022" defTabSz="3924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04813" indent="-199022" defTabSz="3924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05640" indent="-199022" defTabSz="392477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219FCFF-8E90-4462-8936-E882E1CBA21E}" type="slidenum">
              <a:rPr lang="ru-RU" altLang="ru-RU" sz="1200">
                <a:cs typeface="Arial Unicode MS" panose="020B0604020202020204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ru-RU" altLang="ru-RU" sz="1200" dirty="0">
              <a:cs typeface="Arial Unicode MS" panose="020B0604020202020204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67287" cy="3725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276" y="4721001"/>
            <a:ext cx="5445062" cy="447307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36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15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2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8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95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47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54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438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9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24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2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14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2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2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232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0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702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9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5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773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45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8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902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31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178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73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629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487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43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263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78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6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5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228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7300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466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210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252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849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370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815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320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275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60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4108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154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695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959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13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171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199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04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047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3714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55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6967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583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342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483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545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>
                <a:solidFill>
                  <a:prstClr val="black"/>
                </a:solidFill>
              </a:rPr>
              <a:pPr/>
              <a:t>68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530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30AA9-499C-469B-B0E4-B09A78CED559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929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7428F0-5EBB-4DBF-A053-81255B8AFC4C}" type="slidenum">
              <a:rPr lang="ru-RU" altLang="ru-RU" sz="1200"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70</a:t>
            </a:fld>
            <a:endParaRPr lang="ru-RU" altLang="ru-RU" sz="1200" dirty="0">
              <a:cs typeface="Arial Unicode MS" panose="020B0604020202020204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7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306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664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4A8C8-E52E-450B-90EC-EDBE73D79FD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9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12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5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667152-8056-4776-9A5B-92126450D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35231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38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C2A03F3-8BA3-4C4E-A4D3-52777F14A3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129186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629178-E8F1-4CA0-A4BE-97CB9121C8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34345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388" y="5805488"/>
            <a:ext cx="8856662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B0A67F-B705-4DED-B599-EF18CD808D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8136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38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775911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91677F-3C16-4966-998C-7FA6EAF93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4462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3"/>
            <a:ext cx="2133600" cy="261937"/>
          </a:xfrm>
        </p:spPr>
        <p:txBody>
          <a:bodyPr/>
          <a:lstStyle>
            <a:lvl1pPr defTabSz="407988">
              <a:defRPr sz="900"/>
            </a:lvl1pPr>
          </a:lstStyle>
          <a:p>
            <a:fld id="{10D147B9-AF19-489B-A35F-CA4AB24170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96459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351779-A53A-49F2-94BC-AD1FE29E4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21924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7339"/>
            <a:ext cx="8713788" cy="4464050"/>
          </a:xfrm>
          <a:prstGeom prst="rect">
            <a:avLst/>
          </a:prstGeom>
        </p:spPr>
        <p:txBody>
          <a:bodyPr lIns="91420" tIns="45711" rIns="91420" bIns="45711"/>
          <a:lstStyle>
            <a:lvl1pPr>
              <a:defRPr sz="1600"/>
            </a:lvl1pPr>
            <a:lvl2pPr marL="742796" indent="-285690">
              <a:buClr>
                <a:srgbClr val="E4465A"/>
              </a:buClr>
              <a:buFont typeface="Wingdings" panose="05000000000000000000" pitchFamily="2" charset="2"/>
              <a:buChar char="§"/>
              <a:defRPr sz="1600"/>
            </a:lvl2pPr>
            <a:lvl3pPr marL="119990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3pPr>
            <a:lvl4pPr marL="1657006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4pPr>
            <a:lvl5pPr marL="2114111" indent="-285690">
              <a:buClr>
                <a:srgbClr val="E4465A"/>
              </a:buClr>
              <a:buFont typeface="Calibri" panose="020F0502020204030204" pitchFamily="34" charset="0"/>
              <a:buChar char="‒"/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E8AD-2F4B-458F-B8FC-56A7A698D2D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01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FE0B-40C9-419A-8E2C-F3D7501A5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375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837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602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070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05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619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53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4626"/>
            <a:ext cx="5616624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9CEC9-1248-4337-A0C1-EA627F019C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2832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 userDrawn="1"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10" tIns="41455" rIns="82910" bIns="41455"/>
          <a:lstStyle>
            <a:lvl1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defTabSz="414338" eaLnBrk="0" hangingPunct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 dirty="0" smtClean="0">
              <a:solidFill>
                <a:srgbClr val="FFFFFF"/>
              </a:solidFill>
            </a:endParaRPr>
          </a:p>
        </p:txBody>
      </p:sp>
      <p:sp>
        <p:nvSpPr>
          <p:cNvPr id="3" name="Номер слайда 16"/>
          <p:cNvSpPr>
            <a:spLocks noGrp="1"/>
          </p:cNvSpPr>
          <p:nvPr>
            <p:ph type="sldNum" sz="quarter" idx="10"/>
          </p:nvPr>
        </p:nvSpPr>
        <p:spPr>
          <a:xfrm>
            <a:off x="7010400" y="6596065"/>
            <a:ext cx="2133600" cy="261937"/>
          </a:xfrm>
        </p:spPr>
        <p:txBody>
          <a:bodyPr/>
          <a:lstStyle>
            <a:lvl1pPr defTabSz="409490">
              <a:defRPr sz="900" smtClean="0"/>
            </a:lvl1pPr>
          </a:lstStyle>
          <a:p>
            <a:pPr>
              <a:defRPr/>
            </a:pPr>
            <a:fld id="{B03B5B05-BB99-4E8E-AFC2-21AA5137F1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42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165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784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E8C5-4540-4BF0-AD6C-EA69597F5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2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63713" y="1125540"/>
            <a:ext cx="647700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BB6DBF-5798-45D1-B4FB-7D943E86987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8566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71AF-53AC-4212-8D61-900CCAFDBF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5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07A9-6210-4799-B8DE-76343BD957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05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5A00-C34C-4667-8F95-FA5E17DF805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6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F03E-72AA-411E-9742-4A5EFC492A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50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6FD-A04E-4ED9-BE22-F7139D7916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3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3271-6A1E-47F0-B1F2-79E8E77D14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50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E04A-296E-4E88-A1C7-40ED9DF14B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73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23112-1ED0-4421-A0F2-6852AB1D1C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4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B46F-4316-4F66-8B22-DC0E530A73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8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92A3-BDE2-4D38-8826-3C97C3F754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6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47F1C-9115-4ED0-95F1-0E3C4E04FC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08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250825" y="1196977"/>
            <a:ext cx="8642350" cy="792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250825" y="5516563"/>
            <a:ext cx="8642350" cy="792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06FAA-7243-4C22-9281-5BF4F1BD4A1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C7BEF9-B1DA-4DB2-A32A-212DC652DD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444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3543300" y="1317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ysClr val="window" lastClr="FFFFFF">
                  <a:lumMod val="65000"/>
                </a:sysClr>
              </a:solidFill>
            </a:endParaRPr>
          </a:p>
        </p:txBody>
      </p:sp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1835150" y="1125540"/>
            <a:ext cx="649288" cy="142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0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18" tIns="41460" rIns="82918" bIns="4146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72B3-2279-4396-8352-38A09C8FF8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91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8"/>
          <p:cNvSpPr>
            <a:spLocks noChangeArrowheads="1"/>
          </p:cNvSpPr>
          <p:nvPr userDrawn="1"/>
        </p:nvSpPr>
        <p:spPr bwMode="auto">
          <a:xfrm>
            <a:off x="179512" y="5805488"/>
            <a:ext cx="8856984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xfrm>
            <a:off x="3492500" y="6597650"/>
            <a:ext cx="2132013" cy="2603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EC7BEF9-B1DA-4DB2-A32A-212DC652DD31}" type="slidenum">
              <a:rPr lang="ru-RU" altLang="ru-RU">
                <a:solidFill>
                  <a:srgbClr val="000000"/>
                </a:solidFill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0B9BDE-E679-454C-9CAD-E03A8ECAC5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4548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542507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33669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484583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99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3" r:id="rId7"/>
    <p:sldLayoutId id="2147483707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3" y="163513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2313" algn="l"/>
                <a:tab pos="1446213" algn="l"/>
              </a:tabLst>
              <a:defRPr sz="120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7675" fontAlgn="base">
              <a:spcBef>
                <a:spcPct val="0"/>
              </a:spcBef>
              <a:spcAft>
                <a:spcPct val="0"/>
              </a:spcAft>
            </a:pPr>
            <a:fld id="{C3FAC874-1377-4AD7-BCAE-9F0706802C25}" type="slidenum">
              <a:rPr lang="ru-RU" altLang="ru-RU">
                <a:ea typeface="Microsoft YaHei" panose="020B0503020204020204" pitchFamily="34" charset="-122"/>
              </a:rPr>
              <a:pPr defTabSz="44767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0" y="284163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33669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3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0" y="1309688"/>
            <a:ext cx="848458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103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 spd="slow"/>
  <p:hf sldNum="0" hdr="0" ftr="0" dt="0"/>
  <p:txStyles>
    <p:titleStyle>
      <a:lvl1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7675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7675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7675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14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86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5813" indent="-227013" algn="l" defTabSz="447675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46165" y="163515"/>
            <a:ext cx="1697037" cy="1044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3492500" y="6597650"/>
            <a:ext cx="21320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" tIns="44991" rIns="89982" bIns="4499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750" algn="l"/>
                <a:tab pos="1447500" algn="l"/>
              </a:tabLst>
              <a:defRPr sz="1200" smtClean="0">
                <a:solidFill>
                  <a:srgbClr val="FF0000"/>
                </a:solidFill>
                <a:latin typeface="Calibri Light" panose="020F0302020204030204" pitchFamily="34" charset="0"/>
              </a:defRPr>
            </a:lvl1pPr>
          </a:lstStyle>
          <a:p>
            <a:pPr defTabSz="449171" fontAlgn="base">
              <a:spcBef>
                <a:spcPct val="0"/>
              </a:spcBef>
              <a:spcAft>
                <a:spcPct val="0"/>
              </a:spcAft>
              <a:defRPr/>
            </a:pPr>
            <a:fld id="{0FDDD6B9-759A-4028-AA27-90ACCD4A65EB}" type="slidenum">
              <a:rPr lang="ru-RU" altLang="ru-RU">
                <a:ea typeface="Microsoft YaHei" panose="020B0503020204020204" pitchFamily="34" charset="-122"/>
              </a:rPr>
              <a:pPr defTabSz="44917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dirty="0">
              <a:ea typeface="Microsoft YaHei" panose="020B0503020204020204" pitchFamily="34" charset="-12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95702" y="284165"/>
            <a:ext cx="5360988" cy="1106487"/>
          </a:xfrm>
          <a:prstGeom prst="rect">
            <a:avLst/>
          </a:prstGeom>
        </p:spPr>
        <p:txBody>
          <a:bodyPr lIns="91420" tIns="45711" rIns="91420" bIns="45711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46038"/>
            <a:ext cx="2447925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Заголовок 2"/>
          <p:cNvSpPr>
            <a:spLocks noGrp="1"/>
          </p:cNvSpPr>
          <p:nvPr>
            <p:ph type="title"/>
          </p:nvPr>
        </p:nvSpPr>
        <p:spPr bwMode="auto">
          <a:xfrm>
            <a:off x="2471738" y="342900"/>
            <a:ext cx="64817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 userDrawn="1"/>
        </p:nvSpPr>
        <p:spPr bwMode="auto">
          <a:xfrm>
            <a:off x="1763713" y="1052515"/>
            <a:ext cx="647700" cy="1555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420" tIns="45711" rIns="91420" bIns="45711"/>
          <a:lstStyle/>
          <a:p>
            <a:pPr defTabSz="4491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cxnSp>
        <p:nvCxnSpPr>
          <p:cNvPr id="1032" name="Прямая соединительная линия 4"/>
          <p:cNvCxnSpPr>
            <a:cxnSpLocks noChangeShapeType="1"/>
          </p:cNvCxnSpPr>
          <p:nvPr userDrawn="1"/>
        </p:nvCxnSpPr>
        <p:spPr bwMode="auto">
          <a:xfrm>
            <a:off x="323852" y="1309688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3" name="Прямая соединительная линия 13"/>
          <p:cNvCxnSpPr>
            <a:cxnSpLocks noChangeShapeType="1"/>
          </p:cNvCxnSpPr>
          <p:nvPr userDrawn="1"/>
        </p:nvCxnSpPr>
        <p:spPr bwMode="auto">
          <a:xfrm>
            <a:off x="323852" y="6162675"/>
            <a:ext cx="8569325" cy="0"/>
          </a:xfrm>
          <a:prstGeom prst="line">
            <a:avLst/>
          </a:prstGeom>
          <a:noFill/>
          <a:ln w="19050" algn="ctr">
            <a:solidFill>
              <a:srgbClr val="E4465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0653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 cap="all">
          <a:solidFill>
            <a:srgbClr val="E4465A"/>
          </a:solidFill>
          <a:latin typeface="Aria"/>
          <a:ea typeface="Arial Unicode MS" pitchFamily="34" charset="-128"/>
          <a:cs typeface="+mj-cs"/>
        </a:defRPr>
      </a:lvl1pPr>
      <a:lvl2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2pPr>
      <a:lvl3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3pPr>
      <a:lvl4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4pPr>
      <a:lvl5pPr algn="r" defTabSz="449171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E4465A"/>
          </a:solidFill>
          <a:latin typeface="Aria"/>
          <a:ea typeface="Arial Unicode MS" pitchFamily="34" charset="-128"/>
          <a:cs typeface="Arial Unicode MS" charset="0"/>
        </a:defRPr>
      </a:lvl5pPr>
      <a:lvl6pPr marL="251407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18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8289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5394" indent="-228553" algn="l" defTabSz="449171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829" indent="-342829" algn="l" defTabSz="449171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1pPr>
      <a:lvl2pPr marL="742796" indent="-285690" algn="l" defTabSz="449171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2pPr>
      <a:lvl3pPr marL="114276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3pPr>
      <a:lvl4pPr marL="1599868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4C4C4C"/>
          </a:solidFill>
          <a:latin typeface="+mn-lt"/>
          <a:ea typeface="Arial Unicode MS" pitchFamily="34" charset="-128"/>
          <a:cs typeface="+mn-cs"/>
        </a:defRPr>
      </a:lvl4pPr>
      <a:lvl5pPr marL="2056974" indent="-228553" algn="l" defTabSz="449171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C4C4C"/>
          </a:solidFill>
          <a:latin typeface="+mn-lt"/>
          <a:ea typeface="Arial Unicode MS" pitchFamily="34" charset="-128"/>
          <a:cs typeface="+mn-cs"/>
        </a:defRPr>
      </a:lvl5pPr>
      <a:lvl6pPr marL="251407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6pPr>
      <a:lvl7pPr marL="297118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7pPr>
      <a:lvl8pPr marL="3428289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8pPr>
      <a:lvl9pPr marL="3885394" indent="-228553" algn="l" defTabSz="449171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C4C4C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4F95D-4DF5-4C23-BEE2-F6F7D460E0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19.09.2016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nt.ru/hotlaw/federal/77588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ublication.pravo.gov.ru/Document/View/000120160704009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758C8279F959861D24E154D01BA5200FE4D3B457E3BA5A4182D01D59Ac642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onsultantplus://offline/ref=DC0D4B7B211C977B03F4548F235A3794F7BFDD1F70422FA51E62BAB1ABC97D2C6FE846C88F3609F7HAz4R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consultantplus://offline/ref=CD0719DBBC936898B8C7E98D076460114A5D8D78B21D60513D8927213C035BF3FF81A5DD24B31A23z4Y2J" TargetMode="Externa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E8C5268359FC7F1541ABD37BDEBF55EB2578A4BB4E1FBA05935281D011D8ECA4242C63195138485QAN0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ts-tender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750" y="620713"/>
            <a:ext cx="2160588" cy="719137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0" tIns="45711" rIns="91420" bIns="45711" anchor="ctr"/>
          <a:lstStyle/>
          <a:p>
            <a:pPr defTabSz="44767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5860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Заголовок 1"/>
          <p:cNvSpPr txBox="1">
            <a:spLocks/>
          </p:cNvSpPr>
          <p:nvPr/>
        </p:nvSpPr>
        <p:spPr bwMode="auto">
          <a:xfrm>
            <a:off x="425711" y="1556792"/>
            <a:ext cx="493837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" tIns="44991" rIns="89982" bIns="44991"/>
          <a:lstStyle/>
          <a:p>
            <a:pPr defTabSz="44917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Переход унитарных предприятий на закупки по </a:t>
            </a:r>
          </a:p>
          <a:p>
            <a:pPr defTabSz="449171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00" b="1" cap="all" dirty="0" smtClean="0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rPr>
              <a:t>44-ФЗ</a:t>
            </a:r>
            <a:endParaRPr lang="ru-RU" altLang="ru-RU" sz="2100" b="1" cap="all" dirty="0">
              <a:solidFill>
                <a:srgbClr val="E4465A"/>
              </a:solidFill>
              <a:latin typeface="Aria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699792" y="332656"/>
            <a:ext cx="6228184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Совокупный годовой объем закупок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272808" cy="53686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622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520" y="1370941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Ст. 38 44-ФЗ: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1681" y="1653235"/>
            <a:ext cx="452078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Совокупный годовой объем закупок (СГОЗ)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6937" y="2200470"/>
            <a:ext cx="174759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&gt;</a:t>
            </a:r>
            <a:r>
              <a:rPr lang="ru-RU" sz="1600" b="1" dirty="0" smtClean="0"/>
              <a:t> 100 млн. руб.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30936" y="2200470"/>
            <a:ext cx="175721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/>
              <a:t>≤</a:t>
            </a:r>
            <a:r>
              <a:rPr lang="ru-RU" sz="1600" b="1" dirty="0" smtClean="0"/>
              <a:t> 100 млн. 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82" y="2809192"/>
            <a:ext cx="2329484" cy="9848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/>
              <a:t>Контрактная служба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н</a:t>
            </a:r>
            <a:r>
              <a:rPr lang="ru-RU" sz="1400" i="1" dirty="0" smtClean="0">
                <a:solidFill>
                  <a:srgbClr val="002060"/>
                </a:solidFill>
              </a:rPr>
              <a:t>е менее 2 человек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д</a:t>
            </a:r>
            <a:r>
              <a:rPr lang="ru-RU" sz="1400" i="1" dirty="0" smtClean="0">
                <a:solidFill>
                  <a:srgbClr val="002060"/>
                </a:solidFill>
              </a:rPr>
              <a:t>ействует на основании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Положения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800" y="4064245"/>
            <a:ext cx="1742186" cy="12311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с</a:t>
            </a:r>
            <a:r>
              <a:rPr lang="ru-RU" sz="1600" b="1" dirty="0" smtClean="0"/>
              <a:t>труктурное 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одразделение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в</a:t>
            </a:r>
            <a:r>
              <a:rPr lang="ru-RU" sz="1400" i="1" dirty="0" smtClean="0">
                <a:solidFill>
                  <a:srgbClr val="002060"/>
                </a:solidFill>
              </a:rPr>
              <a:t>озглавляет руководитель подразделения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55280" y="4064245"/>
            <a:ext cx="1728192" cy="19389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б</a:t>
            </a:r>
            <a:r>
              <a:rPr lang="ru-RU" sz="1600" b="1" dirty="0" smtClean="0"/>
              <a:t>ез создания </a:t>
            </a:r>
          </a:p>
          <a:p>
            <a:r>
              <a:rPr lang="ru-RU" sz="1600" b="1" dirty="0" smtClean="0"/>
              <a:t>структурного 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одразделения</a:t>
            </a:r>
          </a:p>
          <a:p>
            <a:r>
              <a:rPr lang="ru-RU" sz="1600" b="1" dirty="0"/>
              <a:t>в</a:t>
            </a:r>
            <a:r>
              <a:rPr lang="ru-RU" sz="1600" b="1" dirty="0" smtClean="0"/>
              <a:t>озглавляет </a:t>
            </a:r>
            <a:r>
              <a:rPr lang="ru-RU" sz="1400" i="1" dirty="0" smtClean="0">
                <a:solidFill>
                  <a:srgbClr val="002060"/>
                </a:solidFill>
              </a:rPr>
              <a:t>руководитель организации или один из его заместителей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99605" y="2805302"/>
            <a:ext cx="1814920" cy="8002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Контрактная </a:t>
            </a:r>
          </a:p>
          <a:p>
            <a:pPr algn="ctr"/>
            <a:r>
              <a:rPr lang="ru-RU" sz="1600" b="1" dirty="0"/>
              <a:t>с</a:t>
            </a:r>
            <a:r>
              <a:rPr lang="ru-RU" sz="1600" b="1" dirty="0" smtClean="0"/>
              <a:t>лужба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н</a:t>
            </a:r>
            <a:r>
              <a:rPr lang="ru-RU" sz="1400" i="1" dirty="0" smtClean="0">
                <a:solidFill>
                  <a:srgbClr val="002060"/>
                </a:solidFill>
              </a:rPr>
              <a:t>е менее 2 человек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06738" y="2805302"/>
            <a:ext cx="1568058" cy="12618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Контрактный </a:t>
            </a:r>
          </a:p>
          <a:p>
            <a:pPr algn="ctr"/>
            <a:r>
              <a:rPr lang="ru-RU" sz="1600" b="1" dirty="0" smtClean="0"/>
              <a:t>управляющий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</a:rPr>
              <a:t>м</a:t>
            </a:r>
            <a:r>
              <a:rPr lang="ru-RU" sz="1400" i="1" dirty="0" smtClean="0">
                <a:solidFill>
                  <a:srgbClr val="002060"/>
                </a:solidFill>
              </a:rPr>
              <a:t>ожет быть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несколько</a:t>
            </a: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2692" y="2932302"/>
            <a:ext cx="494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или</a:t>
            </a:r>
            <a:endParaRPr lang="ru-RU" sz="1400" i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2699792" y="1991789"/>
            <a:ext cx="0" cy="20868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012160" y="2569802"/>
            <a:ext cx="0" cy="2355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447792" y="1991789"/>
            <a:ext cx="0" cy="20868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7308304" y="2569802"/>
            <a:ext cx="0" cy="2355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>
            <a:endCxn id="15" idx="0"/>
          </p:cNvCxnSpPr>
          <p:nvPr/>
        </p:nvCxnSpPr>
        <p:spPr bwMode="auto">
          <a:xfrm>
            <a:off x="3419376" y="3814831"/>
            <a:ext cx="0" cy="24941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1766937" y="3814831"/>
            <a:ext cx="0" cy="24475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>
            <a:endCxn id="13" idx="0"/>
          </p:cNvCxnSpPr>
          <p:nvPr/>
        </p:nvCxnSpPr>
        <p:spPr bwMode="auto">
          <a:xfrm flipH="1">
            <a:off x="2688824" y="2539024"/>
            <a:ext cx="8816" cy="270168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26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4844" y="1291719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Обязанности КС, 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908" y="1653537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разрабатывают план закупок, план-график; </a:t>
            </a:r>
            <a:r>
              <a:rPr lang="ru-RU" sz="1400" dirty="0"/>
              <a:t>осуществляют подготовку изменений для внесения в план </a:t>
            </a:r>
            <a:r>
              <a:rPr lang="ru-RU" sz="1400" dirty="0" smtClean="0"/>
              <a:t>закупок, план-график; размещают в ЕИС план закупок, план-график </a:t>
            </a:r>
            <a:r>
              <a:rPr lang="ru-RU" sz="1400" dirty="0"/>
              <a:t>и внесенные в </a:t>
            </a:r>
            <a:r>
              <a:rPr lang="ru-RU" sz="1400" dirty="0" smtClean="0"/>
              <a:t>них изменения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осуществляют </a:t>
            </a:r>
            <a:r>
              <a:rPr lang="ru-RU" sz="1400" dirty="0"/>
              <a:t>подготовку и размещение </a:t>
            </a:r>
            <a:r>
              <a:rPr lang="ru-RU" sz="1400" dirty="0" smtClean="0"/>
              <a:t>в ЕИС извещений </a:t>
            </a:r>
            <a:r>
              <a:rPr lang="ru-RU" sz="1400" dirty="0"/>
              <a:t>об осуществлении закупок, документации о закупках и проектов контрактов, подготовку и направление приглашений принять участие в определении поставщиков (подрядчиков, исполнителей) закрытыми </a:t>
            </a:r>
            <a:r>
              <a:rPr lang="ru-RU" sz="1400" dirty="0" smtClean="0"/>
              <a:t>способами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обеспечивают </a:t>
            </a:r>
            <a:r>
              <a:rPr lang="ru-RU" sz="1400" dirty="0"/>
              <a:t>осуществление закупок, в том числе заключение </a:t>
            </a:r>
            <a:r>
              <a:rPr lang="ru-RU" sz="1400" dirty="0" smtClean="0"/>
              <a:t>контрактов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участвуют </a:t>
            </a:r>
            <a:r>
              <a:rPr lang="ru-RU" sz="1400" dirty="0"/>
              <a:t>в рассмотрении дел об обжаловании результатов определения поставщиков (подрядчиков, исполнителей) и осуществляют подготовку материалов для выполнения претензионно-исковой </a:t>
            </a:r>
            <a:r>
              <a:rPr lang="ru-RU" sz="1400" dirty="0" smtClean="0"/>
              <a:t>работы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организуют </a:t>
            </a:r>
            <a:r>
              <a:rPr lang="ru-RU" sz="1400" dirty="0"/>
              <a:t>в случае необходимости на стадии планирования закупок консультации с поставщиками (подрядчиками, исполнителями) и участвуют в таких консультациях в целях определения состояния конкурентной среды на соответствующих рынках товаров, работ, услуг, определения наилучших технологий и других решений для обеспечения государственных и муниципальных </a:t>
            </a:r>
            <a:r>
              <a:rPr lang="ru-RU" sz="1400" dirty="0" smtClean="0"/>
              <a:t>нужд</a:t>
            </a:r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dirty="0"/>
              <a:t>осуществляют иные полномочия, </a:t>
            </a:r>
            <a:r>
              <a:rPr lang="ru-RU" sz="1400" dirty="0" smtClean="0"/>
              <a:t>предусмотренные 44-ФЗ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370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50" y="1380229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Ст. 26.44-ФЗ </a:t>
            </a:r>
            <a:r>
              <a:rPr lang="ru-RU" sz="1400" i="1" dirty="0" smtClean="0"/>
              <a:t>(новая редакция с 01.01.2017 г.)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88" y="1822512"/>
            <a:ext cx="856562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2667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уполномоченному </a:t>
            </a:r>
            <a:r>
              <a:rPr lang="ru-RU" sz="1600" dirty="0"/>
              <a:t>органу или учреждению передаются полномочия на определение поставщиков, за исключением полномочий на подписание контракта </a:t>
            </a:r>
            <a:r>
              <a:rPr lang="ru-RU" sz="1400" i="1" dirty="0">
                <a:solidFill>
                  <a:srgbClr val="002060"/>
                </a:solidFill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</a:rPr>
              <a:t>ч.1 ст.26 44-ФЗ)</a:t>
            </a:r>
          </a:p>
          <a:p>
            <a:pPr marL="533400" indent="-2667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533400" indent="-2667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уполномоченному </a:t>
            </a:r>
            <a:r>
              <a:rPr lang="ru-RU" sz="1600" dirty="0"/>
              <a:t>органу или учреждению передаются функции по планированию закупок, определению поставщиков, заключению государственных контрактов, их исполнению, в том числе по приемке поставленных товаров, выполненных работ (их результатов), оказанных услуг, обеспечению их оплаты </a:t>
            </a:r>
            <a:r>
              <a:rPr lang="ru-RU" sz="1400" i="1" dirty="0">
                <a:solidFill>
                  <a:srgbClr val="002060"/>
                </a:solidFill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</a:rPr>
              <a:t>ч.2,3 ст.26 44-ФЗ)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i="1" dirty="0" smtClean="0">
              <a:solidFill>
                <a:srgbClr val="002060"/>
              </a:solidFill>
            </a:endParaRPr>
          </a:p>
          <a:p>
            <a:pPr algn="just"/>
            <a:endParaRPr lang="ru-RU" sz="1400" i="1" dirty="0">
              <a:solidFill>
                <a:srgbClr val="002060"/>
              </a:solidFill>
            </a:endParaRPr>
          </a:p>
          <a:p>
            <a:pPr marL="266700" indent="-266700" algn="just"/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 При </a:t>
            </a:r>
            <a:r>
              <a:rPr lang="ru-RU" sz="1600" dirty="0"/>
              <a:t>централизации </a:t>
            </a:r>
            <a:r>
              <a:rPr lang="ru-RU" sz="1600" dirty="0" smtClean="0"/>
              <a:t>закупок контрактная служба, контрактный управляющий </a:t>
            </a:r>
            <a:r>
              <a:rPr lang="ru-RU" sz="1600" dirty="0"/>
              <a:t>осуществляет полномочия, не переданные уполномоченному органу или </a:t>
            </a:r>
            <a:r>
              <a:rPr lang="ru-RU" sz="1600" dirty="0" smtClean="0"/>
              <a:t>учреждению </a:t>
            </a:r>
            <a:r>
              <a:rPr lang="ru-RU" sz="1400" i="1" dirty="0" smtClean="0">
                <a:solidFill>
                  <a:srgbClr val="002060"/>
                </a:solidFill>
              </a:rPr>
              <a:t>(ч.5 ст.38 44-ФЗ)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1319044"/>
            <a:ext cx="8496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ч. 6 ст. 38 44-ФЗ:</a:t>
            </a:r>
          </a:p>
          <a:p>
            <a:endParaRPr lang="ru-RU" sz="1600" dirty="0" smtClean="0">
              <a:ea typeface="Calibri" panose="020F050202020403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Calibri" panose="020F0502020204030204" pitchFamily="34" charset="0"/>
              </a:rPr>
              <a:t>Работники </a:t>
            </a:r>
            <a:r>
              <a:rPr lang="ru-RU" sz="1600" dirty="0">
                <a:ea typeface="Calibri" panose="020F0502020204030204" pitchFamily="34" charset="0"/>
              </a:rPr>
              <a:t>контрактной службы, контрактный управляющий должны иметь высшее образование или дополнительное профессиональное образование в сфере </a:t>
            </a:r>
            <a:r>
              <a:rPr lang="ru-RU" sz="1600" dirty="0" smtClean="0">
                <a:ea typeface="Calibri" panose="020F0502020204030204" pitchFamily="34" charset="0"/>
              </a:rPr>
              <a:t>закупок</a:t>
            </a:r>
          </a:p>
          <a:p>
            <a:pPr marL="268288" algn="just"/>
            <a:endParaRPr lang="ru-RU" sz="1600" dirty="0" smtClean="0">
              <a:ea typeface="Calibri" panose="020F0502020204030204" pitchFamily="34" charset="0"/>
            </a:endParaRPr>
          </a:p>
          <a:p>
            <a:pPr marL="268288" algn="just"/>
            <a:r>
              <a:rPr lang="ru-RU" sz="1600" dirty="0" smtClean="0">
                <a:ea typeface="Calibri" panose="020F0502020204030204" pitchFamily="34" charset="0"/>
              </a:rPr>
              <a:t>работникам </a:t>
            </a:r>
            <a:r>
              <a:rPr lang="ru-RU" sz="1600" dirty="0">
                <a:ea typeface="Calibri" panose="020F0502020204030204" pitchFamily="34" charset="0"/>
              </a:rPr>
              <a:t>контрактных служб унитарных предприятий необходимо пройти повышение квалификации в </a:t>
            </a:r>
            <a:r>
              <a:rPr lang="ru-RU" sz="1600" dirty="0" smtClean="0">
                <a:ea typeface="Calibri" panose="020F0502020204030204" pitchFamily="34" charset="0"/>
              </a:rPr>
              <a:t>сфере закупок или получить </a:t>
            </a:r>
            <a:r>
              <a:rPr lang="ru-RU" sz="1600" dirty="0">
                <a:ea typeface="Calibri" panose="020F0502020204030204" pitchFamily="34" charset="0"/>
              </a:rPr>
              <a:t>диплом о профессиональной </a:t>
            </a:r>
            <a:r>
              <a:rPr lang="ru-RU" sz="1600" dirty="0" smtClean="0">
                <a:ea typeface="Calibri" panose="020F0502020204030204" pitchFamily="34" charset="0"/>
              </a:rPr>
              <a:t>переподготовке</a:t>
            </a:r>
            <a:endParaRPr lang="ru-RU" sz="1600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392613" y="2371514"/>
            <a:ext cx="404812" cy="21602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550" y="3546264"/>
            <a:ext cx="84249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ч.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2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ст.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76 273-ФЗ:</a:t>
            </a:r>
          </a:p>
          <a:p>
            <a:endParaRPr lang="ru-RU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/>
              <a:t>Дополнительное </a:t>
            </a:r>
            <a:r>
              <a:rPr lang="ru-RU" sz="1600" dirty="0"/>
              <a:t>профессиональное образование осуществляется посредством реализации дополнительных профессиональных </a:t>
            </a:r>
            <a:r>
              <a:rPr lang="ru-RU" sz="1600" dirty="0" smtClean="0"/>
              <a:t>программ:</a:t>
            </a:r>
          </a:p>
          <a:p>
            <a:pPr algn="just"/>
            <a:endParaRPr lang="ru-RU" sz="1600" dirty="0" smtClean="0"/>
          </a:p>
          <a:p>
            <a:pPr marL="444500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 </a:t>
            </a:r>
            <a:r>
              <a:rPr lang="ru-RU" sz="1600" dirty="0"/>
              <a:t>повышения </a:t>
            </a:r>
            <a:r>
              <a:rPr lang="ru-RU" sz="1600" dirty="0" smtClean="0"/>
              <a:t>квалификации – </a:t>
            </a:r>
            <a:r>
              <a:rPr lang="ru-RU" sz="1600" i="1" dirty="0" smtClean="0">
                <a:solidFill>
                  <a:srgbClr val="FF0000"/>
                </a:solidFill>
              </a:rPr>
              <a:t>не менее 16 часов</a:t>
            </a:r>
          </a:p>
          <a:p>
            <a:pPr marL="444500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444500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программ </a:t>
            </a:r>
            <a:r>
              <a:rPr lang="ru-RU" sz="1600" dirty="0"/>
              <a:t>профессиональной </a:t>
            </a:r>
            <a:r>
              <a:rPr lang="ru-RU" sz="1600" dirty="0" smtClean="0"/>
              <a:t>переподготовки – </a:t>
            </a:r>
            <a:r>
              <a:rPr lang="ru-RU" sz="1600" i="1" dirty="0" smtClean="0">
                <a:solidFill>
                  <a:srgbClr val="FF0000"/>
                </a:solidFill>
              </a:rPr>
              <a:t>не менее 250 часов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23528" y="147315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Письмо Минэкономразвития России N 5594-ЕЕ/Д28и, Минобрнауки России N АК-553/06 от </a:t>
            </a:r>
            <a:r>
              <a:rPr lang="ru-RU" sz="1600" b="1" dirty="0" smtClean="0">
                <a:solidFill>
                  <a:srgbClr val="FF0000"/>
                </a:solidFill>
              </a:rPr>
              <a:t>12.03.2015 «О </a:t>
            </a:r>
            <a:r>
              <a:rPr lang="ru-RU" sz="1600" b="1" dirty="0">
                <a:solidFill>
                  <a:srgbClr val="FF0000"/>
                </a:solidFill>
              </a:rPr>
              <a:t>направлении методических рекомендаций» </a:t>
            </a:r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М</a:t>
            </a:r>
            <a:r>
              <a:rPr lang="ru-RU" sz="1600" b="1" dirty="0" smtClean="0"/>
              <a:t>инимальный </a:t>
            </a:r>
            <a:r>
              <a:rPr lang="ru-RU" sz="1600" b="1" dirty="0"/>
              <a:t>срок освоения программ </a:t>
            </a:r>
            <a:r>
              <a:rPr lang="ru-RU" sz="1600" b="1" dirty="0" smtClean="0"/>
              <a:t>должен быть:</a:t>
            </a:r>
          </a:p>
          <a:p>
            <a:pPr algn="just"/>
            <a:endParaRPr lang="ru-RU" sz="1600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не </a:t>
            </a:r>
            <a:r>
              <a:rPr lang="ru-RU" sz="1600" dirty="0"/>
              <a:t>менее </a:t>
            </a:r>
            <a:r>
              <a:rPr lang="ru-RU" sz="1600" b="1" dirty="0"/>
              <a:t>108</a:t>
            </a:r>
            <a:r>
              <a:rPr lang="ru-RU" sz="1600" dirty="0"/>
              <a:t> академических часов </a:t>
            </a:r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для руководителей </a:t>
            </a:r>
            <a:r>
              <a:rPr lang="ru-RU" sz="1600" dirty="0"/>
              <a:t>организаций </a:t>
            </a:r>
            <a:r>
              <a:rPr lang="ru-RU" sz="1600" dirty="0" smtClean="0"/>
              <a:t>— срок </a:t>
            </a:r>
            <a:r>
              <a:rPr lang="ru-RU" sz="1600" dirty="0"/>
              <a:t>обучения </a:t>
            </a:r>
            <a:r>
              <a:rPr lang="ru-RU" sz="1600" dirty="0" smtClean="0"/>
              <a:t>может </a:t>
            </a:r>
            <a:r>
              <a:rPr lang="ru-RU" sz="1600" dirty="0"/>
              <a:t>быть снижен до </a:t>
            </a:r>
            <a:r>
              <a:rPr lang="ru-RU" sz="1600" b="1" dirty="0"/>
              <a:t>40</a:t>
            </a:r>
            <a:r>
              <a:rPr lang="ru-RU" sz="1600" dirty="0"/>
              <a:t> </a:t>
            </a:r>
            <a:r>
              <a:rPr lang="ru-RU" sz="1600" dirty="0" smtClean="0"/>
              <a:t>часов </a:t>
            </a:r>
            <a:endParaRPr lang="ru-RU" sz="16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5" y="3978935"/>
            <a:ext cx="8424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Форма обучения:</a:t>
            </a:r>
          </a:p>
          <a:p>
            <a:pPr algn="just"/>
            <a:endParaRPr lang="ru-RU" sz="1600" dirty="0" smtClean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очная</a:t>
            </a:r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очно-заочная – (очная часть - в </a:t>
            </a:r>
            <a:r>
              <a:rPr lang="ru-RU" sz="1600" dirty="0"/>
              <a:t>объеме не менее 40 часов аудиторной </a:t>
            </a:r>
            <a:r>
              <a:rPr lang="ru-RU" sz="1600" dirty="0" smtClean="0"/>
              <a:t>работы, для руководителей организации - не </a:t>
            </a:r>
            <a:r>
              <a:rPr lang="ru-RU" sz="1600" dirty="0"/>
              <a:t>менее 16 часов аудиторной </a:t>
            </a:r>
            <a:r>
              <a:rPr lang="ru-RU" sz="1600" dirty="0" smtClean="0"/>
              <a:t>работы)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179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управляющего. Документы.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53439"/>
            <a:ext cx="84982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Приказ о создании контрактной </a:t>
            </a:r>
            <a:r>
              <a:rPr lang="ru-RU" sz="1600" dirty="0" smtClean="0"/>
              <a:t>службы, </a:t>
            </a:r>
            <a:r>
              <a:rPr lang="ru-RU" sz="1600" dirty="0" smtClean="0"/>
              <a:t>назначении контрактного управляющего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i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Положение о контрактной службе </a:t>
            </a:r>
            <a:r>
              <a:rPr lang="ru-RU" sz="1400" i="1" dirty="0" smtClean="0">
                <a:solidFill>
                  <a:srgbClr val="FF0000"/>
                </a:solidFill>
              </a:rPr>
              <a:t>(обязанность, на основании Типового положения, </a:t>
            </a:r>
            <a:r>
              <a:rPr lang="ru-RU" sz="1400" i="1" dirty="0"/>
              <a:t>Приказ Минэка от 29.10.2013 № </a:t>
            </a:r>
            <a:r>
              <a:rPr lang="ru-RU" sz="1400" i="1" dirty="0" smtClean="0"/>
              <a:t>631)</a:t>
            </a:r>
            <a:r>
              <a:rPr lang="ru-RU" sz="1400" dirty="0" smtClean="0"/>
              <a:t>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принципы </a:t>
            </a:r>
            <a:r>
              <a:rPr lang="ru-RU" sz="1400" i="1" dirty="0"/>
              <a:t>создания и функционирования контрактной </a:t>
            </a:r>
            <a:r>
              <a:rPr lang="ru-RU" sz="1400" i="1" dirty="0" smtClean="0"/>
              <a:t>службы</a:t>
            </a:r>
            <a:endParaRPr lang="ru-RU" sz="1400" i="1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форму </a:t>
            </a:r>
            <a:r>
              <a:rPr lang="ru-RU" sz="1400" i="1" dirty="0"/>
              <a:t>создания контрактной </a:t>
            </a:r>
            <a:r>
              <a:rPr lang="ru-RU" sz="1400" i="1" dirty="0" smtClean="0"/>
              <a:t>службы</a:t>
            </a:r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функции </a:t>
            </a:r>
            <a:r>
              <a:rPr lang="ru-RU" sz="1400" i="1" dirty="0"/>
              <a:t>и полномочия контрактной </a:t>
            </a:r>
            <a:r>
              <a:rPr lang="ru-RU" sz="1400" i="1" dirty="0" smtClean="0"/>
              <a:t>службы</a:t>
            </a:r>
            <a:endParaRPr lang="ru-RU" sz="1400" i="1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полномочия </a:t>
            </a:r>
            <a:r>
              <a:rPr lang="ru-RU" sz="1400" i="1" dirty="0"/>
              <a:t>руководителя контрактной </a:t>
            </a:r>
            <a:r>
              <a:rPr lang="ru-RU" sz="1400" i="1" dirty="0" smtClean="0"/>
              <a:t>службы</a:t>
            </a:r>
            <a:endParaRPr lang="ru-RU" sz="1400" i="1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порядок </a:t>
            </a:r>
            <a:r>
              <a:rPr lang="ru-RU" sz="1400" i="1" dirty="0"/>
              <a:t>работы и взаимодействия контрактной службы с другими структурными подразделениями и комиссией (комиссиями) по осуществлению </a:t>
            </a:r>
            <a:r>
              <a:rPr lang="ru-RU" sz="1400" i="1" dirty="0" smtClean="0"/>
              <a:t>закупок</a:t>
            </a:r>
            <a:endParaRPr lang="ru-RU" sz="1400" i="1" dirty="0"/>
          </a:p>
          <a:p>
            <a:pPr marL="533400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ответственность </a:t>
            </a:r>
            <a:r>
              <a:rPr lang="ru-RU" sz="1400" i="1" dirty="0"/>
              <a:t>сотрудников контрактной </a:t>
            </a:r>
            <a:r>
              <a:rPr lang="ru-RU" sz="1400" i="1" dirty="0" smtClean="0"/>
              <a:t>службы</a:t>
            </a:r>
          </a:p>
          <a:p>
            <a:pPr marL="355600" algn="just">
              <a:buClr>
                <a:srgbClr val="FF0000"/>
              </a:buClr>
            </a:pPr>
            <a:endParaRPr lang="ru-RU" sz="1400" i="1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Должностная инструкция руководителя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Должностная инструкция сотрудника контрактной службы, контрактного управляющего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Документы, определяющие порядок взаимодействия с другими сотрудниками, структурными подразделениями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26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356246" y="326294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2. Создание Комиссии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по осуществлению закупок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209" y="1772816"/>
            <a:ext cx="8496300" cy="4901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Для определения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поставщиков,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за исключением осуществления закупки </a:t>
            </a:r>
            <a:r>
              <a:rPr lang="ru-RU" sz="1400" b="1" dirty="0">
                <a:solidFill>
                  <a:prstClr val="black"/>
                </a:solidFill>
                <a:latin typeface="Arial" pitchFamily="34" charset="0"/>
              </a:rPr>
              <a:t>у единственного </a:t>
            </a: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</a:rPr>
              <a:t>поставщика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</a:rPr>
              <a:t>заказчик создает комиссию по осуществлению закупок.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>
              <a:solidFill>
                <a:prstClr val="black"/>
              </a:solidFill>
              <a:latin typeface="Arial" pitchFamily="34" charset="0"/>
            </a:endParaRPr>
          </a:p>
          <a:p>
            <a:pPr indent="-330200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200" i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В комиссию преимущественно включаются лица, прошедшие профессиональную переподготовку или повышение квалификации в сфере закупок, а также имеющие специальные знания, относящиеся  к предмету закупки.</a:t>
            </a:r>
          </a:p>
          <a:p>
            <a:pPr indent="-330200" algn="ctr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anose="020B0604020202020204" pitchFamily="34" charset="0"/>
              </a:rPr>
              <a:t>Требования к независимости  членов комиссий</a:t>
            </a:r>
            <a:r>
              <a:rPr lang="ru-RU" sz="1400" b="1" dirty="0" smtClean="0">
                <a:solidFill>
                  <a:srgbClr val="FF0000"/>
                </a:solidFill>
                <a:ea typeface="Calibri"/>
                <a:cs typeface="Arial" pitchFamily="34" charset="0"/>
              </a:rPr>
              <a:t> 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Не могут быть членами комиссий физические лица: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defRPr/>
            </a:pPr>
            <a:endParaRPr lang="ru-RU" sz="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состоящие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в браке с руководителем участника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являющиеся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близкими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родственниками с руководителем участника 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являющиеся усыновителями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руководителя или усыновленными руководителем участника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закупки;</a:t>
            </a: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indent="-330200" algn="just" fontAlgn="base">
              <a:lnSpc>
                <a:spcPts val="1465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привлеченные в качестве экспертов</a:t>
            </a:r>
            <a:r>
              <a:rPr lang="ru-RU" sz="14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</a:rPr>
              <a:t>.</a:t>
            </a:r>
            <a:endParaRPr lang="ru-RU" sz="1400" dirty="0">
              <a:solidFill>
                <a:prstClr val="black"/>
              </a:solidFill>
              <a:ea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40078"/>
              </p:ext>
            </p:extLst>
          </p:nvPr>
        </p:nvGraphicFramePr>
        <p:xfrm>
          <a:off x="461149" y="2420888"/>
          <a:ext cx="8384420" cy="12894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32230"/>
                <a:gridCol w="1329409"/>
                <a:gridCol w="2222781"/>
              </a:tblGrid>
              <a:tr h="3750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ВИДЫ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КОМИССИЙ: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5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anose="020F0502020204030204" pitchFamily="34" charset="0"/>
                        </a:rPr>
                        <a:t>Конкурс, Аукцион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5 чел.</a:t>
                      </a:r>
                      <a:endParaRPr lang="ru-RU" sz="2000" b="1" dirty="0" smtClean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anose="020F0502020204030204" pitchFamily="34" charset="0"/>
                        </a:rPr>
                        <a:t>Единая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Calibri" panose="020F0502020204030204" pitchFamily="34" charset="0"/>
                        </a:rPr>
                        <a:t>5 чел.)</a:t>
                      </a:r>
                    </a:p>
                    <a:p>
                      <a:pPr algn="ctr"/>
                      <a:endParaRPr lang="ru-RU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0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Котировки, Запрос предложений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чел.</a:t>
                      </a:r>
                      <a:endParaRPr lang="ru-RU" sz="20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318120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ст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39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44-ФЗ:</a:t>
            </a:r>
          </a:p>
        </p:txBody>
      </p:sp>
    </p:spTree>
    <p:extLst>
      <p:ext uri="{BB962C8B-B14F-4D97-AF65-F5344CB8AC3E}">
        <p14:creationId xmlns:p14="http://schemas.microsoft.com/office/powerpoint/2010/main" val="4120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/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р</a:t>
            </a:r>
            <a:r>
              <a:rPr lang="ru-RU" sz="1600" dirty="0" smtClean="0"/>
              <a:t>ешение </a:t>
            </a:r>
            <a:r>
              <a:rPr lang="ru-RU" sz="1600" dirty="0"/>
              <a:t>о создании комиссии принимается заказчиком до начала проведения </a:t>
            </a:r>
            <a:r>
              <a:rPr lang="ru-RU" sz="1600" dirty="0" smtClean="0"/>
              <a:t>закупки (определяются </a:t>
            </a:r>
            <a:r>
              <a:rPr lang="ru-RU" sz="1600" dirty="0"/>
              <a:t>состав </a:t>
            </a:r>
            <a:r>
              <a:rPr lang="ru-RU" sz="1600" dirty="0" smtClean="0"/>
              <a:t>комиссии, порядок работы комиссии, назначает председателя комиссии)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в </a:t>
            </a:r>
            <a:r>
              <a:rPr lang="ru-RU" sz="1600" dirty="0"/>
              <a:t>состав комиссии </a:t>
            </a:r>
            <a:r>
              <a:rPr lang="ru-RU" sz="1600" dirty="0" smtClean="0"/>
              <a:t>включаются преимущественно лица, </a:t>
            </a:r>
            <a:r>
              <a:rPr lang="ru-RU" sz="1600" dirty="0"/>
              <a:t>прошедших профессиональную переподготовку или повышение квалификации в сфере закупок, а также лиц, обладающих специальными знаниями, относящимися к объекту </a:t>
            </a:r>
            <a:r>
              <a:rPr lang="ru-RU" sz="1600" dirty="0" smtClean="0"/>
              <a:t>закупки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717550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</a:rPr>
              <a:t>Письмо Минэкономразвития России от 08.11.2013 N </a:t>
            </a:r>
            <a:r>
              <a:rPr lang="ru-RU" sz="1600" i="1" dirty="0" smtClean="0">
                <a:solidFill>
                  <a:srgbClr val="FF0000"/>
                </a:solidFill>
              </a:rPr>
              <a:t>ОГ-Д28-15539</a:t>
            </a:r>
            <a:r>
              <a:rPr lang="ru-RU" sz="1600" i="1" dirty="0" smtClean="0"/>
              <a:t> - </a:t>
            </a:r>
            <a:r>
              <a:rPr lang="ru-RU" sz="1600" dirty="0"/>
              <a:t> </a:t>
            </a:r>
            <a:r>
              <a:rPr lang="ru-RU" sz="1600" b="1" i="1" u="sng" dirty="0"/>
              <a:t>не менее 50 процентов состава комиссии </a:t>
            </a:r>
            <a:r>
              <a:rPr lang="ru-RU" sz="1600" i="1" dirty="0"/>
              <a:t>должны пройти профессиональную переподготовку или повышение квалификации в сфере закупок, а также лиц, обладающих специальными знаниями, относящимися к объекту </a:t>
            </a:r>
            <a:r>
              <a:rPr lang="ru-RU" sz="1600" i="1" dirty="0" smtClean="0"/>
              <a:t>закупки</a:t>
            </a:r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i="1" dirty="0"/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Документы:</a:t>
            </a:r>
          </a:p>
          <a:p>
            <a:pPr indent="442913" algn="just"/>
            <a:endParaRPr lang="ru-RU" sz="1600" dirty="0"/>
          </a:p>
          <a:p>
            <a:pPr marL="442913" indent="27146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р</a:t>
            </a:r>
            <a:r>
              <a:rPr lang="ru-RU" sz="1600" dirty="0" smtClean="0"/>
              <a:t>ешение о создании комиссии – обязательно (Приказ)</a:t>
            </a:r>
          </a:p>
          <a:p>
            <a:pPr marL="442913" algn="just">
              <a:buClr>
                <a:srgbClr val="FF0000"/>
              </a:buClr>
            </a:pPr>
            <a:endParaRPr lang="ru-RU" sz="1600" dirty="0"/>
          </a:p>
          <a:p>
            <a:pPr marL="442913" indent="27146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600" dirty="0" smtClean="0"/>
              <a:t>положение о работе комиссии – не обязательно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450850" indent="-450850" algn="just"/>
            <a:endParaRPr lang="ru-RU" sz="16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56246" y="326294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2. Создание Комиссии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по осуществлению закупок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0506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</a:rPr>
              <a:t>комиссия </a:t>
            </a:r>
            <a:r>
              <a:rPr lang="ru-RU" sz="1600" dirty="0">
                <a:latin typeface="Trebuchet MS" panose="020B0603020202020204" pitchFamily="34" charset="0"/>
              </a:rPr>
              <a:t>правомочна осуществлять свои функции, если на заседании комиссии присутствует не менее </a:t>
            </a:r>
            <a:r>
              <a:rPr lang="ru-RU" sz="1600" dirty="0" smtClean="0">
                <a:latin typeface="Trebuchet MS" panose="020B0603020202020204" pitchFamily="34" charset="0"/>
              </a:rPr>
              <a:t>50% общего </a:t>
            </a:r>
            <a:r>
              <a:rPr lang="ru-RU" sz="1600" dirty="0">
                <a:latin typeface="Trebuchet MS" panose="020B0603020202020204" pitchFamily="34" charset="0"/>
              </a:rPr>
              <a:t>числа ее </a:t>
            </a:r>
            <a:r>
              <a:rPr lang="ru-RU" sz="1600" dirty="0" smtClean="0">
                <a:latin typeface="Trebuchet MS" panose="020B0603020202020204" pitchFamily="34" charset="0"/>
              </a:rPr>
              <a:t>членов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</a:rPr>
              <a:t>члены </a:t>
            </a:r>
            <a:r>
              <a:rPr lang="ru-RU" sz="1600" dirty="0">
                <a:latin typeface="Trebuchet MS" panose="020B0603020202020204" pitchFamily="34" charset="0"/>
              </a:rPr>
              <a:t>комиссии должны быть своевременно уведомлены председателем комиссии о месте, дате и времени проведения заседания </a:t>
            </a:r>
            <a:r>
              <a:rPr lang="ru-RU" sz="1600" dirty="0" smtClean="0">
                <a:latin typeface="Trebuchet MS" panose="020B0603020202020204" pitchFamily="34" charset="0"/>
              </a:rPr>
              <a:t>комиссии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dirty="0">
              <a:latin typeface="Trebuchet MS" panose="020B0603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Trebuchet MS" panose="020B0603020202020204" pitchFamily="34" charset="0"/>
              </a:rPr>
              <a:t>п</a:t>
            </a:r>
            <a:r>
              <a:rPr lang="ru-RU" sz="1600" dirty="0" smtClean="0">
                <a:latin typeface="Trebuchet MS" panose="020B0603020202020204" pitchFamily="34" charset="0"/>
              </a:rPr>
              <a:t>ринятие </a:t>
            </a:r>
            <a:r>
              <a:rPr lang="ru-RU" sz="1600" dirty="0">
                <a:latin typeface="Trebuchet MS" panose="020B0603020202020204" pitchFamily="34" charset="0"/>
              </a:rPr>
              <a:t>решения членами комиссии путем проведения заочного голосования, а также делегирование ими своих полномочий иным лицам не </a:t>
            </a:r>
            <a:r>
              <a:rPr lang="ru-RU" sz="1600" dirty="0" smtClean="0">
                <a:latin typeface="Trebuchet MS" panose="020B0603020202020204" pitchFamily="34" charset="0"/>
              </a:rPr>
              <a:t>допускается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7129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Членами комиссии не могут быть:</a:t>
            </a: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эксперты</a:t>
            </a:r>
            <a:r>
              <a:rPr lang="ru-RU" sz="1400" dirty="0">
                <a:latin typeface="Trebuchet MS" panose="020B0603020202020204" pitchFamily="34" charset="0"/>
              </a:rPr>
              <a:t>, привлекаемые при организации и проведении </a:t>
            </a:r>
            <a:r>
              <a:rPr lang="ru-RU" sz="1400" dirty="0" smtClean="0">
                <a:latin typeface="Trebuchet MS" panose="020B0603020202020204" pitchFamily="34" charset="0"/>
              </a:rPr>
              <a:t>закупки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лично </a:t>
            </a:r>
            <a:r>
              <a:rPr lang="ru-RU" sz="1400" dirty="0">
                <a:latin typeface="Trebuchet MS" panose="020B0603020202020204" pitchFamily="34" charset="0"/>
              </a:rPr>
              <a:t>заинтересованные в результатах определения поставщиков </a:t>
            </a: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подавшие заявки на участие в </a:t>
            </a:r>
            <a:r>
              <a:rPr lang="ru-RU" sz="1400" dirty="0" smtClean="0">
                <a:latin typeface="Trebuchet MS" panose="020B0603020202020204" pitchFamily="34" charset="0"/>
              </a:rPr>
              <a:t>закупке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состоящие в штате организаций, подавших заявки на участие в </a:t>
            </a:r>
            <a:r>
              <a:rPr lang="ru-RU" sz="1400" dirty="0" smtClean="0">
                <a:latin typeface="Trebuchet MS" panose="020B0603020202020204" pitchFamily="34" charset="0"/>
              </a:rPr>
              <a:t>закупке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на которых способны оказать влияние участники закупки и (или) их органы </a:t>
            </a:r>
            <a:r>
              <a:rPr lang="ru-RU" sz="1400" dirty="0" smtClean="0">
                <a:latin typeface="Trebuchet MS" panose="020B0603020202020204" pitchFamily="34" charset="0"/>
              </a:rPr>
              <a:t>управления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лица</a:t>
            </a:r>
            <a:r>
              <a:rPr lang="ru-RU" sz="1400" dirty="0">
                <a:latin typeface="Trebuchet MS" panose="020B0603020202020204" pitchFamily="34" charset="0"/>
              </a:rPr>
              <a:t>, состоящие в браке с руководителем участника закупки либо являющиеся его близкими родственниками, усыновителями, </a:t>
            </a:r>
            <a:r>
              <a:rPr lang="ru-RU" sz="1400" dirty="0" smtClean="0">
                <a:latin typeface="Trebuchet MS" panose="020B0603020202020204" pitchFamily="34" charset="0"/>
              </a:rPr>
              <a:t>усыновленными</a:t>
            </a:r>
            <a:endParaRPr lang="ru-RU" sz="1400" dirty="0">
              <a:latin typeface="Trebuchet MS" panose="020B0603020202020204" pitchFamily="34" charset="0"/>
            </a:endParaRPr>
          </a:p>
          <a:p>
            <a:pPr marL="717550" indent="-35242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должностные </a:t>
            </a:r>
            <a:r>
              <a:rPr lang="ru-RU" sz="1400" dirty="0">
                <a:latin typeface="Trebuchet MS" panose="020B0603020202020204" pitchFamily="34" charset="0"/>
              </a:rPr>
              <a:t>лица, непосредственно осуществляющие контроль в сфере </a:t>
            </a:r>
            <a:r>
              <a:rPr lang="ru-RU" sz="1400" dirty="0" smtClean="0">
                <a:latin typeface="Trebuchet MS" panose="020B0603020202020204" pitchFamily="34" charset="0"/>
              </a:rPr>
              <a:t>закупок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56246" y="326294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2. Создание Комиссии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по осуществлению закупок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627784" y="379291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Переход на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653262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37574" y="1468596"/>
            <a:ext cx="85829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Федеральный закон от 03.07.2016 г. № 321-ФЗ (законопроект 1036078-6) </a:t>
            </a:r>
          </a:p>
          <a:p>
            <a:pPr algn="just"/>
            <a:r>
              <a:rPr lang="ru-RU" sz="2000" dirty="0" smtClean="0"/>
              <a:t>«О внесении изменений в отдельные законодательные акты Российской Федерации по вопросам закупок товаров, работ, услуг для обеспечения государственных и муниципальных нужд и нужд отдельных видов юридических лиц</a:t>
            </a:r>
            <a:r>
              <a:rPr lang="ru-RU" sz="1600" dirty="0" smtClean="0"/>
              <a:t>» 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2000" u="sng" dirty="0">
                <a:solidFill>
                  <a:srgbClr val="002060"/>
                </a:solidFill>
                <a:hlinkClick r:id="rId3"/>
              </a:rPr>
              <a:t>http://www.garant.ru/hotlaw/federal/775889</a:t>
            </a:r>
            <a:r>
              <a:rPr lang="ru-RU" sz="2000" u="sng" dirty="0" smtClean="0">
                <a:solidFill>
                  <a:srgbClr val="002060"/>
                </a:solidFill>
                <a:hlinkClick r:id="rId3"/>
              </a:rPr>
              <a:t>/</a:t>
            </a:r>
            <a:endParaRPr lang="ru-RU" sz="2000" u="sng" dirty="0" smtClean="0">
              <a:solidFill>
                <a:srgbClr val="002060"/>
              </a:solidFill>
            </a:endParaRPr>
          </a:p>
          <a:p>
            <a:pPr algn="just"/>
            <a:endParaRPr lang="ru-RU" sz="2000" u="sng" dirty="0">
              <a:solidFill>
                <a:srgbClr val="002060"/>
              </a:solidFill>
            </a:endParaRPr>
          </a:p>
          <a:p>
            <a:pPr algn="just"/>
            <a:r>
              <a:rPr lang="en-US" sz="2000" dirty="0">
                <a:solidFill>
                  <a:srgbClr val="0070C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70C0"/>
                </a:solidFill>
                <a:hlinkClick r:id="rId4"/>
              </a:rPr>
              <a:t>publication.pravo.gov.ru/Document/View/0001201607040090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6395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419351" y="147330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19518" y="1745397"/>
            <a:ext cx="5736254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kern="0" dirty="0" smtClean="0">
                <a:solidFill>
                  <a:srgbClr val="000000"/>
                </a:solidFill>
                <a:latin typeface="Calibri" panose="020F0502020204030204" pitchFamily="34" charset="0"/>
                <a:cs typeface="ＭＳ Ｐゴシック"/>
              </a:rPr>
              <a:t> </a:t>
            </a:r>
            <a:r>
              <a:rPr lang="ru-RU" sz="16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ＭＳ Ｐゴシック"/>
              </a:rPr>
              <a:t>с 2016 года </a:t>
            </a:r>
            <a:r>
              <a:rPr lang="ru-RU" sz="16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ＭＳ Ｐゴシック"/>
              </a:rPr>
              <a:t>при планировании закупок </a:t>
            </a:r>
            <a:r>
              <a:rPr lang="ru-RU" sz="16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ＭＳ Ｐゴシック"/>
              </a:rPr>
              <a:t>на 2017 и посл. </a:t>
            </a:r>
            <a:r>
              <a:rPr lang="ru-RU" sz="1600" b="1" i="1" kern="0" dirty="0">
                <a:solidFill>
                  <a:srgbClr val="FFFFFF"/>
                </a:solidFill>
                <a:latin typeface="Calibri" panose="020F0502020204030204" pitchFamily="34" charset="0"/>
                <a:cs typeface="ＭＳ Ｐゴシック"/>
              </a:rPr>
              <a:t>г</a:t>
            </a:r>
            <a:r>
              <a:rPr lang="ru-RU" sz="1600" b="1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ＭＳ Ｐゴシック"/>
              </a:rPr>
              <a:t>оды: </a:t>
            </a:r>
            <a:endParaRPr lang="ru-RU" sz="1600" i="1" kern="0" dirty="0" smtClean="0">
              <a:solidFill>
                <a:srgbClr val="FFFFFF"/>
              </a:solidFill>
              <a:latin typeface="Calibri" panose="020F0502020204030204" pitchFamily="34" charset="0"/>
              <a:cs typeface="ＭＳ Ｐゴシック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2288092" y="3044604"/>
            <a:ext cx="185201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4579962" y="3061744"/>
            <a:ext cx="185201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6817029" y="3061744"/>
            <a:ext cx="185201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4301" y="2612194"/>
            <a:ext cx="1903031" cy="1580192"/>
            <a:chOff x="264301" y="2612194"/>
            <a:chExt cx="1903031" cy="1580192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264301" y="2612194"/>
              <a:ext cx="1903031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z="1600" dirty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  <a:p>
              <a:pPr algn="ct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  <a:ea typeface="Microsoft YaHei" charset="-122"/>
                </a:rPr>
                <a:t>Нормирование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71266" y="3853832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</a:rPr>
                <a:t>с</a:t>
              </a:r>
              <a:r>
                <a:rPr lang="ru-RU" sz="1600" dirty="0" smtClean="0">
                  <a:solidFill>
                    <a:srgbClr val="FF0000"/>
                  </a:solidFill>
                </a:rPr>
                <a:t>т.19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08724" y="2612194"/>
            <a:ext cx="1903031" cy="1580192"/>
            <a:chOff x="2508724" y="2612194"/>
            <a:chExt cx="1903031" cy="1580192"/>
          </a:xfrm>
        </p:grpSpPr>
        <p:sp>
          <p:nvSpPr>
            <p:cNvPr id="15" name="Скругленный прямоугольник 14"/>
            <p:cNvSpPr/>
            <p:nvPr/>
          </p:nvSpPr>
          <p:spPr bwMode="auto">
            <a:xfrm>
              <a:off x="2508724" y="2612194"/>
              <a:ext cx="1903031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dirty="0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  <a:p>
              <a:pPr algn="ct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  <a:ea typeface="Microsoft YaHei" charset="-122"/>
                </a:rPr>
                <a:t>Обоснование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25051" y="3853832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</a:rPr>
                <a:t>ст.18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92200" y="2612194"/>
            <a:ext cx="1903031" cy="1580192"/>
            <a:chOff x="4792200" y="2612194"/>
            <a:chExt cx="1903031" cy="1580192"/>
          </a:xfrm>
        </p:grpSpPr>
        <p:sp>
          <p:nvSpPr>
            <p:cNvPr id="17" name="Скругленный прямоугольник 16"/>
            <p:cNvSpPr/>
            <p:nvPr/>
          </p:nvSpPr>
          <p:spPr bwMode="auto">
            <a:xfrm>
              <a:off x="4792200" y="2612194"/>
              <a:ext cx="1903031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dirty="0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  <a:p>
              <a:pPr algn="ct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  <a:ea typeface="Microsoft YaHei" charset="-122"/>
                </a:rPr>
                <a:t>План закупок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41583" y="3853832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</a:rPr>
                <a:t>ст.17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061583" y="2612194"/>
            <a:ext cx="1903031" cy="1557862"/>
            <a:chOff x="7061583" y="2612194"/>
            <a:chExt cx="1903031" cy="1557862"/>
          </a:xfrm>
        </p:grpSpPr>
        <p:sp>
          <p:nvSpPr>
            <p:cNvPr id="18" name="Скругленный прямоугольник 17"/>
            <p:cNvSpPr/>
            <p:nvPr/>
          </p:nvSpPr>
          <p:spPr bwMode="auto">
            <a:xfrm>
              <a:off x="7061583" y="2612194"/>
              <a:ext cx="1903031" cy="10801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dirty="0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  <a:p>
              <a:pPr algn="ctr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r>
                <a:rPr lang="ru-RU" dirty="0" smtClean="0">
                  <a:solidFill>
                    <a:srgbClr val="000000"/>
                  </a:solidFill>
                  <a:latin typeface="Arial" charset="0"/>
                  <a:ea typeface="Microsoft YaHei" charset="-122"/>
                </a:rPr>
                <a:t>План-график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88060" y="3831502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rgbClr val="FF0000"/>
                  </a:solidFill>
                </a:rPr>
                <a:t>ст.21</a:t>
              </a:r>
              <a:endParaRPr lang="ru-RU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5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Отделы\Продвижения образовательных программ\Методические материалы\Презентации\Картинки для презентаций\Картинки\9372915-3d-business-man-isolated-over-a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" y="2173691"/>
            <a:ext cx="1904242" cy="25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52570" y="3845515"/>
            <a:ext cx="280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ПЛАН-ГРАФИК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486" y="460605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1811" y="2832999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ЗАКУПОК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>
            <a:off x="4718308" y="2733850"/>
            <a:ext cx="447007" cy="1872208"/>
          </a:xfrm>
          <a:prstGeom prst="lef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1922891" y="3544899"/>
            <a:ext cx="1189592" cy="34678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2187" y="2622103"/>
            <a:ext cx="13707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ланирование закупок исходя из целей закупок, указанных в ст. 13 44-ФЗ</a:t>
            </a:r>
            <a:endParaRPr lang="ru-RU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1628" y="3348958"/>
            <a:ext cx="1508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7378" y="3706248"/>
            <a:ext cx="13965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 г. на 2017 г. и плановый период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0565" y="3228660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(ст. 17)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19012" y="4241176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(ст. 21)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31901" y="1896827"/>
            <a:ext cx="181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закупок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18)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227375" y="4606058"/>
            <a:ext cx="1909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Нормирование закупок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(ст. 19)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 bwMode="auto">
          <a:xfrm>
            <a:off x="7022017" y="1781711"/>
            <a:ext cx="387420" cy="3632561"/>
          </a:xfrm>
          <a:prstGeom prst="rightBrace">
            <a:avLst/>
          </a:prstGeom>
          <a:noFill/>
          <a:ln w="28575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483838" y="15983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473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69006" y="1349316"/>
            <a:ext cx="2676417" cy="306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Механизмы нормирования</a:t>
            </a:r>
            <a:endParaRPr lang="ru-RU" sz="14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32101" y="2960626"/>
            <a:ext cx="2925832" cy="3129486"/>
            <a:chOff x="632101" y="2960626"/>
            <a:chExt cx="2925832" cy="312948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32101" y="2960626"/>
              <a:ext cx="2925832" cy="3128201"/>
              <a:chOff x="632101" y="2960626"/>
              <a:chExt cx="2925832" cy="3128201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641147" y="2960626"/>
                <a:ext cx="2916786" cy="141301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632101" y="4739392"/>
                <a:ext cx="2916786" cy="13494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ru-RU" smtClean="0">
                  <a:solidFill>
                    <a:srgbClr val="000000"/>
                  </a:solidFill>
                  <a:latin typeface="Arial" charset="0"/>
                  <a:ea typeface="Microsoft YaHei" charset="-122"/>
                </a:endParaRPr>
              </a:p>
            </p:txBody>
          </p:sp>
          <p:cxnSp>
            <p:nvCxnSpPr>
              <p:cNvPr id="41" name="Прямая со стрелкой 40"/>
              <p:cNvCxnSpPr/>
              <p:nvPr/>
            </p:nvCxnSpPr>
            <p:spPr bwMode="auto">
              <a:xfrm flipV="1">
                <a:off x="2051799" y="4398571"/>
                <a:ext cx="0" cy="340821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4" name="Прямоугольник 23"/>
            <p:cNvSpPr/>
            <p:nvPr/>
          </p:nvSpPr>
          <p:spPr>
            <a:xfrm>
              <a:off x="688494" y="3173086"/>
              <a:ext cx="280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 к товарам, работам, услугам</a:t>
              </a:r>
              <a:endPara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940839" y="4766673"/>
              <a:ext cx="222191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том числе установление предельной цены товаров, работ, услуг</a:t>
              </a:r>
              <a:endPara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 bwMode="auto">
          <a:xfrm>
            <a:off x="2591158" y="1657596"/>
            <a:ext cx="4037004" cy="106609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A4C7F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6643957" y="2156595"/>
            <a:ext cx="539358" cy="640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H="1" flipV="1">
            <a:off x="2035925" y="2168547"/>
            <a:ext cx="539438" cy="640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/>
          <p:nvPr/>
        </p:nvCxnSpPr>
        <p:spPr bwMode="auto">
          <a:xfrm>
            <a:off x="7167520" y="2165374"/>
            <a:ext cx="0" cy="77638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37"/>
          <p:cNvCxnSpPr/>
          <p:nvPr/>
        </p:nvCxnSpPr>
        <p:spPr bwMode="auto">
          <a:xfrm>
            <a:off x="2051799" y="2173036"/>
            <a:ext cx="0" cy="78759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Группа 4"/>
          <p:cNvGrpSpPr/>
          <p:nvPr/>
        </p:nvGrpSpPr>
        <p:grpSpPr>
          <a:xfrm>
            <a:off x="5655352" y="2937898"/>
            <a:ext cx="3024336" cy="3601987"/>
            <a:chOff x="5655352" y="2937898"/>
            <a:chExt cx="3024336" cy="3601987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5655352" y="2937898"/>
              <a:ext cx="3024336" cy="137207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154791" y="3296004"/>
              <a:ext cx="20254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Нормативные затраты</a:t>
              </a:r>
              <a:r>
                <a:rPr lang="ru-RU" sz="200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27360" y="4739392"/>
              <a:ext cx="2880320" cy="18004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функций государственных органов, 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рганов управления ГВФ,</a:t>
              </a:r>
            </a:p>
            <a:p>
              <a:pPr algn="ctr"/>
              <a:r>
                <a:rPr lang="ru-RU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ru-RU" sz="16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униципальных органов</a:t>
              </a:r>
            </a:p>
            <a:p>
              <a:pPr algn="ctr"/>
              <a:r>
                <a:rPr lang="ru-RU" sz="11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(включая территориальные органы и подведомственные казенные учреждения)</a:t>
              </a:r>
            </a:p>
            <a:p>
              <a:pPr algn="ctr"/>
              <a:endPara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Прямая со стрелкой 42"/>
            <p:cNvCxnSpPr/>
            <p:nvPr/>
          </p:nvCxnSpPr>
          <p:spPr bwMode="auto">
            <a:xfrm flipV="1">
              <a:off x="7167520" y="4332705"/>
              <a:ext cx="0" cy="40668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Прямоугольник 20"/>
          <p:cNvSpPr/>
          <p:nvPr/>
        </p:nvSpPr>
        <p:spPr>
          <a:xfrm>
            <a:off x="2784754" y="1790062"/>
            <a:ext cx="381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Нормирование закупок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354" y="2184237"/>
            <a:ext cx="81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0494" y="2092131"/>
            <a:ext cx="1262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можно покупать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2842" y="3244334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и/или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81488" y="1885657"/>
            <a:ext cx="1262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денег можно потратить? 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80112" y="1546227"/>
            <a:ext cx="2736304" cy="1203240"/>
            <a:chOff x="641147" y="2960626"/>
            <a:chExt cx="2916786" cy="1413016"/>
          </a:xfrm>
        </p:grpSpPr>
        <p:sp>
          <p:nvSpPr>
            <p:cNvPr id="12" name="Скругленный прямоугольник 11"/>
            <p:cNvSpPr/>
            <p:nvPr/>
          </p:nvSpPr>
          <p:spPr bwMode="auto">
            <a:xfrm>
              <a:off x="641147" y="2960626"/>
              <a:ext cx="2916786" cy="141301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97540" y="3094802"/>
              <a:ext cx="2804000" cy="1192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Требования к товарам, работам, услугам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83568" y="1508165"/>
            <a:ext cx="2736304" cy="1182730"/>
            <a:chOff x="5655352" y="2937898"/>
            <a:chExt cx="2736304" cy="1142491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5655352" y="2937898"/>
              <a:ext cx="2736304" cy="114249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06159" y="3157042"/>
              <a:ext cx="20254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Нормативные затраты</a:t>
              </a:r>
              <a:r>
                <a:rPr lang="ru-RU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14354" y="2184237"/>
            <a:ext cx="81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9088" y="3124774"/>
            <a:ext cx="42484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сумма расходов для обеспечения </a:t>
            </a:r>
          </a:p>
          <a:p>
            <a:pPr marL="273050">
              <a:buClr>
                <a:srgbClr val="FF0000"/>
              </a:buClr>
            </a:pPr>
            <a:r>
              <a:rPr lang="ru-RU" dirty="0" smtClean="0"/>
              <a:t>функций ГО, ОУГВФ,МО 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для формирования бюджета </a:t>
            </a:r>
          </a:p>
          <a:p>
            <a:pPr indent="273050">
              <a:buClr>
                <a:srgbClr val="FF0000"/>
              </a:buClr>
            </a:pPr>
            <a:r>
              <a:rPr lang="ru-RU" dirty="0" smtClean="0"/>
              <a:t>(объема бюджетных ассигнований)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56596" y="3136511"/>
            <a:ext cx="4387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ля обоснования закупок  при планировании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/>
              <a:t>для формирования технического задания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д</a:t>
            </a:r>
            <a:r>
              <a:rPr lang="ru-RU" dirty="0" smtClean="0"/>
              <a:t>ля обоснования НМЦ(к)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сключение закупок товаров, работ, услуг с излишними потребительскими свойствами или предметов роскоши</a:t>
            </a:r>
          </a:p>
        </p:txBody>
      </p:sp>
      <p:sp>
        <p:nvSpPr>
          <p:cNvPr id="31" name="Стрелка вниз 30"/>
          <p:cNvSpPr/>
          <p:nvPr/>
        </p:nvSpPr>
        <p:spPr bwMode="auto">
          <a:xfrm>
            <a:off x="6804248" y="2829674"/>
            <a:ext cx="288032" cy="2951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437559" y="1723872"/>
            <a:ext cx="45719" cy="4862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1903087" y="2829674"/>
            <a:ext cx="288032" cy="2951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4579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91635" y="146856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Новая редакция п.2 ч.4 ст.19:</a:t>
            </a:r>
          </a:p>
          <a:p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 smtClean="0"/>
              <a:t>Правительство </a:t>
            </a:r>
            <a:r>
              <a:rPr lang="ru-RU" sz="1400" b="1" dirty="0"/>
              <a:t>Российской Федерации, высшие исполнительные органы государственной власти субъектов Российской Федерации, местные администраци</a:t>
            </a:r>
            <a:r>
              <a:rPr lang="ru-RU" sz="1400" dirty="0"/>
              <a:t>и в соответствии с общими правилами нормирования, предусмотренными частью 3 настоящей статьи, </a:t>
            </a:r>
            <a:r>
              <a:rPr lang="ru-RU" sz="1400" b="1" dirty="0"/>
              <a:t>устанавливают</a:t>
            </a:r>
            <a:r>
              <a:rPr lang="ru-RU" sz="1400" dirty="0"/>
              <a:t> </a:t>
            </a:r>
            <a:r>
              <a:rPr lang="ru-RU" sz="1400" b="1" dirty="0"/>
              <a:t>правила нормирования</a:t>
            </a:r>
            <a:r>
              <a:rPr lang="ru-RU" sz="1400" dirty="0"/>
              <a:t> в сфере закупок товаров, работ, услуг для обеспечения соответственно федеральных нужд, нужд субъектов Российской Федерации и муниципальных нужд (далее - правила нормирования), в том числе</a:t>
            </a:r>
            <a:r>
              <a:rPr lang="ru-RU" sz="1400" dirty="0" smtClean="0"/>
              <a:t>:</a:t>
            </a:r>
          </a:p>
          <a:p>
            <a:pPr algn="just"/>
            <a:endParaRPr lang="ru-RU" sz="1400" dirty="0"/>
          </a:p>
          <a:p>
            <a:pPr marL="342900" indent="-342900" algn="just">
              <a:buAutoNum type="arabicParenR"/>
            </a:pPr>
            <a:r>
              <a:rPr lang="ru-RU" sz="1400" dirty="0" smtClean="0"/>
              <a:t>требования </a:t>
            </a:r>
            <a:r>
              <a:rPr lang="ru-RU" sz="1400" dirty="0"/>
              <a:t>к порядку разработки и принятия правовых актов о нормировании в сфере закупок, содержанию указанных актов и обеспечению их исполнения</a:t>
            </a:r>
            <a:r>
              <a:rPr lang="ru-RU" sz="1400" dirty="0" smtClean="0"/>
              <a:t>;</a:t>
            </a:r>
          </a:p>
          <a:p>
            <a:pPr marL="342900" indent="-342900" algn="just">
              <a:buAutoNum type="arabicParenR"/>
            </a:pPr>
            <a:endParaRPr lang="ru-RU" sz="1400" dirty="0"/>
          </a:p>
          <a:p>
            <a:pPr marL="358775" indent="-358775" algn="just"/>
            <a:r>
              <a:rPr lang="ru-RU" sz="1400" dirty="0"/>
              <a:t>2) </a:t>
            </a:r>
            <a:r>
              <a:rPr lang="ru-RU" sz="1400" b="1" dirty="0"/>
              <a:t>правила определения требований к закупаемым </a:t>
            </a:r>
            <a:r>
              <a:rPr lang="ru-RU" sz="1400" dirty="0"/>
              <a:t>государственными органами, органами управления государственными внебюджетными фондами, муниципальными органами, соответственно их территориальными органами и подведомственными указанным органам казенными </a:t>
            </a:r>
            <a:r>
              <a:rPr lang="ru-RU" sz="1400" dirty="0" smtClean="0"/>
              <a:t>учреждениями, бюджетными учреждениями </a:t>
            </a:r>
            <a:r>
              <a:rPr lang="ru-RU" sz="1400" b="1" dirty="0" smtClean="0">
                <a:solidFill>
                  <a:srgbClr val="FF0000"/>
                </a:solidFill>
              </a:rPr>
              <a:t>и  </a:t>
            </a:r>
            <a:r>
              <a:rPr lang="ru-RU" sz="1400" b="1" dirty="0">
                <a:solidFill>
                  <a:srgbClr val="FF0000"/>
                </a:solidFill>
              </a:rPr>
              <a:t>государственными, муниципальными унитарными предприятиями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/>
              <a:t>отдельным видам товаров, работ, услуг </a:t>
            </a:r>
            <a:r>
              <a:rPr lang="ru-RU" sz="1400" dirty="0"/>
              <a:t>(в том числе предельные цены товаров, работ, услуг) и нормативных затрат на обеспечение функций государственных органов, органов управления государственными внебюджетными фондами, муниципальных органов (включая соответственно территориальные органы и подведомственные казенные учреждения</a:t>
            </a:r>
            <a:r>
              <a:rPr lang="ru-RU" sz="1400" dirty="0" smtClean="0"/>
              <a:t>)</a:t>
            </a:r>
          </a:p>
          <a:p>
            <a:pPr algn="just"/>
            <a:endParaRPr lang="ru-RU" sz="1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301024" y="188640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490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1617112"/>
            <a:ext cx="84969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Новая редакция ч.5 ст.19 </a:t>
            </a:r>
          </a:p>
          <a:p>
            <a:pPr algn="just"/>
            <a:endParaRPr lang="ru-RU" dirty="0"/>
          </a:p>
          <a:p>
            <a:pPr algn="just"/>
            <a:r>
              <a:rPr lang="ru-RU" sz="1600" b="1" dirty="0" smtClean="0"/>
              <a:t>Государственные </a:t>
            </a:r>
            <a:r>
              <a:rPr lang="ru-RU" sz="1600" b="1" dirty="0"/>
              <a:t>органы, органы управления государственными внебюджетными фондами, муниципальные органы на основании правил нормирования</a:t>
            </a:r>
            <a:r>
              <a:rPr lang="ru-RU" sz="1600" dirty="0"/>
              <a:t>, установленных в соответствии с частью 4 настоящей статьи, </a:t>
            </a:r>
            <a:r>
              <a:rPr lang="ru-RU" sz="1600" b="1" dirty="0"/>
              <a:t>утверждают требования к закупаемым </a:t>
            </a:r>
            <a:r>
              <a:rPr lang="ru-RU" sz="1600" dirty="0"/>
              <a:t>ими, их территориальными органами (подразделениями) и подведомственными указанным органам казенными </a:t>
            </a:r>
            <a:r>
              <a:rPr lang="ru-RU" sz="1600" dirty="0" smtClean="0"/>
              <a:t>учреждениями, бюджетными учреждениями </a:t>
            </a:r>
            <a:r>
              <a:rPr lang="ru-RU" sz="1600" dirty="0" smtClean="0">
                <a:solidFill>
                  <a:srgbClr val="FF0000"/>
                </a:solidFill>
              </a:rPr>
              <a:t>и </a:t>
            </a:r>
            <a:r>
              <a:rPr lang="ru-RU" sz="1600" dirty="0">
                <a:solidFill>
                  <a:srgbClr val="FF0000"/>
                </a:solidFill>
              </a:rPr>
              <a:t>государственными, муниципальными унитарными предприятиями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b="1" dirty="0"/>
              <a:t>отдельным видам товаров, работ, услуг </a:t>
            </a:r>
            <a:r>
              <a:rPr lang="ru-RU" sz="1600" dirty="0"/>
              <a:t>(в том числе предельные цены товаров, работ, услуг) и (или) нормативные затраты на обеспечение функций указанных органов и подведомственных им казенных </a:t>
            </a:r>
            <a:r>
              <a:rPr lang="ru-RU" sz="1600" dirty="0" smtClean="0"/>
              <a:t>учреждений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701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97540" y="3309841"/>
            <a:ext cx="280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объектам закупок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54791" y="3296004"/>
            <a:ext cx="202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затраты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4754" y="1790062"/>
            <a:ext cx="3816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Нормирование закупок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354" y="2184237"/>
            <a:ext cx="81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395536" y="1687592"/>
            <a:ext cx="8371544" cy="4092765"/>
            <a:chOff x="539552" y="1628800"/>
            <a:chExt cx="8371544" cy="409276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764072" y="1628800"/>
              <a:ext cx="37257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Виды актов о нормировании</a:t>
              </a:r>
              <a:endParaRPr lang="ru-RU" sz="2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43912" y="2400947"/>
              <a:ext cx="7848568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itchFamily="34" charset="0"/>
                </a:rPr>
                <a:t>акты,  регламентирующие </a:t>
              </a:r>
              <a:r>
                <a:rPr lang="ru-RU" sz="1600" dirty="0">
                  <a:cs typeface="Arial" pitchFamily="34" charset="0"/>
                </a:rPr>
                <a:t>порядок разработки и </a:t>
              </a:r>
              <a:r>
                <a:rPr lang="ru-RU" sz="1600" dirty="0" smtClean="0">
                  <a:cs typeface="Arial" pitchFamily="34" charset="0"/>
                </a:rPr>
                <a:t>принятия правовых </a:t>
              </a:r>
              <a:r>
                <a:rPr lang="ru-RU" sz="1600" dirty="0">
                  <a:cs typeface="Arial" pitchFamily="34" charset="0"/>
                </a:rPr>
                <a:t>актов </a:t>
              </a:r>
              <a:r>
                <a:rPr lang="ru-RU" sz="1600" dirty="0" smtClean="0">
                  <a:cs typeface="Arial" pitchFamily="34" charset="0"/>
                </a:rPr>
                <a:t>      о</a:t>
              </a:r>
              <a:r>
                <a:rPr lang="ru-RU" sz="1600" dirty="0">
                  <a:cs typeface="Arial" pitchFamily="34" charset="0"/>
                </a:rPr>
                <a:t>  </a:t>
              </a:r>
              <a:r>
                <a:rPr lang="ru-RU" sz="1600" dirty="0" smtClean="0">
                  <a:cs typeface="Arial" pitchFamily="34" charset="0"/>
                </a:rPr>
                <a:t>нормировании </a:t>
              </a:r>
              <a:r>
                <a:rPr lang="ru-RU" sz="1600" dirty="0">
                  <a:cs typeface="Arial" pitchFamily="34" charset="0"/>
                </a:rPr>
                <a:t>в сфере </a:t>
              </a:r>
              <a:r>
                <a:rPr lang="ru-RU" sz="1600" dirty="0" smtClean="0">
                  <a:cs typeface="Arial" pitchFamily="34" charset="0"/>
                </a:rPr>
                <a:t>закупок, содержание указанных актов </a:t>
              </a:r>
              <a:endParaRPr lang="ru-RU" sz="1600" dirty="0"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25296" y="3399536"/>
              <a:ext cx="7885800" cy="10772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itchFamily="34" charset="0"/>
                </a:rPr>
                <a:t>акты,  устанавливающие требования к</a:t>
              </a:r>
              <a:r>
                <a:rPr lang="ru-RU" sz="1600" dirty="0">
                  <a:cs typeface="Arial" pitchFamily="34" charset="0"/>
                </a:rPr>
                <a:t> определению нормативных затрат на </a:t>
              </a:r>
              <a:r>
                <a:rPr lang="ru-RU" sz="1600" dirty="0" smtClean="0">
                  <a:cs typeface="Arial" pitchFamily="34" charset="0"/>
                </a:rPr>
                <a:t>обеспечение функций </a:t>
              </a:r>
              <a:r>
                <a:rPr lang="ru-RU" sz="1600" dirty="0">
                  <a:cs typeface="Arial" pitchFamily="34" charset="0"/>
                </a:rPr>
                <a:t>государственных органов, </a:t>
              </a:r>
              <a:r>
                <a:rPr lang="ru-RU" sz="1600" dirty="0" smtClean="0">
                  <a:cs typeface="Arial" pitchFamily="34" charset="0"/>
                </a:rPr>
                <a:t>органов управления </a:t>
              </a:r>
              <a:r>
                <a:rPr lang="ru-RU" sz="1600" dirty="0">
                  <a:cs typeface="Arial" pitchFamily="34" charset="0"/>
                </a:rPr>
                <a:t>государственными </a:t>
              </a:r>
              <a:r>
                <a:rPr lang="ru-RU" sz="1600" dirty="0" smtClean="0">
                  <a:cs typeface="Arial" pitchFamily="34" charset="0"/>
                </a:rPr>
                <a:t>внебюджетными фондами</a:t>
              </a:r>
              <a:r>
                <a:rPr lang="ru-RU" sz="1600" dirty="0">
                  <a:cs typeface="Arial" pitchFamily="34" charset="0"/>
                </a:rPr>
                <a:t>, муниципальных органов </a:t>
              </a:r>
              <a:r>
                <a:rPr lang="ru-RU" sz="1600" dirty="0" smtClean="0">
                  <a:cs typeface="Arial" pitchFamily="34" charset="0"/>
                </a:rPr>
                <a:t>(нормирование </a:t>
              </a:r>
              <a:r>
                <a:rPr lang="ru-RU" sz="1600" dirty="0">
                  <a:cs typeface="Arial" pitchFamily="34" charset="0"/>
                </a:rPr>
                <a:t>затрат</a:t>
              </a:r>
              <a:r>
                <a:rPr lang="ru-RU" sz="1600" dirty="0" smtClean="0">
                  <a:cs typeface="Arial" pitchFamily="34" charset="0"/>
                </a:rPr>
                <a:t>)</a:t>
              </a:r>
              <a:endParaRPr lang="ru-RU" sz="1600" dirty="0"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25296" y="4890568"/>
              <a:ext cx="7865289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cs typeface="Arial" pitchFamily="34" charset="0"/>
                </a:rPr>
                <a:t>акты,  определяющие требования к</a:t>
              </a:r>
              <a:r>
                <a:rPr lang="ru-RU" sz="1600" dirty="0">
                  <a:cs typeface="Arial" pitchFamily="34" charset="0"/>
                </a:rPr>
                <a:t> закупаемым заказчиками отдельным видам </a:t>
              </a:r>
              <a:r>
                <a:rPr lang="ru-RU" sz="1600" dirty="0" smtClean="0">
                  <a:cs typeface="Arial" pitchFamily="34" charset="0"/>
                </a:rPr>
                <a:t>товаров, </a:t>
              </a:r>
              <a:r>
                <a:rPr lang="ru-RU" sz="1600" dirty="0">
                  <a:cs typeface="Arial" pitchFamily="34" charset="0"/>
                </a:rPr>
                <a:t>работ, услуг (в  том числе предельные </a:t>
              </a:r>
              <a:r>
                <a:rPr lang="ru-RU" sz="1600" dirty="0" smtClean="0">
                  <a:cs typeface="Arial" pitchFamily="34" charset="0"/>
                </a:rPr>
                <a:t>цены товаров</a:t>
              </a:r>
              <a:r>
                <a:rPr lang="ru-RU" sz="1600" dirty="0">
                  <a:cs typeface="Arial" pitchFamily="34" charset="0"/>
                </a:rPr>
                <a:t>, работ, услуг) </a:t>
              </a:r>
              <a:r>
                <a:rPr lang="ru-RU" sz="1600" dirty="0" smtClean="0">
                  <a:cs typeface="Arial" pitchFamily="34" charset="0"/>
                </a:rPr>
                <a:t>(нормирование свойств </a:t>
              </a:r>
              <a:r>
                <a:rPr lang="ru-RU" sz="1600" dirty="0">
                  <a:cs typeface="Arial" pitchFamily="34" charset="0"/>
                </a:rPr>
                <a:t>товаров</a:t>
              </a:r>
              <a:r>
                <a:rPr lang="ru-RU" sz="1600" dirty="0" smtClean="0">
                  <a:cs typeface="Arial" pitchFamily="34" charset="0"/>
                </a:rPr>
                <a:t>)</a:t>
              </a:r>
              <a:endParaRPr lang="ru-RU" sz="1600" dirty="0">
                <a:cs typeface="Arial" pitchFamily="34" charset="0"/>
              </a:endParaRPr>
            </a:p>
          </p:txBody>
        </p:sp>
        <p:cxnSp>
          <p:nvCxnSpPr>
            <p:cNvPr id="6" name="Прямая соединительная линия 5"/>
            <p:cNvCxnSpPr>
              <a:stCxn id="23" idx="1"/>
            </p:cNvCxnSpPr>
            <p:nvPr/>
          </p:nvCxnSpPr>
          <p:spPr bwMode="auto">
            <a:xfrm flipH="1">
              <a:off x="539557" y="1828855"/>
              <a:ext cx="2224515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539552" y="1828855"/>
              <a:ext cx="0" cy="347721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Прямая соединительная линия 10"/>
            <p:cNvCxnSpPr>
              <a:endCxn id="25" idx="1"/>
            </p:cNvCxnSpPr>
            <p:nvPr/>
          </p:nvCxnSpPr>
          <p:spPr bwMode="auto">
            <a:xfrm>
              <a:off x="539552" y="2693334"/>
              <a:ext cx="504360" cy="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Прямая соединительная линия 15"/>
            <p:cNvCxnSpPr>
              <a:stCxn id="26" idx="1"/>
            </p:cNvCxnSpPr>
            <p:nvPr/>
          </p:nvCxnSpPr>
          <p:spPr bwMode="auto">
            <a:xfrm flipH="1">
              <a:off x="539552" y="3938145"/>
              <a:ext cx="485744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Прямая соединительная линия 19"/>
            <p:cNvCxnSpPr>
              <a:stCxn id="28" idx="1"/>
            </p:cNvCxnSpPr>
            <p:nvPr/>
          </p:nvCxnSpPr>
          <p:spPr bwMode="auto">
            <a:xfrm flipH="1" flipV="1">
              <a:off x="539552" y="5306066"/>
              <a:ext cx="485744" cy="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3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97540" y="3309841"/>
            <a:ext cx="280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объектам закупок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154791" y="3296004"/>
            <a:ext cx="2025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затраты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354" y="2184237"/>
            <a:ext cx="811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1219" y="1412776"/>
            <a:ext cx="5616625" cy="1184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1 уровень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Правительство РФ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устанавливает общие правила нормирования:</a:t>
            </a:r>
          </a:p>
          <a:p>
            <a:endPara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о</a:t>
            </a: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бщие требования к разработке и  принятию актов по нормированию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общие правила определения требований к ТРУ и нормативным затратам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27532" y="2773045"/>
            <a:ext cx="6094963" cy="204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2 уровень:</a:t>
            </a:r>
          </a:p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Правительство РФ, ВИОГВ, местные администрации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устанавливают правила нормирования для федеральных нужд, нужд субъекта РФ, муниципальных нужд: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ребования к разработке и принятию актов по нормированию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i="1" dirty="0" smtClean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п</a:t>
            </a:r>
            <a:r>
              <a:rPr lang="ru-RU" sz="11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равила определения требований </a:t>
            </a:r>
            <a:r>
              <a:rPr lang="ru-RU" sz="1100" i="1" dirty="0" smtClean="0">
                <a:cs typeface="Arial" panose="020B0604020202020204" pitchFamily="34" charset="0"/>
              </a:rPr>
              <a:t>к ТРУ, закупаемым </a:t>
            </a:r>
            <a:r>
              <a:rPr lang="ru-RU" sz="1100" i="1" dirty="0">
                <a:cs typeface="Arial" panose="020B0604020202020204" pitchFamily="34" charset="0"/>
              </a:rPr>
              <a:t>ГО, </a:t>
            </a:r>
            <a:r>
              <a:rPr lang="ru-RU" sz="1100" i="1" dirty="0" smtClean="0">
                <a:cs typeface="Arial" panose="020B0604020202020204" pitchFamily="34" charset="0"/>
              </a:rPr>
              <a:t>ОУГВФ, МО, их территориальными органами и подведомственными КУ, БУ, </a:t>
            </a:r>
            <a:r>
              <a:rPr lang="ru-RU" sz="11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УП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i="1" dirty="0" smtClean="0"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>
                <a:cs typeface="Arial" panose="020B0604020202020204" pitchFamily="34" charset="0"/>
              </a:rPr>
              <a:t>п</a:t>
            </a:r>
            <a:r>
              <a:rPr lang="ru-RU" sz="1100" i="1" dirty="0" smtClean="0">
                <a:cs typeface="Arial" panose="020B0604020202020204" pitchFamily="34" charset="0"/>
              </a:rPr>
              <a:t>равила определения нормативных затрат на обеспечение функций ГО, ОУГВФ, МО, включая территориальные органы и подведомственные 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5872" y="4995088"/>
            <a:ext cx="5976664" cy="1769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u="sng" dirty="0" smtClean="0">
                <a:solidFill>
                  <a:srgbClr val="FF0000"/>
                </a:solidFill>
              </a:rPr>
              <a:t>3 уровень:</a:t>
            </a:r>
          </a:p>
          <a:p>
            <a:pPr algn="just"/>
            <a:r>
              <a:rPr lang="ru-RU" sz="1400" b="1" dirty="0" smtClean="0"/>
              <a:t>Государственные органы, </a:t>
            </a:r>
            <a:r>
              <a:rPr lang="ru-RU" sz="1400" b="1" dirty="0"/>
              <a:t>органы управления  государственными внебюджетными фондами, муниципальные </a:t>
            </a:r>
            <a:r>
              <a:rPr lang="ru-RU" sz="1400" b="1" dirty="0" smtClean="0"/>
              <a:t>органы </a:t>
            </a:r>
            <a:r>
              <a:rPr lang="ru-RU" sz="1200" b="1" dirty="0" smtClean="0"/>
              <a:t>утверждают:</a:t>
            </a:r>
          </a:p>
          <a:p>
            <a:pPr algn="just"/>
            <a:endParaRPr lang="ru-RU" sz="1200" b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b="1" i="1" dirty="0"/>
              <a:t>т</a:t>
            </a:r>
            <a:r>
              <a:rPr lang="ru-RU" sz="1100" b="1" i="1" dirty="0" smtClean="0"/>
              <a:t>ребования к закупаемым ими, их территориальными органами и подведомственными КУ и БУ, </a:t>
            </a:r>
            <a:r>
              <a:rPr lang="ru-RU" sz="1100" b="1" i="1" dirty="0" smtClean="0">
                <a:solidFill>
                  <a:srgbClr val="FF0000"/>
                </a:solidFill>
              </a:rPr>
              <a:t>УП</a:t>
            </a:r>
            <a:r>
              <a:rPr lang="ru-RU" sz="1100" b="1" i="1" dirty="0" smtClean="0"/>
              <a:t> товарам, работам, услугам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ru-RU" sz="1100" i="1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i="1" dirty="0"/>
              <a:t>н</a:t>
            </a:r>
            <a:r>
              <a:rPr lang="ru-RU" sz="1100" i="1" dirty="0" smtClean="0"/>
              <a:t>ормативные затраты на обеспечение функций данных ГО, ОУГВФ, МО и подведомственных им КУ</a:t>
            </a:r>
            <a:endParaRPr lang="ru-RU" sz="11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2005246"/>
            <a:ext cx="1776012" cy="1791156"/>
            <a:chOff x="251520" y="2005246"/>
            <a:chExt cx="1776012" cy="1791156"/>
          </a:xfrm>
        </p:grpSpPr>
        <p:cxnSp>
          <p:nvCxnSpPr>
            <p:cNvPr id="9" name="Прямая соединительная линия 8"/>
            <p:cNvCxnSpPr>
              <a:stCxn id="18" idx="1"/>
            </p:cNvCxnSpPr>
            <p:nvPr/>
          </p:nvCxnSpPr>
          <p:spPr bwMode="auto">
            <a:xfrm flipH="1">
              <a:off x="251520" y="2005246"/>
              <a:ext cx="369699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251520" y="2005246"/>
              <a:ext cx="0" cy="1791156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Прямая со стрелкой 29"/>
            <p:cNvCxnSpPr/>
            <p:nvPr/>
          </p:nvCxnSpPr>
          <p:spPr bwMode="auto">
            <a:xfrm>
              <a:off x="251520" y="3796402"/>
              <a:ext cx="1776012" cy="0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Группа 4"/>
          <p:cNvGrpSpPr/>
          <p:nvPr/>
        </p:nvGrpSpPr>
        <p:grpSpPr>
          <a:xfrm>
            <a:off x="1619672" y="4016056"/>
            <a:ext cx="1266200" cy="2002389"/>
            <a:chOff x="1619672" y="4016056"/>
            <a:chExt cx="1266200" cy="2002389"/>
          </a:xfrm>
        </p:grpSpPr>
        <p:cxnSp>
          <p:nvCxnSpPr>
            <p:cNvPr id="34" name="Прямая соединительная линия 33"/>
            <p:cNvCxnSpPr>
              <a:stCxn id="24" idx="2"/>
            </p:cNvCxnSpPr>
            <p:nvPr/>
          </p:nvCxnSpPr>
          <p:spPr bwMode="auto">
            <a:xfrm flipH="1">
              <a:off x="1619672" y="4016056"/>
              <a:ext cx="40786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Прямая соединительная линия 35"/>
            <p:cNvCxnSpPr/>
            <p:nvPr/>
          </p:nvCxnSpPr>
          <p:spPr bwMode="auto">
            <a:xfrm>
              <a:off x="1619672" y="4016056"/>
              <a:ext cx="0" cy="200238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Прямая со стрелкой 37"/>
            <p:cNvCxnSpPr/>
            <p:nvPr/>
          </p:nvCxnSpPr>
          <p:spPr bwMode="auto">
            <a:xfrm>
              <a:off x="1619672" y="6018444"/>
              <a:ext cx="1266200" cy="1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23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611560" y="1872613"/>
            <a:ext cx="7896499" cy="2342848"/>
            <a:chOff x="578550" y="1637293"/>
            <a:chExt cx="7896499" cy="2342848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651056" y="1637293"/>
              <a:ext cx="3744416" cy="1110006"/>
              <a:chOff x="3339462" y="1484784"/>
              <a:chExt cx="3536794" cy="936104"/>
            </a:xfrm>
            <a:solidFill>
              <a:srgbClr val="FF0000"/>
            </a:solidFill>
          </p:grpSpPr>
          <p:sp>
            <p:nvSpPr>
              <p:cNvPr id="6" name="Скругленный прямоугольник 5"/>
              <p:cNvSpPr/>
              <p:nvPr/>
            </p:nvSpPr>
            <p:spPr bwMode="auto">
              <a:xfrm>
                <a:off x="3339462" y="1484784"/>
                <a:ext cx="3536794" cy="936104"/>
              </a:xfrm>
              <a:prstGeom prst="roundRect">
                <a:avLst/>
              </a:prstGeom>
              <a:grpFill/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3451674" y="1680300"/>
                <a:ext cx="3356567" cy="54507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Требования к отдельным </a:t>
                </a:r>
                <a:endParaRPr lang="ru-RU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</a:rPr>
                  <a:t>видам </a:t>
                </a:r>
                <a:r>
                  <a:rPr lang="ru-RU" b="1" dirty="0">
                    <a:solidFill>
                      <a:schemeClr val="bg1"/>
                    </a:solidFill>
                  </a:rPr>
                  <a:t>товаров, работ, услуг</a:t>
                </a: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78550" y="3025709"/>
              <a:ext cx="2880320" cy="936104"/>
              <a:chOff x="3339462" y="1484784"/>
              <a:chExt cx="3536794" cy="936104"/>
            </a:xfrm>
          </p:grpSpPr>
          <p:sp>
            <p:nvSpPr>
              <p:cNvPr id="10" name="Скругленный прямоугольник 9"/>
              <p:cNvSpPr/>
              <p:nvPr/>
            </p:nvSpPr>
            <p:spPr bwMode="auto">
              <a:xfrm>
                <a:off x="3339462" y="1484784"/>
                <a:ext cx="3536794" cy="936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451675" y="1591434"/>
                <a:ext cx="3312368" cy="3693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Обязательный перечень</a:t>
                </a: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594729" y="3044037"/>
              <a:ext cx="2880320" cy="936104"/>
              <a:chOff x="3339462" y="1484784"/>
              <a:chExt cx="3536794" cy="936104"/>
            </a:xfrm>
          </p:grpSpPr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3339462" y="1484784"/>
                <a:ext cx="3536794" cy="93610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  <a:ea typeface="Microsoft YaHei" charset="-122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489757" y="1600400"/>
                <a:ext cx="3312368" cy="64633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Ведомственный перечень</a:t>
                </a:r>
              </a:p>
            </p:txBody>
          </p:sp>
        </p:grpSp>
        <p:cxnSp>
          <p:nvCxnSpPr>
            <p:cNvPr id="30" name="Прямая со стрелкой 29"/>
            <p:cNvCxnSpPr>
              <a:endCxn id="10" idx="0"/>
            </p:cNvCxnSpPr>
            <p:nvPr/>
          </p:nvCxnSpPr>
          <p:spPr bwMode="auto">
            <a:xfrm>
              <a:off x="2018710" y="2192295"/>
              <a:ext cx="0" cy="833414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Прямая со стрелкой 33"/>
            <p:cNvCxnSpPr>
              <a:endCxn id="16" idx="0"/>
            </p:cNvCxnSpPr>
            <p:nvPr/>
          </p:nvCxnSpPr>
          <p:spPr bwMode="auto">
            <a:xfrm>
              <a:off x="7034889" y="2192295"/>
              <a:ext cx="0" cy="85174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Прямая соединительная линия 35"/>
            <p:cNvCxnSpPr>
              <a:stCxn id="6" idx="3"/>
            </p:cNvCxnSpPr>
            <p:nvPr/>
          </p:nvCxnSpPr>
          <p:spPr bwMode="auto">
            <a:xfrm>
              <a:off x="6395472" y="2192296"/>
              <a:ext cx="639417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Прямая соединительная линия 37"/>
            <p:cNvCxnSpPr>
              <a:endCxn id="6" idx="1"/>
            </p:cNvCxnSpPr>
            <p:nvPr/>
          </p:nvCxnSpPr>
          <p:spPr bwMode="auto">
            <a:xfrm>
              <a:off x="2018710" y="2192296"/>
              <a:ext cx="632346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Стрелка влево 49"/>
            <p:cNvSpPr/>
            <p:nvPr/>
          </p:nvSpPr>
          <p:spPr bwMode="auto">
            <a:xfrm>
              <a:off x="3701411" y="3433560"/>
              <a:ext cx="1643706" cy="157417"/>
            </a:xfrm>
            <a:prstGeom prst="leftArrow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894076" y="3125783"/>
              <a:ext cx="13051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i="1" dirty="0">
                  <a:solidFill>
                    <a:srgbClr val="FF0000"/>
                  </a:solidFill>
                </a:rPr>
                <a:t>н</a:t>
              </a:r>
              <a:r>
                <a:rPr lang="ru-RU" sz="1400" i="1" dirty="0" smtClean="0">
                  <a:solidFill>
                    <a:srgbClr val="FF0000"/>
                  </a:solidFill>
                </a:rPr>
                <a:t>а основании</a:t>
              </a:r>
              <a:endParaRPr lang="ru-RU" sz="14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378127" y="4607602"/>
            <a:ext cx="3475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Включает ТРУ из обязательного перечня</a:t>
            </a:r>
            <a:endParaRPr lang="ru-RU" sz="16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6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1408662"/>
            <a:ext cx="864096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 smtClean="0"/>
              <a:t>Обязательный перечень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федеральных заказчиков </a:t>
            </a:r>
          </a:p>
          <a:p>
            <a:r>
              <a:rPr lang="ru-RU" sz="1400" b="1" i="1" dirty="0" smtClean="0"/>
              <a:t>ПП РФ от 02.09.2017 г. №927: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51520" y="1577939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  <a:p>
            <a:pPr algn="just"/>
            <a:endParaRPr lang="ru-RU" sz="1400" b="1" dirty="0"/>
          </a:p>
          <a:p>
            <a:pPr algn="just"/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34963" y="2097607"/>
            <a:ext cx="7993136" cy="444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ноутбуки, планшетные компьютеры (30.02.12);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компьютеры персональные настольные, рабочие станции (30.02.15);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принтеры, сканеры, МФУ (30.02.16);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телефоны мобильные (32.20.11);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автомобили легковые (34.10.22);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средства автотранспортные для перевозки 10 человек и более (34.10.30)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средства автотранспортные грузовые  (34.10.41);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мебель для сидения с металлическим каркасом (36.11.11);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мебель для сидения с деревянным каркасом (36.11.12);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 мебель металлическая для офисов, административных помещений, учебных заведений, учреждений культуры и т.п. (36.12.11);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 мебель деревянная для офисов, административных помещений, учебных заведений, учреждений культуры и т.п. (36.12.12);</a:t>
            </a:r>
          </a:p>
          <a:p>
            <a:pPr>
              <a:spcBef>
                <a:spcPts val="600"/>
              </a:spcBef>
              <a:buFontTx/>
              <a:buAutoNum type="arabicParenR"/>
            </a:pPr>
            <a:r>
              <a:rPr lang="ru-RU" sz="1600" dirty="0">
                <a:latin typeface="Arial" pitchFamily="34" charset="0"/>
              </a:rPr>
              <a:t> услуги по аренде легковых автомобилей с водителем  (60.22.12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97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653262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7504" y="1332419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Положения закона распространяются на </a:t>
            </a:r>
            <a:r>
              <a:rPr lang="ru-RU" sz="1600" b="1" u="sng" dirty="0" smtClean="0"/>
              <a:t>все</a:t>
            </a:r>
            <a:r>
              <a:rPr lang="ru-RU" sz="1600" dirty="0" smtClean="0"/>
              <a:t> унитарные предприятия:</a:t>
            </a:r>
          </a:p>
          <a:p>
            <a:pPr algn="just"/>
            <a:endParaRPr lang="ru-RU" sz="1600" dirty="0" smtClean="0"/>
          </a:p>
          <a:p>
            <a:pPr marL="538163" indent="-269875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/>
              <a:t>государственные унитарные предприятия, муниципальные унитарные предприятия</a:t>
            </a:r>
          </a:p>
          <a:p>
            <a:pPr marL="538163" indent="-269875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г</a:t>
            </a:r>
            <a:r>
              <a:rPr lang="ru-RU" sz="1600" dirty="0" smtClean="0"/>
              <a:t>осударственные предприятия, муниципальные предприятия</a:t>
            </a:r>
          </a:p>
          <a:p>
            <a:pPr marL="538163" indent="-269875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к</a:t>
            </a:r>
            <a:r>
              <a:rPr lang="ru-RU" sz="1600" dirty="0" smtClean="0"/>
              <a:t>азенные предприятия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671" y="2786312"/>
            <a:ext cx="86678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См. п</a:t>
            </a: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</a:rPr>
              <a:t>. 1 ст. 113 ГК </a:t>
            </a: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РФ:</a:t>
            </a:r>
          </a:p>
          <a:p>
            <a:pPr algn="just"/>
            <a:r>
              <a:rPr lang="ru-RU" sz="1600" dirty="0">
                <a:ea typeface="Calibri" panose="020F0502020204030204" pitchFamily="34" charset="0"/>
              </a:rPr>
              <a:t>Унитарным предприятием признается коммерческая организация, не наделенная правом собственности на закрепленное за ней собственником имущество. Имущество унитарного предприятия является неделимым и не может быть распределено по вкладам (долям, паям), в том числе между работниками </a:t>
            </a:r>
            <a:r>
              <a:rPr lang="ru-RU" sz="1600" dirty="0" smtClean="0">
                <a:ea typeface="Calibri" panose="020F0502020204030204" pitchFamily="34" charset="0"/>
              </a:rPr>
              <a:t>предприятия</a:t>
            </a:r>
          </a:p>
          <a:p>
            <a:pPr algn="just"/>
            <a:endParaRPr lang="ru-RU" sz="1600" dirty="0">
              <a:ea typeface="Calibri" panose="020F0502020204030204" pitchFamily="34" charset="0"/>
            </a:endParaRPr>
          </a:p>
          <a:p>
            <a:pPr algn="just"/>
            <a:r>
              <a:rPr lang="ru-RU" sz="1600" b="1" dirty="0">
                <a:ea typeface="Calibri" panose="020F0502020204030204" pitchFamily="34" charset="0"/>
              </a:rPr>
              <a:t>В организационно-правовой форме унитарных предприятий действуют </a:t>
            </a:r>
            <a:r>
              <a:rPr lang="ru-RU" sz="1600" b="1" u="sng" dirty="0">
                <a:solidFill>
                  <a:srgbClr val="FF0000"/>
                </a:solidFill>
                <a:ea typeface="Calibri" panose="020F0502020204030204" pitchFamily="34" charset="0"/>
              </a:rPr>
              <a:t>государственные и муниципальные </a:t>
            </a:r>
            <a:r>
              <a:rPr lang="ru-RU" sz="1600" b="1" u="sng" dirty="0" smtClean="0">
                <a:solidFill>
                  <a:srgbClr val="FF0000"/>
                </a:solidFill>
                <a:ea typeface="Calibri" panose="020F0502020204030204" pitchFamily="34" charset="0"/>
              </a:rPr>
              <a:t>предприятия</a:t>
            </a:r>
          </a:p>
          <a:p>
            <a:pPr algn="just"/>
            <a:endParaRPr lang="ru-RU" sz="1600" dirty="0">
              <a:ea typeface="Calibri" panose="020F0502020204030204" pitchFamily="34" charset="0"/>
            </a:endParaRPr>
          </a:p>
          <a:p>
            <a:pPr algn="just"/>
            <a:r>
              <a:rPr lang="ru-RU" sz="1600" b="1" dirty="0">
                <a:ea typeface="Calibri" panose="020F0502020204030204" pitchFamily="34" charset="0"/>
              </a:rPr>
              <a:t>В случаях и в порядке, которые предусмотрены законом о государственных и муниципальных унитарных предприятиях, на базе государственного или муниципального имущества может быть создано </a:t>
            </a:r>
            <a:r>
              <a:rPr lang="ru-RU" sz="1600" b="1" dirty="0">
                <a:solidFill>
                  <a:srgbClr val="FF0000"/>
                </a:solidFill>
                <a:ea typeface="Calibri" panose="020F0502020204030204" pitchFamily="34" charset="0"/>
              </a:rPr>
              <a:t>унитарное казенное предприятие (казенное предприятие</a:t>
            </a: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  <a:endParaRPr lang="ru-RU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ru-RU" sz="1600" dirty="0" smtClean="0"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555776" y="326845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Переход на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23528" y="1465780"/>
            <a:ext cx="31388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Ведомственный перечень</a:t>
            </a:r>
            <a:endParaRPr lang="en-US" b="1" dirty="0" smtClean="0"/>
          </a:p>
          <a:p>
            <a:r>
              <a:rPr lang="ru-RU" sz="1400" i="1" dirty="0"/>
              <a:t>ПП РФ от 02.09.2017 г. </a:t>
            </a:r>
            <a:r>
              <a:rPr lang="ru-RU" sz="1400" i="1" dirty="0" smtClean="0"/>
              <a:t>№</a:t>
            </a:r>
            <a:r>
              <a:rPr lang="en-US" sz="1400" i="1" dirty="0" smtClean="0"/>
              <a:t> </a:t>
            </a:r>
            <a:r>
              <a:rPr lang="ru-RU" sz="1400" i="1" dirty="0" smtClean="0"/>
              <a:t>927:</a:t>
            </a:r>
            <a:endParaRPr lang="ru-RU" sz="1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50555"/>
            <a:ext cx="86751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algn="just">
              <a:buClr>
                <a:srgbClr val="FF0000"/>
              </a:buClr>
            </a:pPr>
            <a:endParaRPr lang="ru-RU" sz="1400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Критерии для включения объекта в ведомственный перечень (в процентном отношении, за отчетный финансовый год):</a:t>
            </a:r>
          </a:p>
          <a:p>
            <a:pPr marL="536575" indent="-268288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87624" y="3284984"/>
            <a:ext cx="7562507" cy="1168757"/>
            <a:chOff x="427038" y="2205038"/>
            <a:chExt cx="7562507" cy="11687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27038" y="2205039"/>
              <a:ext cx="2418755" cy="1168756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Доля расходов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______________________________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Общий объем расходов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27463" y="2205038"/>
              <a:ext cx="2618730" cy="1168757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Доля количества (объема)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_________________________________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Общее количество(объем</a:t>
              </a: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66744" y="2555989"/>
              <a:ext cx="431800" cy="50323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683032" y="2537003"/>
              <a:ext cx="1306513" cy="50482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ru-RU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20%</a:t>
              </a: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32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51520" y="1319044"/>
            <a:ext cx="8568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Новая редакция ч.8 ст.17:</a:t>
            </a:r>
          </a:p>
          <a:p>
            <a:pPr algn="just"/>
            <a:endParaRPr lang="ru-RU" sz="1600" dirty="0">
              <a:ea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ea typeface="Times New Roman" panose="02020603050405020304" pitchFamily="18" charset="0"/>
              </a:rPr>
              <a:t>План </a:t>
            </a:r>
            <a:r>
              <a:rPr lang="ru-RU" sz="1600" dirty="0">
                <a:ea typeface="Times New Roman" panose="02020603050405020304" pitchFamily="18" charset="0"/>
              </a:rPr>
              <a:t>закупок формируется бюджетным учреждением, </a:t>
            </a:r>
            <a:r>
              <a:rPr lang="ru-RU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государственным, муниципальным унитарными предприятиями </a:t>
            </a:r>
            <a:r>
              <a:rPr lang="ru-RU" sz="1600" dirty="0">
                <a:ea typeface="Times New Roman" panose="02020603050405020304" pitchFamily="18" charset="0"/>
              </a:rPr>
              <a:t>в соответствии с требованиями настоящей статьи при планировании финансово-хозяйственной деятельности бюджетного учреждения, государственного, </a:t>
            </a:r>
            <a:r>
              <a:rPr lang="ru-RU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муниципального унитарных предприятий</a:t>
            </a:r>
            <a:r>
              <a:rPr lang="ru-RU" sz="1600" dirty="0">
                <a:ea typeface="Times New Roman" panose="02020603050405020304" pitchFamily="18" charset="0"/>
              </a:rPr>
              <a:t> и утверждается в течение десяти рабочих дней после утверждения соответственно плана финансово-хозяйственной деятельности бюджетного учреждения, </a:t>
            </a:r>
            <a:r>
              <a:rPr lang="ru-RU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плана (программы) финансово-хозяйственной деятельности государственного, муниципального унитарных </a:t>
            </a:r>
            <a:r>
              <a:rPr lang="ru-RU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предприятий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547" y="398975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Постановление Правительства РФ от 05.06.2015 N 552</a:t>
            </a:r>
          </a:p>
          <a:p>
            <a:pPr marL="268288" algn="just">
              <a:buClr>
                <a:srgbClr val="FF0000"/>
              </a:buClr>
            </a:pPr>
            <a:r>
              <a:rPr lang="ru-RU" sz="1400" dirty="0"/>
              <a:t>"Об утверждении Правил формирования, утверждения и ведения плана закупок товаров, работ, услуг для обеспечения федеральных нужд, а также требований к форме плана закупок товаров, работ, услуг для обеспечения федеральных нужд"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846" y="5060034"/>
            <a:ext cx="8506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/>
              <a:t>Постановление Правительства РФ от 21.11.2013 N 1043</a:t>
            </a:r>
          </a:p>
          <a:p>
            <a:pPr marL="268288" algn="just">
              <a:buClr>
                <a:srgbClr val="FF0000"/>
              </a:buClr>
            </a:pPr>
            <a:r>
              <a:rPr lang="ru-RU" sz="1400" dirty="0" smtClean="0"/>
              <a:t>"</a:t>
            </a:r>
            <a:r>
              <a:rPr lang="ru-RU" sz="1400" dirty="0"/>
              <a:t>О требованиях к формированию, утверждению и ведению планов закупок товаров, работ, услуг для обеспечения нужд субъекта Российской Федерации и муниципальных нужд, а также требованиях к форме планов закупок товаров, работ, услуг"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313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238236" y="1350978"/>
            <a:ext cx="871309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ru-RU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itchFamily="34" charset="0"/>
              </a:rPr>
              <a:t>с 2016 года на 2017 и посл. годы </a:t>
            </a:r>
            <a:endParaRPr kumimoji="0" lang="ru-RU" sz="16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388" y="4451316"/>
            <a:ext cx="4873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 smtClean="0">
                <a:solidFill>
                  <a:srgbClr val="002060"/>
                </a:solidFill>
              </a:rPr>
              <a:t>Для нужд субъекта РФ, муниципальных нужд: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236" y="4964961"/>
            <a:ext cx="8582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cs typeface="Arial" panose="020B0604020202020204" pitchFamily="34" charset="0"/>
              </a:rPr>
              <a:t>Постановление Правительства РФ от 21.11.2013 N </a:t>
            </a:r>
            <a:r>
              <a:rPr lang="ru-RU" sz="1600" b="1" dirty="0" smtClean="0">
                <a:cs typeface="Arial" panose="020B0604020202020204" pitchFamily="34" charset="0"/>
              </a:rPr>
              <a:t>1043</a:t>
            </a:r>
            <a:r>
              <a:rPr lang="en-US" sz="1600" b="1" dirty="0" smtClean="0">
                <a:cs typeface="Arial" panose="020B0604020202020204" pitchFamily="34" charset="0"/>
              </a:rPr>
              <a:t> </a:t>
            </a:r>
            <a:r>
              <a:rPr lang="en-US" sz="1600" dirty="0" smtClean="0">
                <a:cs typeface="Arial" panose="020B0604020202020204" pitchFamily="34" charset="0"/>
              </a:rPr>
              <a:t>– </a:t>
            </a:r>
            <a:r>
              <a:rPr lang="ru-RU" sz="1600" dirty="0" smtClean="0">
                <a:cs typeface="Arial" panose="020B0604020202020204" pitchFamily="34" charset="0"/>
              </a:rPr>
              <a:t>определяет требования к порядку формирования, утверждения и ведения планов закупок – </a:t>
            </a:r>
            <a:r>
              <a:rPr lang="ru-RU" sz="1600" i="1" dirty="0" smtClean="0">
                <a:solidFill>
                  <a:srgbClr val="FF0000"/>
                </a:solidFill>
                <a:cs typeface="Arial" panose="020B0604020202020204" pitchFamily="34" charset="0"/>
              </a:rPr>
              <a:t>форма Плана закупок </a:t>
            </a:r>
          </a:p>
          <a:p>
            <a:pPr marL="371475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600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71475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ea typeface="Calibri" panose="020F0502020204030204" pitchFamily="34" charset="0"/>
              </a:rPr>
              <a:t>Постановление Правительства РФ от 05.06.2015 N 554 </a:t>
            </a:r>
            <a:r>
              <a:rPr lang="ru-RU" sz="1600" dirty="0">
                <a:ea typeface="Calibri" panose="020F0502020204030204" pitchFamily="34" charset="0"/>
              </a:rPr>
              <a:t>- определяет порядок формирования, утверждения и ведения планов-графиков – </a:t>
            </a:r>
            <a:r>
              <a:rPr lang="ru-RU" sz="1600" i="1" dirty="0">
                <a:solidFill>
                  <a:srgbClr val="FF0000"/>
                </a:solidFill>
                <a:ea typeface="Calibri" panose="020F0502020204030204" pitchFamily="34" charset="0"/>
              </a:rPr>
              <a:t>форма Плана-графика</a:t>
            </a:r>
            <a:endParaRPr lang="ru-RU" sz="1600" i="1" dirty="0">
              <a:solidFill>
                <a:srgbClr val="FF0000"/>
              </a:solidFill>
            </a:endParaRPr>
          </a:p>
          <a:p>
            <a:pPr marL="285750" indent="-200025" algn="just">
              <a:buFont typeface="Arial" panose="020B0604020202020204" pitchFamily="34" charset="0"/>
              <a:buChar char="•"/>
            </a:pPr>
            <a:endParaRPr lang="ru-RU" sz="1600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06349" y="1833846"/>
            <a:ext cx="7776864" cy="2421075"/>
            <a:chOff x="954609" y="3935716"/>
            <a:chExt cx="7025286" cy="192929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87624" y="3935716"/>
              <a:ext cx="6480720" cy="465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70C0"/>
                  </a:solidFill>
                  <a:cs typeface="Arial" panose="020B0604020202020204" pitchFamily="34" charset="0"/>
                </a:rPr>
                <a:t>Порядок формирования, утверждения и ведения планов </a:t>
              </a:r>
              <a:r>
                <a:rPr lang="ru-RU" sz="1600" b="1" dirty="0" smtClean="0">
                  <a:solidFill>
                    <a:srgbClr val="0070C0"/>
                  </a:solidFill>
                  <a:cs typeface="Arial" panose="020B0604020202020204" pitchFamily="34" charset="0"/>
                </a:rPr>
                <a:t>закупок, плана-графика</a:t>
              </a:r>
              <a:endParaRPr lang="ru-RU" sz="1600" b="1" dirty="0">
                <a:solidFill>
                  <a:srgbClr val="0070C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81635" y="4764679"/>
              <a:ext cx="2675431" cy="2697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 </a:t>
              </a:r>
              <a:r>
                <a:rPr lang="ru-RU" sz="1600" b="1" dirty="0">
                  <a:cs typeface="Arial" panose="020B0604020202020204" pitchFamily="34" charset="0"/>
                </a:rPr>
                <a:t>для </a:t>
              </a:r>
              <a:r>
                <a:rPr lang="ru-RU" sz="1600" b="1" dirty="0" smtClean="0">
                  <a:cs typeface="Arial" panose="020B0604020202020204" pitchFamily="34" charset="0"/>
                </a:rPr>
                <a:t>нужд </a:t>
              </a:r>
              <a:r>
                <a:rPr lang="ru-RU" sz="1600" b="1" dirty="0">
                  <a:cs typeface="Arial" panose="020B0604020202020204" pitchFamily="34" charset="0"/>
                </a:rPr>
                <a:t>субъекта </a:t>
              </a:r>
              <a:r>
                <a:rPr lang="ru-RU" sz="1600" b="1" dirty="0" smtClean="0">
                  <a:cs typeface="Arial" panose="020B0604020202020204" pitchFamily="34" charset="0"/>
                </a:rPr>
                <a:t>РФ</a:t>
              </a:r>
              <a:endParaRPr lang="ru-RU" sz="1600" b="1" dirty="0"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4838" y="4761281"/>
              <a:ext cx="2867900" cy="2697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</a:rPr>
                <a:t>д</a:t>
              </a:r>
              <a:r>
                <a:rPr lang="ru-RU" sz="1600" b="1" dirty="0" smtClean="0">
                  <a:latin typeface="Arial" panose="020B0604020202020204" pitchFamily="34" charset="0"/>
                </a:rPr>
                <a:t>ля муниципальных </a:t>
              </a:r>
              <a:r>
                <a:rPr lang="ru-RU" sz="1600" b="1" dirty="0">
                  <a:latin typeface="Arial" panose="020B0604020202020204" pitchFamily="34" charset="0"/>
                </a:rPr>
                <a:t>нужд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54609" y="5399014"/>
              <a:ext cx="2929482" cy="465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/>
                <a:t> </a:t>
              </a:r>
              <a:r>
                <a:rPr lang="ru-RU" sz="1600" b="1" dirty="0" smtClean="0"/>
                <a:t>устанавливает ВИОГВ </a:t>
              </a:r>
            </a:p>
            <a:p>
              <a:pPr algn="ctr"/>
              <a:r>
                <a:rPr lang="ru-RU" sz="1600" b="1" dirty="0" smtClean="0"/>
                <a:t>субъекта РФ</a:t>
              </a:r>
              <a:endParaRPr lang="ru-RU" sz="16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57679" y="5399014"/>
              <a:ext cx="3022216" cy="465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latin typeface="Arial" panose="020B0604020202020204" pitchFamily="34" charset="0"/>
                </a:rPr>
                <a:t> </a:t>
              </a:r>
              <a:r>
                <a:rPr lang="ru-RU" sz="1600" b="1" dirty="0" smtClean="0">
                  <a:latin typeface="Arial" panose="020B0604020202020204" pitchFamily="34" charset="0"/>
                </a:rPr>
                <a:t>устанавливает местная администрация</a:t>
              </a:r>
              <a:endParaRPr lang="ru-RU" sz="1600" b="1" dirty="0">
                <a:latin typeface="Arial" panose="020B0604020202020204" pitchFamily="34" charset="0"/>
              </a:endParaRPr>
            </a:p>
          </p:txBody>
        </p:sp>
        <p:sp>
          <p:nvSpPr>
            <p:cNvPr id="13" name="Стрелка вниз 12"/>
            <p:cNvSpPr/>
            <p:nvPr/>
          </p:nvSpPr>
          <p:spPr bwMode="auto">
            <a:xfrm>
              <a:off x="2195736" y="4529036"/>
              <a:ext cx="96589" cy="204653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7" name="Стрелка вниз 16"/>
            <p:cNvSpPr/>
            <p:nvPr/>
          </p:nvSpPr>
          <p:spPr bwMode="auto">
            <a:xfrm>
              <a:off x="2195736" y="5155030"/>
              <a:ext cx="96589" cy="204653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8" name="Стрелка вниз 17"/>
            <p:cNvSpPr/>
            <p:nvPr/>
          </p:nvSpPr>
          <p:spPr bwMode="auto">
            <a:xfrm>
              <a:off x="6280982" y="5123372"/>
              <a:ext cx="96589" cy="204653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  <p:sp>
          <p:nvSpPr>
            <p:cNvPr id="19" name="Стрелка вниз 18"/>
            <p:cNvSpPr/>
            <p:nvPr/>
          </p:nvSpPr>
          <p:spPr bwMode="auto">
            <a:xfrm>
              <a:off x="6280983" y="4520491"/>
              <a:ext cx="96589" cy="204653"/>
            </a:xfrm>
            <a:prstGeom prst="downArrow">
              <a:avLst/>
            </a:prstGeom>
            <a:solidFill>
              <a:srgbClr val="0070C0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Microsoft YaHei" charset="-122"/>
              </a:endParaRPr>
            </a:p>
          </p:txBody>
        </p:sp>
      </p:grp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7642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16832"/>
            <a:ext cx="866450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формируются на срок, на который составляется закон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бюджете субъекта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РФ,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закон субъекта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о бюджете территориального государственного внебюджетного фонда, муниципальный правовой акт представительного органа муниципального образования о местном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бюджете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формируются заказчиками исходя из целей осуществления закупок, определенных с учетом </a:t>
            </a:r>
            <a:r>
              <a:rPr lang="ru-RU" sz="1400" dirty="0" smtClean="0"/>
              <a:t>ст.13 44-ФЗ</a:t>
            </a:r>
            <a:endParaRPr lang="ru-RU" sz="1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размещается </a:t>
            </a:r>
            <a:r>
              <a:rPr lang="ru-RU" sz="1400" dirty="0"/>
              <a:t>в </a:t>
            </a:r>
            <a:r>
              <a:rPr lang="ru-RU" sz="1400" dirty="0" smtClean="0"/>
              <a:t>ЕИС в </a:t>
            </a:r>
            <a:r>
              <a:rPr lang="ru-RU" sz="1400" dirty="0"/>
              <a:t>течение </a:t>
            </a:r>
            <a:r>
              <a:rPr lang="ru-RU" sz="1400" dirty="0">
                <a:solidFill>
                  <a:srgbClr val="FF0000"/>
                </a:solidFill>
              </a:rPr>
              <a:t>3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рабочих дней </a:t>
            </a:r>
            <a:r>
              <a:rPr lang="ru-RU" sz="1400" dirty="0"/>
              <a:t>со дня утверждения или </a:t>
            </a:r>
            <a:r>
              <a:rPr lang="ru-RU" sz="1400" dirty="0" smtClean="0"/>
              <a:t>изменения (</a:t>
            </a:r>
            <a:r>
              <a:rPr lang="ru-RU" sz="1400" i="1" dirty="0" smtClean="0"/>
              <a:t>ч.9 ст.17 44-ФЗ</a:t>
            </a:r>
            <a:r>
              <a:rPr lang="ru-RU" sz="1400" dirty="0" smtClean="0"/>
              <a:t>)</a:t>
            </a:r>
          </a:p>
          <a:p>
            <a:pPr algn="just">
              <a:buClr>
                <a:srgbClr val="FF0000"/>
              </a:buClr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в</a:t>
            </a:r>
            <a:r>
              <a:rPr lang="ru-RU" sz="1400" dirty="0" smtClean="0"/>
              <a:t>едется в </a:t>
            </a:r>
            <a:r>
              <a:rPr lang="ru-RU" sz="1400" dirty="0"/>
              <a:t>соответствии с положениями </a:t>
            </a:r>
            <a:r>
              <a:rPr lang="ru-RU" sz="1400" dirty="0" smtClean="0"/>
              <a:t>44-ФЗ и ПП РФ от 21.11.2013г. N 1043</a:t>
            </a:r>
          </a:p>
          <a:p>
            <a:pPr algn="just">
              <a:buClr>
                <a:srgbClr val="FF0000"/>
              </a:buClr>
            </a:pPr>
            <a:endParaRPr lang="ru-RU" sz="1400" dirty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включается информация о закупках, извещение об осуществлении которых планируется разместить либо приглашение принять участие в определении поставщика (подрядчика, исполнителя) которых планируется в очередном финансовом году и (или) плановом периоде, а также информация о закупках у единственного поставщика (подрядчика, исполнителя), контракты с которым планируются к заключению в течение указанного </a:t>
            </a:r>
            <a:r>
              <a:rPr lang="ru-RU" sz="1400" dirty="0" smtClean="0"/>
              <a:t>периода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план закупок на очередной финансовый год и плановый период разрабатывается путем изменения параметров очередного года и первого года планового периода утвержденного плана закупок и добавления к ним параметров второго года планового периода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/>
              <a:t>содержит приложения, содержащие обоснования в отношении каждого объекта или объектов закупок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2010487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Планы </a:t>
            </a:r>
            <a:r>
              <a:rPr lang="ru-RU" b="1" dirty="0" smtClean="0">
                <a:solidFill>
                  <a:schemeClr val="bg1"/>
                </a:solidFill>
              </a:rPr>
              <a:t>закупок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496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107504" y="1381125"/>
            <a:ext cx="4752528" cy="36004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Цели осуществления закупок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348880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/>
              <a:t>достижения </a:t>
            </a:r>
            <a:r>
              <a:rPr lang="ru-RU" sz="1600" dirty="0"/>
              <a:t>целей и реализации мероприятий, </a:t>
            </a:r>
            <a:r>
              <a:rPr lang="ru-RU" sz="1600" dirty="0" smtClean="0"/>
              <a:t>предусмотренных государственными программами РФ (</a:t>
            </a:r>
            <a:r>
              <a:rPr lang="ru-RU" sz="1600" dirty="0"/>
              <a:t>в том числе федеральными целевыми программами, иными документами стратегического и программно-целевого планирования </a:t>
            </a:r>
            <a:r>
              <a:rPr lang="ru-RU" sz="1600" dirty="0" smtClean="0"/>
              <a:t>РФ), </a:t>
            </a:r>
            <a:r>
              <a:rPr lang="ru-RU" sz="1600" dirty="0"/>
              <a:t>государственными программами субъектов </a:t>
            </a:r>
            <a:r>
              <a:rPr lang="ru-RU" sz="1600" dirty="0" smtClean="0"/>
              <a:t>РФ (в </a:t>
            </a:r>
            <a:r>
              <a:rPr lang="ru-RU" sz="1600" dirty="0"/>
              <a:t>том числе региональными целевыми программами, иными документами стратегического и программно-целевого планирования субъектов </a:t>
            </a:r>
            <a:r>
              <a:rPr lang="ru-RU" sz="1600" dirty="0" smtClean="0"/>
              <a:t>РФ), </a:t>
            </a:r>
            <a:r>
              <a:rPr lang="ru-RU" sz="1600" dirty="0"/>
              <a:t>муниципальными </a:t>
            </a:r>
            <a:r>
              <a:rPr lang="ru-RU" sz="1600" dirty="0" smtClean="0"/>
              <a:t>программами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/>
              <a:t>исполнения </a:t>
            </a:r>
            <a:r>
              <a:rPr lang="ru-RU" sz="1600" dirty="0"/>
              <a:t>международных обязательств </a:t>
            </a:r>
            <a:r>
              <a:rPr lang="ru-RU" sz="1600" dirty="0" smtClean="0"/>
              <a:t>РФ, </a:t>
            </a:r>
            <a:r>
              <a:rPr lang="ru-RU" sz="1600" dirty="0"/>
              <a:t>реализации межгосударственных целевых программ, участником которых является </a:t>
            </a:r>
            <a:r>
              <a:rPr lang="ru-RU" sz="1600" dirty="0" smtClean="0"/>
              <a:t>РФ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endParaRPr lang="ru-RU" sz="1600" dirty="0"/>
          </a:p>
          <a:p>
            <a:pPr marL="342900" indent="-342900" algn="just"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/>
              <a:t>выполнения </a:t>
            </a:r>
            <a:r>
              <a:rPr lang="ru-RU" sz="1600" dirty="0"/>
              <a:t>функций и полномочий государственных органов </a:t>
            </a:r>
            <a:r>
              <a:rPr lang="ru-RU" sz="1600" dirty="0" smtClean="0"/>
              <a:t>РФ, </a:t>
            </a:r>
            <a:r>
              <a:rPr lang="ru-RU" sz="1600" dirty="0"/>
              <a:t>органов управления государственными внебюджетными фондами </a:t>
            </a:r>
            <a:r>
              <a:rPr lang="ru-RU" sz="1600" dirty="0" smtClean="0"/>
              <a:t>РФ, </a:t>
            </a:r>
            <a:r>
              <a:rPr lang="ru-RU" sz="1600" dirty="0"/>
              <a:t>государственных органов субъектов </a:t>
            </a:r>
            <a:r>
              <a:rPr lang="ru-RU" sz="1600" dirty="0" smtClean="0"/>
              <a:t>РФ, </a:t>
            </a:r>
            <a:r>
              <a:rPr lang="ru-RU" sz="1600" dirty="0"/>
              <a:t>органов управления территориальными внебюджетными фондами, муниципальных </a:t>
            </a:r>
            <a:r>
              <a:rPr lang="ru-RU" sz="1600" dirty="0" smtClean="0"/>
              <a:t>органов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3201"/>
            <a:ext cx="1415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Ст.13 44-ФЗ 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151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 bwMode="auto">
          <a:xfrm>
            <a:off x="2195736" y="2088892"/>
            <a:ext cx="0" cy="46805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6876256" y="2088892"/>
            <a:ext cx="0" cy="468052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Группа 1"/>
          <p:cNvGrpSpPr/>
          <p:nvPr/>
        </p:nvGrpSpPr>
        <p:grpSpPr>
          <a:xfrm>
            <a:off x="-15460" y="1895088"/>
            <a:ext cx="9226348" cy="5092562"/>
            <a:chOff x="40633" y="1223953"/>
            <a:chExt cx="9226348" cy="5092562"/>
          </a:xfrm>
        </p:grpSpPr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409710" y="1884545"/>
              <a:ext cx="864096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4619282" y="1635995"/>
              <a:ext cx="0" cy="46805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Прямоугольник 7"/>
            <p:cNvSpPr/>
            <p:nvPr/>
          </p:nvSpPr>
          <p:spPr>
            <a:xfrm>
              <a:off x="365484" y="1223953"/>
              <a:ext cx="186570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Государственные, 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муниципальные  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заказчики</a:t>
              </a:r>
              <a:endParaRPr lang="ru-RU" sz="14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633" y="1902086"/>
              <a:ext cx="226774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сроки, установленные ГР:</a:t>
              </a: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формируют ПЗ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позднее </a:t>
              </a:r>
              <a:r>
                <a:rPr lang="ru-RU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июля</a:t>
              </a:r>
            </a:p>
            <a:p>
              <a:pPr algn="r"/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(1 августа – муниципальные заказчики)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текущего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года предоставляют ПЗ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при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необходимости корректируют ПЗ по согласованию с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 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утверждают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ПЗ после уточнения и доведения объема прав в денежном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выражении</a:t>
              </a:r>
            </a:p>
            <a:p>
              <a:pPr algn="r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уведомляют об утверждении ПЗ ГР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91707" y="1386512"/>
              <a:ext cx="208854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 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(кроме ч.2,6 ст. 15)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339707" y="1934918"/>
              <a:ext cx="2267745" cy="4154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сроки, установленные учредителем:</a:t>
              </a:r>
            </a:p>
            <a:p>
              <a:pPr algn="just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 формируют ПЗ при планировании ФХД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позднее </a:t>
              </a:r>
              <a:r>
                <a:rPr lang="ru-RU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1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июля (1 августа МУ)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текущего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года предоставляют ПЗ органам, осуществляющим функции учредителя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при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необходимости корректируют ПЗ по согласованию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 учредителем </a:t>
              </a:r>
            </a:p>
            <a:p>
              <a:pPr marL="342900" indent="-342900" algn="r">
                <a:buAutoNum type="arabicPeriod"/>
              </a:pP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4. утверждают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ПЗ после уточнения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утверждения планов ФХД</a:t>
              </a:r>
            </a:p>
            <a:p>
              <a:pPr algn="r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5. уведомляют об утверждении ПЗ учредителя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01981" y="1405163"/>
              <a:ext cx="13325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ГУП, МУП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(ч.4 ст.15)</a:t>
              </a:r>
              <a:endParaRPr lang="ru-RU" sz="14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71815" y="1945545"/>
              <a:ext cx="2307310" cy="323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сроки, установленные ГР:</a:t>
              </a:r>
            </a:p>
            <a:p>
              <a:pPr algn="r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ормируют ПЗ после принятия решения о предоставлении субсидий на осуществление кап. вложений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r">
                <a:buAutoNum type="arabicPeriod"/>
              </a:pPr>
              <a:endParaRPr lang="ru-RU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уточняют, при необходимости, ПЗ</a:t>
              </a:r>
            </a:p>
            <a:p>
              <a:pPr algn="r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тверждают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ПЗ после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уточнения и заключения соглашений о предоставлении субсидий на осуществление кап. вложений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101907" y="1405163"/>
              <a:ext cx="1698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ГУП, МУП </a:t>
              </a:r>
            </a:p>
            <a:p>
              <a:pPr algn="ctr"/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(ч.6 ст.15)</a:t>
              </a:r>
              <a:endParaRPr lang="ru-RU" sz="14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009014" y="1925436"/>
              <a:ext cx="225796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200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сроки, установленные </a:t>
              </a:r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ГР:</a:t>
              </a:r>
            </a:p>
            <a:p>
              <a:pPr algn="r"/>
              <a:endParaRPr lang="ru-RU" sz="12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ru-RU" sz="1200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ормируют ПЗ после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принятия решения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 подготовке и реализации бюджетных инвестиций в объекты кап. строительства или приобретение объектов недвижимого имущества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081198" y="3702579"/>
              <a:ext cx="21337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уточняют,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при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необходимости,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ПЗ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181393" y="4285331"/>
              <a:ext cx="20444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тверждают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ПЗ после уточнения и доведения объема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прав по переданным обязательствам </a:t>
              </a: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 денежном выражении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08700" y="1329409"/>
            <a:ext cx="9013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формирования Планов закупок – устанавливается ВИОГВ, местной администрацией с учетом: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412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ya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2" y="2307257"/>
            <a:ext cx="8977635" cy="29021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051" y="1556792"/>
            <a:ext cx="5874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Форма плана закупок товаров, работ, услуг для обеспечения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нужд субъектов Российской Федерации и муниципальных нужд 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07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412776"/>
            <a:ext cx="273985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План-график закупок: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/>
              <a:t>ф</a:t>
            </a:r>
            <a:r>
              <a:rPr lang="ru-RU" sz="1200" dirty="0" smtClean="0"/>
              <a:t>ормируется ежегодно </a:t>
            </a:r>
            <a:r>
              <a:rPr lang="ru-RU" sz="1200" dirty="0"/>
              <a:t>на очередной финансовый год в соответствии с планом закупок </a:t>
            </a:r>
            <a:r>
              <a:rPr lang="ru-RU" sz="1200" dirty="0" smtClean="0"/>
              <a:t>ТРУ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Arial" panose="020B0604020202020204" pitchFamily="34" charset="0"/>
              </a:rPr>
              <a:t>план-график </a:t>
            </a:r>
            <a:r>
              <a:rPr lang="ru-RU" sz="1200" dirty="0">
                <a:cs typeface="Arial" panose="020B0604020202020204" pitchFamily="34" charset="0"/>
              </a:rPr>
              <a:t>и внесенные в него изменения подлежат размещению в ЕИС в течение </a:t>
            </a:r>
            <a:r>
              <a:rPr lang="ru-RU" sz="1200" dirty="0">
                <a:solidFill>
                  <a:srgbClr val="FF0000"/>
                </a:solidFill>
                <a:cs typeface="Arial" panose="020B0604020202020204" pitchFamily="34" charset="0"/>
              </a:rPr>
              <a:t>3 </a:t>
            </a:r>
            <a:r>
              <a:rPr lang="ru-RU" sz="1200" dirty="0" smtClean="0">
                <a:solidFill>
                  <a:srgbClr val="FF0000"/>
                </a:solidFill>
                <a:cs typeface="Arial" panose="020B0604020202020204" pitchFamily="34" charset="0"/>
              </a:rPr>
              <a:t>раб. </a:t>
            </a:r>
            <a:r>
              <a:rPr lang="ru-RU" sz="1200" dirty="0">
                <a:solidFill>
                  <a:srgbClr val="FF0000"/>
                </a:solidFill>
                <a:cs typeface="Arial" panose="020B0604020202020204" pitchFamily="34" charset="0"/>
              </a:rPr>
              <a:t>дней </a:t>
            </a:r>
            <a:r>
              <a:rPr lang="ru-RU" sz="1200" dirty="0">
                <a:cs typeface="Arial" panose="020B0604020202020204" pitchFamily="34" charset="0"/>
              </a:rPr>
              <a:t>с даты утверждения или изменения </a:t>
            </a:r>
            <a:r>
              <a:rPr lang="ru-RU" sz="1200" dirty="0" smtClean="0">
                <a:cs typeface="Arial" panose="020B0604020202020204" pitchFamily="34" charset="0"/>
              </a:rPr>
              <a:t>плана-графика </a:t>
            </a:r>
            <a:r>
              <a:rPr lang="ru-RU" sz="1200" i="1" dirty="0" smtClean="0">
                <a:cs typeface="Arial" panose="020B0604020202020204" pitchFamily="34" charset="0"/>
              </a:rPr>
              <a:t>(ч.15 ст.21 44-ФЗ)</a:t>
            </a:r>
            <a:endParaRPr lang="ru-RU" sz="1200" i="1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 smtClean="0"/>
              <a:t>включает </a:t>
            </a:r>
            <a:r>
              <a:rPr lang="ru-RU" sz="1200" dirty="0"/>
              <a:t>перечень </a:t>
            </a:r>
            <a:r>
              <a:rPr lang="ru-RU" sz="1200" dirty="0" smtClean="0"/>
              <a:t>ТРУ, закупка </a:t>
            </a:r>
            <a:r>
              <a:rPr lang="ru-RU" sz="1200" dirty="0"/>
              <a:t>которых осуществляется путем </a:t>
            </a:r>
            <a:r>
              <a:rPr lang="ru-RU" sz="1200" dirty="0" smtClean="0"/>
              <a:t>проведения:</a:t>
            </a:r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 smtClean="0"/>
              <a:t>конкурса </a:t>
            </a:r>
            <a:r>
              <a:rPr lang="ru-RU" sz="1200" i="1" dirty="0"/>
              <a:t>(открытого конкурса, конкурса с ограниченным участием, двухэтапного конкурса, закрытого конкурса, закрытого конкурса с ограниченным участием, закрытого двухэтапного </a:t>
            </a:r>
            <a:r>
              <a:rPr lang="ru-RU" sz="1200" i="1" dirty="0" smtClean="0"/>
              <a:t>конкурса)</a:t>
            </a:r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 smtClean="0"/>
              <a:t>аукциона </a:t>
            </a:r>
            <a:r>
              <a:rPr lang="ru-RU" sz="1200" i="1" dirty="0"/>
              <a:t>(аукциона в электронной форме, закрытого </a:t>
            </a:r>
            <a:r>
              <a:rPr lang="ru-RU" sz="1200" i="1" dirty="0" smtClean="0"/>
              <a:t>аукциона)</a:t>
            </a:r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 smtClean="0"/>
              <a:t>запроса </a:t>
            </a:r>
            <a:r>
              <a:rPr lang="ru-RU" sz="1200" i="1" dirty="0"/>
              <a:t>котировок, запроса </a:t>
            </a:r>
            <a:r>
              <a:rPr lang="ru-RU" sz="1200" i="1" dirty="0" smtClean="0"/>
              <a:t>предложений</a:t>
            </a:r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 smtClean="0"/>
              <a:t>закупки </a:t>
            </a:r>
            <a:r>
              <a:rPr lang="ru-RU" sz="1200" i="1" dirty="0"/>
              <a:t>у единственного поставщика (исполнителя, </a:t>
            </a:r>
            <a:r>
              <a:rPr lang="ru-RU" sz="1200" i="1" dirty="0" smtClean="0"/>
              <a:t>подрядчика)</a:t>
            </a:r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i="1" dirty="0" smtClean="0"/>
              <a:t>способом</a:t>
            </a:r>
            <a:r>
              <a:rPr lang="ru-RU" sz="1200" i="1" dirty="0"/>
              <a:t>, устанавливаемым Правительством </a:t>
            </a:r>
            <a:r>
              <a:rPr lang="ru-RU" sz="1200" i="1" dirty="0" smtClean="0"/>
              <a:t>РФ </a:t>
            </a:r>
            <a:r>
              <a:rPr lang="ru-RU" sz="1200" i="1" dirty="0"/>
              <a:t>в соответствии </a:t>
            </a:r>
            <a:r>
              <a:rPr lang="ru-RU" sz="1200" i="1" dirty="0" smtClean="0"/>
              <a:t>со ст.111 44-ФЗ</a:t>
            </a:r>
          </a:p>
          <a:p>
            <a:pPr marL="268288" algn="just">
              <a:buClr>
                <a:srgbClr val="FF0000"/>
              </a:buClr>
            </a:pPr>
            <a:endParaRPr lang="ru-RU" sz="1200" dirty="0" smtClean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 smtClean="0"/>
              <a:t>включается </a:t>
            </a:r>
            <a:r>
              <a:rPr lang="ru-RU" sz="1200" dirty="0"/>
              <a:t>информация о закупках, </a:t>
            </a:r>
            <a:r>
              <a:rPr lang="ru-RU" sz="1200" dirty="0" smtClean="0"/>
              <a:t>извещения о которых размещаются в ЕИС </a:t>
            </a:r>
            <a:r>
              <a:rPr lang="ru-RU" sz="1200" dirty="0"/>
              <a:t>либо направляются приглашения принять участие в определении поставщика (подрядчика, исполнителя) </a:t>
            </a:r>
            <a:r>
              <a:rPr lang="ru-RU" sz="1200" dirty="0" smtClean="0"/>
              <a:t>в </a:t>
            </a:r>
            <a:r>
              <a:rPr lang="ru-RU" sz="1200" dirty="0"/>
              <a:t>течение года, на который утвержден план-график закупок, а также о закупках у единственного поставщика (подрядчика, исполнителя), контракты с которым планируются к заключению в течение года, на который утвержден план-график </a:t>
            </a:r>
            <a:r>
              <a:rPr lang="ru-RU" sz="1200" dirty="0" smtClean="0"/>
              <a:t>закупок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200" dirty="0"/>
              <a:t>включает приложения, содержащие обоснования в отношении каждого объекта закупки, в том числе:</a:t>
            </a:r>
          </a:p>
          <a:p>
            <a:pPr marL="268288" indent="9207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/>
              <a:t>обоснование НМЦ(к) </a:t>
            </a:r>
            <a:endParaRPr lang="ru-RU" sz="1200" dirty="0" smtClean="0"/>
          </a:p>
          <a:p>
            <a:pPr marL="268288" indent="92075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обоснование </a:t>
            </a:r>
            <a:r>
              <a:rPr lang="ru-RU" sz="1200" dirty="0"/>
              <a:t>способа определения поставщика (подрядчика, исполнителя), в том числе   дополнительные </a:t>
            </a:r>
            <a:r>
              <a:rPr lang="ru-RU" sz="1200" dirty="0" smtClean="0"/>
              <a:t>       требования </a:t>
            </a:r>
            <a:r>
              <a:rPr lang="ru-RU" sz="1200" dirty="0"/>
              <a:t>к участникам закупки (при наличии таких требований), установленные ч.2 ст.31 44-ФЗ 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/>
          </a:p>
          <a:p>
            <a:pPr marL="439738" indent="-1714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68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2923" y="1582884"/>
            <a:ext cx="9061105" cy="4462473"/>
            <a:chOff x="32923" y="1582884"/>
            <a:chExt cx="9061105" cy="4462473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2923" y="1998572"/>
              <a:ext cx="9036009" cy="4046785"/>
              <a:chOff x="14661" y="1187023"/>
              <a:chExt cx="9036009" cy="4046785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auto">
              <a:xfrm>
                <a:off x="4465833" y="1465040"/>
                <a:ext cx="11283" cy="3746494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Прямая соединительная линия 30"/>
              <p:cNvCxnSpPr/>
              <p:nvPr/>
            </p:nvCxnSpPr>
            <p:spPr bwMode="auto">
              <a:xfrm flipH="1">
                <a:off x="2151888" y="1429752"/>
                <a:ext cx="9025" cy="3804056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>
                <a:off x="6723535" y="1465040"/>
                <a:ext cx="9066" cy="376876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3" name="Группа 32"/>
              <p:cNvGrpSpPr/>
              <p:nvPr/>
            </p:nvGrpSpPr>
            <p:grpSpPr>
              <a:xfrm>
                <a:off x="14661" y="1187023"/>
                <a:ext cx="9036009" cy="4024511"/>
                <a:chOff x="14661" y="1187023"/>
                <a:chExt cx="9036009" cy="4024511"/>
              </a:xfrm>
            </p:grpSpPr>
            <p:cxnSp>
              <p:nvCxnSpPr>
                <p:cNvPr id="34" name="Прямая соединительная линия 33"/>
                <p:cNvCxnSpPr/>
                <p:nvPr/>
              </p:nvCxnSpPr>
              <p:spPr bwMode="auto">
                <a:xfrm>
                  <a:off x="409710" y="1884545"/>
                  <a:ext cx="8640960" cy="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Прямоугольник 34"/>
                <p:cNvSpPr/>
                <p:nvPr/>
              </p:nvSpPr>
              <p:spPr>
                <a:xfrm>
                  <a:off x="306067" y="1187023"/>
                  <a:ext cx="1865704" cy="73866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Государственные, </a:t>
                  </a:r>
                </a:p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муниципальные </a:t>
                  </a:r>
                </a:p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заказчики</a:t>
                  </a:r>
                  <a:endParaRPr lang="ru-RU" sz="1400" dirty="0"/>
                </a:p>
              </p:txBody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2339615" y="1393230"/>
                  <a:ext cx="208854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БУ </a:t>
                  </a:r>
                </a:p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(кроме ч.2,6 ст. 15)</a:t>
                  </a:r>
                  <a:endParaRPr lang="ru-R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4921374" y="1393230"/>
                  <a:ext cx="133254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АУ, ГУП, МУП</a:t>
                  </a:r>
                  <a:endParaRPr lang="ru-RU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(ч.4 ст.15)</a:t>
                  </a:r>
                  <a:endParaRPr lang="ru-RU" sz="1400" dirty="0"/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4653614" y="2094150"/>
                  <a:ext cx="2035497" cy="27084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1.формируют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ПГ после внесения проекта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закона/решения о бюджете на рассмотрение законодательного/представительного органа </a:t>
                  </a:r>
                </a:p>
                <a:p>
                  <a:endPara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r"/>
                  <a:r>
                    <a:rPr lang="ru-RU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у</a:t>
                  </a:r>
                  <a:r>
                    <a:rPr lang="ru-RU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тверждают ПГ после  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уточнения и заключения соглашений о предоставлении субсидий </a:t>
                  </a:r>
                  <a:r>
                    <a:rPr lang="ru-RU" sz="12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r"/>
                  <a:endParaRPr lang="ru-RU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7169599" y="1393230"/>
                  <a:ext cx="16468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БУ</a:t>
                  </a:r>
                  <a:r>
                    <a: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АУ</a:t>
                  </a:r>
                  <a:r>
                    <a:rPr lang="ru-RU" sz="1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ГУП, МУП </a:t>
                  </a:r>
                </a:p>
                <a:p>
                  <a:pPr algn="ctr"/>
                  <a:r>
                    <a:rPr lang="ru-RU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(ч.6 ст.15)</a:t>
                  </a:r>
                  <a:endParaRPr lang="ru-RU" sz="1400" dirty="0"/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>
                <a:xfrm>
                  <a:off x="121010" y="1954434"/>
                  <a:ext cx="2017077" cy="24929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i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В срок, установленный ГРБС субъекта РФ, местного бюджета, ОУТГВФ:</a:t>
                  </a:r>
                </a:p>
                <a:p>
                  <a:endParaRPr lang="ru-RU" sz="1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r"/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1. формируют ПГ после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внесения проекта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закона/решения о бюджете на рассмотрение законодательного/представительного  органа</a:t>
                  </a:r>
                </a:p>
                <a:p>
                  <a:pPr algn="r"/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14661" y="4343027"/>
                  <a:ext cx="2137227" cy="8685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107000"/>
                    </a:lnSpc>
                    <a:spcAft>
                      <a:spcPts val="0"/>
                    </a:spcAft>
                    <a:buSzPts val="1100"/>
                  </a:pP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2. утверждают ПГ после уточнения ПГ и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доведения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объема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прав в денежном выражении </a:t>
                  </a:r>
                  <a:r>
                    <a:rPr lang="ru-RU" sz="1200" dirty="0"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ru-RU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2242556" y="1971765"/>
                  <a:ext cx="224159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i="1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В срок, установленный </a:t>
                  </a:r>
                  <a:r>
                    <a:rPr lang="ru-RU" sz="1200" i="1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учредителем:</a:t>
                  </a:r>
                  <a:endParaRPr lang="ru-RU" sz="1200" i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2176333" y="2617370"/>
                  <a:ext cx="224228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1. формируют ПГ после внесения проекта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закона/решения о бюджете на рассмотрение законодательного/представительного органа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2390617" y="4021907"/>
                  <a:ext cx="226299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2. утверждают ПГ после их уточнения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и утверждения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планов ФХД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6689111" y="2090370"/>
                  <a:ext cx="2256672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1.формируют ПГ после внесения проекта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закона/решения о бюджете на рассмотрение законодательного/представительного органа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6774907" y="3520055"/>
                  <a:ext cx="2170876" cy="8685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107000"/>
                    </a:lnSpc>
                    <a:spcAft>
                      <a:spcPts val="800"/>
                    </a:spcAft>
                    <a:buSzPts val="1100"/>
                  </a:pP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у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тверждают ПГ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п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осле уточнения </a:t>
                  </a:r>
                  <a:r>
                    <a:rPr lang="ru-RU" sz="1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и </a:t>
                  </a:r>
                  <a:r>
                    <a:rPr lang="ru-RU" sz="1200" dirty="0" smtClean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заключения соглашений о передаче полномочий</a:t>
                  </a:r>
                  <a:endParaRPr lang="ru-RU" sz="1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Прямоугольник 25"/>
            <p:cNvSpPr/>
            <p:nvPr/>
          </p:nvSpPr>
          <p:spPr>
            <a:xfrm>
              <a:off x="80906" y="1582884"/>
              <a:ext cx="90131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формирования Плана-графика – устанавливается местной администрацией</a:t>
              </a:r>
              <a:r>
                <a:rPr lang="ru-RU" sz="1400" b="1" i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с учетом:</a:t>
              </a:r>
              <a:endParaRPr lang="ru-RU" sz="1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856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31331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1628800"/>
            <a:ext cx="727558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ПЛАН-ГРАФИК закупок товаров, работ, услуг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для обеспечения нужд субъекта Российской Федерации и муниципальных нужд: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86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470153" y="331790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Изменения в ст. 112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3527" y="1582341"/>
            <a:ext cx="84969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Новая редакция </a:t>
            </a:r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.7 ст.3 44-ФЗ:</a:t>
            </a:r>
          </a:p>
          <a:p>
            <a:pPr algn="just"/>
            <a:endParaRPr lang="ru-RU" sz="2000" dirty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000" dirty="0"/>
              <a:t>заказчик - государственный или муниципальный заказчик либо в соответствии с </a:t>
            </a:r>
            <a:r>
              <a:rPr lang="ru-RU" sz="2000" dirty="0" smtClean="0"/>
              <a:t>частями 1 и </a:t>
            </a:r>
            <a:r>
              <a:rPr lang="ru-RU" sz="2000" dirty="0" smtClean="0">
                <a:solidFill>
                  <a:srgbClr val="FF0000"/>
                </a:solidFill>
              </a:rPr>
              <a:t>2.1 </a:t>
            </a:r>
            <a:r>
              <a:rPr lang="ru-RU" sz="2000" dirty="0" smtClean="0"/>
              <a:t>статьи </a:t>
            </a:r>
            <a:r>
              <a:rPr lang="ru-RU" sz="2000" dirty="0"/>
              <a:t>15 настоящего Федерального закона бюджетное </a:t>
            </a:r>
            <a:r>
              <a:rPr lang="ru-RU" sz="2000" dirty="0" smtClean="0"/>
              <a:t>учреждение, </a:t>
            </a:r>
            <a:r>
              <a:rPr lang="ru-RU" sz="2000" dirty="0" smtClean="0">
                <a:solidFill>
                  <a:srgbClr val="FF0000"/>
                </a:solidFill>
              </a:rPr>
              <a:t>государственное, муниципальное унитарные предприятия</a:t>
            </a:r>
            <a:r>
              <a:rPr lang="ru-RU" sz="2000" dirty="0" smtClean="0"/>
              <a:t>, </a:t>
            </a:r>
            <a:r>
              <a:rPr lang="ru-RU" sz="2000" dirty="0"/>
              <a:t>осуществляющие закупки</a:t>
            </a: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647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29790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Идентификационный код закупки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75364" y="751134"/>
            <a:ext cx="6545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ст.23 44-ФЗ, Приказ Минэкономразвития от 29.06.2015 № 422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107504" y="4068685"/>
            <a:ext cx="8745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Calibri" panose="020F0502020204030204" pitchFamily="34" charset="0"/>
              </a:rPr>
              <a:t>* </a:t>
            </a:r>
            <a:r>
              <a:rPr lang="ru-RU" b="1" dirty="0" smtClean="0">
                <a:latin typeface="Calibri" panose="020F0502020204030204" pitchFamily="34" charset="0"/>
              </a:rPr>
              <a:t>Формируется в соответствии с  Приказом Минфина от 18.12.2013 № 127н</a:t>
            </a:r>
            <a:endParaRPr lang="ru-RU" b="1" dirty="0">
              <a:solidFill>
                <a:srgbClr val="0000FF"/>
              </a:solidFill>
              <a:latin typeface="Calibri" panose="020F0502020204030204" pitchFamily="34" charset="0"/>
              <a:hlinkClick r:id="rId3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6577" y="4992015"/>
            <a:ext cx="88272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/>
            <a:r>
              <a:rPr lang="ru-RU" b="1" dirty="0" smtClean="0">
                <a:latin typeface="Calibri" panose="020F0502020204030204" pitchFamily="34" charset="0"/>
              </a:rPr>
              <a:t>**</a:t>
            </a:r>
            <a:r>
              <a:rPr lang="ru-RU" sz="1600" b="1" dirty="0" smtClean="0">
                <a:latin typeface="Calibri" panose="020F0502020204030204" pitchFamily="34" charset="0"/>
              </a:rPr>
              <a:t>По </a:t>
            </a:r>
            <a:r>
              <a:rPr lang="ru-RU" sz="1600" b="1" dirty="0">
                <a:latin typeface="Calibri" panose="020F0502020204030204" pitchFamily="34" charset="0"/>
              </a:rPr>
              <a:t>каталогу товаров, работ, услуг для обеспечения государственных и муниципальных нужд, формируемому на основе </a:t>
            </a:r>
            <a:r>
              <a:rPr lang="ru-RU" sz="1600" b="1" dirty="0" smtClean="0">
                <a:latin typeface="Calibri" panose="020F0502020204030204" pitchFamily="34" charset="0"/>
              </a:rPr>
              <a:t>Общероссийского классификатора </a:t>
            </a:r>
            <a:r>
              <a:rPr lang="ru-RU" sz="1600" b="1" dirty="0">
                <a:latin typeface="Calibri" panose="020F0502020204030204" pitchFamily="34" charset="0"/>
              </a:rPr>
              <a:t>продукции по видам экономической </a:t>
            </a:r>
            <a:r>
              <a:rPr lang="ru-RU" sz="1600" b="1" dirty="0" smtClean="0">
                <a:latin typeface="Calibri" panose="020F0502020204030204" pitchFamily="34" charset="0"/>
              </a:rPr>
              <a:t>деятельности (ОКПД) с детализацией до группы ТРУ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670910" y="3739912"/>
            <a:ext cx="396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Идентификационный код закупки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014" y="4438017"/>
            <a:ext cx="8854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ПОРЯДОК ПРИСВОЕНИЯ</a:t>
            </a:r>
            <a:r>
              <a:rPr lang="ru-RU" sz="1000" b="1" i="1" dirty="0">
                <a:latin typeface="Arial" pitchFamily="34" charset="0"/>
                <a:cs typeface="Arial" pitchFamily="34" charset="0"/>
              </a:rPr>
              <a:t>, ПРИМЕНЕНИЯ, А ТАКЖЕ </a:t>
            </a:r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ИЗМЕНЕНИЯ ИДЕНТИФИКАЦИОННЫХ </a:t>
            </a:r>
            <a:r>
              <a:rPr lang="ru-RU" sz="1000" b="1" i="1" dirty="0">
                <a:latin typeface="Arial" pitchFamily="34" charset="0"/>
                <a:cs typeface="Arial" pitchFamily="34" charset="0"/>
              </a:rPr>
              <a:t>КОДОВ ЗАКАЗЧИКОВ В ЦЕЛЯХ ВЕДЕНИЯ </a:t>
            </a:r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РЕЕСТРА БАНКОВСКИХ </a:t>
            </a:r>
            <a:r>
              <a:rPr lang="ru-RU" sz="1000" b="1" i="1" dirty="0">
                <a:latin typeface="Arial" pitchFamily="34" charset="0"/>
                <a:cs typeface="Arial" pitchFamily="34" charset="0"/>
              </a:rPr>
              <a:t>ГАРАНТИЙ, РЕЕСТРА КОНТРАКТОВ, </a:t>
            </a:r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ЗАКЛЮЧЕННЫХ ЗАКАЗЧИКАМИ</a:t>
            </a:r>
            <a:r>
              <a:rPr lang="ru-RU" sz="1000" b="1" i="1" dirty="0">
                <a:latin typeface="Arial" pitchFamily="34" charset="0"/>
                <a:cs typeface="Arial" pitchFamily="34" charset="0"/>
              </a:rPr>
              <a:t>, И РЕЕСТРА КОНТРАКТОВ, СОДЕРЖАЩИХ </a:t>
            </a:r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СВЕДЕНИЯ, СОСТАВЛЯЮЩИЕ </a:t>
            </a:r>
            <a:r>
              <a:rPr lang="ru-RU" sz="1000" b="1" i="1" dirty="0">
                <a:latin typeface="Arial" pitchFamily="34" charset="0"/>
                <a:cs typeface="Arial" pitchFamily="34" charset="0"/>
              </a:rPr>
              <a:t>ГОСУДАРСТВЕННУЮ ТАЙНУ</a:t>
            </a: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/>
          </p:nvPr>
        </p:nvGraphicFramePr>
        <p:xfrm>
          <a:off x="683568" y="1497175"/>
          <a:ext cx="7992892" cy="2164023"/>
        </p:xfrm>
        <a:graphic>
          <a:graphicData uri="http://schemas.openxmlformats.org/drawingml/2006/table">
            <a:tbl>
              <a:tblPr/>
              <a:tblGrid>
                <a:gridCol w="266321"/>
                <a:gridCol w="368455"/>
                <a:gridCol w="245175"/>
                <a:gridCol w="1395144"/>
                <a:gridCol w="357261"/>
                <a:gridCol w="357261"/>
                <a:gridCol w="357261"/>
                <a:gridCol w="357261"/>
                <a:gridCol w="357261"/>
                <a:gridCol w="429525"/>
                <a:gridCol w="429525"/>
                <a:gridCol w="430336"/>
                <a:gridCol w="404354"/>
                <a:gridCol w="357261"/>
                <a:gridCol w="404354"/>
                <a:gridCol w="404354"/>
                <a:gridCol w="357261"/>
                <a:gridCol w="357261"/>
                <a:gridCol w="357261"/>
              </a:tblGrid>
              <a:tr h="810458">
                <a:tc rowSpan="2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Год размещения закупки</a:t>
                      </a:r>
                    </a:p>
                  </a:txBody>
                  <a:tcPr marL="67276" marR="6727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Идентификационный код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заказчика*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Times New Roman"/>
                        </a:rPr>
                        <a:t>Код формы собственности+ИНН+КПП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Номер закупки</a:t>
                      </a: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Номер закупки по плану-графику</a:t>
                      </a: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Код закупки по </a:t>
                      </a: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каталогу**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Times New Roman"/>
                          <a:cs typeface="Times New Roman"/>
                        </a:rPr>
                        <a:t>(ОКПД2)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КВР</a:t>
                      </a: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3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0001 – 9999</a:t>
                      </a: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001 – 999</a:t>
                      </a:r>
                    </a:p>
                  </a:txBody>
                  <a:tcPr marL="67276" marR="6727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Класс</a:t>
                      </a:r>
                    </a:p>
                  </a:txBody>
                  <a:tcPr marL="67276" marR="67276" marT="0" marB="0" vert="vert27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Подкласс</a:t>
                      </a:r>
                    </a:p>
                  </a:txBody>
                  <a:tcPr marL="67276" marR="6727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Группа</a:t>
                      </a:r>
                    </a:p>
                  </a:txBody>
                  <a:tcPr marL="67276" marR="67276" marT="0" marB="0" vert="vert27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76" marR="672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111" y="5967545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января 2017 года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ИКЗ формируется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кода бюджетной классификации, кодов общероссийских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классификаторов </a:t>
            </a:r>
            <a:endParaRPr lang="ru-RU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Идентификационный код закупки</a:t>
            </a:r>
          </a:p>
          <a:p>
            <a:pPr>
              <a:lnSpc>
                <a:spcPct val="120000"/>
              </a:lnSpc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5364" y="751134"/>
            <a:ext cx="6545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ст.23 44-ФЗ, Приказ Минэкономразвития от 29.06.2015 № 422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585" y="1429603"/>
            <a:ext cx="396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Идентификационный код закупки в Плане-графике закупки: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229200"/>
            <a:ext cx="877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Максимальное количество строк в Плане-графике закупок – </a:t>
            </a:r>
            <a:r>
              <a:rPr lang="ru-RU" sz="1600" b="1" dirty="0" smtClean="0">
                <a:solidFill>
                  <a:srgbClr val="FF0000"/>
                </a:solidFill>
              </a:rPr>
              <a:t>9 989 001</a:t>
            </a:r>
          </a:p>
          <a:p>
            <a:endParaRPr lang="ru-RU" sz="1600" b="1" dirty="0">
              <a:solidFill>
                <a:srgbClr val="FF0000"/>
              </a:solidFill>
            </a:endParaRPr>
          </a:p>
          <a:p>
            <a:r>
              <a:rPr lang="ru-RU" sz="1600" dirty="0"/>
              <a:t>с</a:t>
            </a:r>
            <a:r>
              <a:rPr lang="ru-RU" sz="1600" dirty="0" smtClean="0"/>
              <a:t>м. Письмо Минэкономразвития от 18.09.2015 №Д28и-2694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2" y="2204863"/>
            <a:ext cx="8912176" cy="27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4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548724"/>
            <a:ext cx="302433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законодательству РФ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иным НПА в сфере закупок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652" y="3378724"/>
            <a:ext cx="836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закупок осуществляется заказчиком при формировании: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526525" y="3961295"/>
            <a:ext cx="0" cy="27999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231255" y="4285667"/>
            <a:ext cx="8661225" cy="5764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9"/>
          <p:cNvSpPr/>
          <p:nvPr/>
        </p:nvSpPr>
        <p:spPr>
          <a:xfrm>
            <a:off x="1206502" y="3927156"/>
            <a:ext cx="17960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ЗАКУПОК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8708" y="3961295"/>
            <a:ext cx="1665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ПЛАН-ГРАФИК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1255" y="4393927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Обоснованию подлежит объект и/или объекты закупки исходя из:</a:t>
            </a:r>
            <a:endParaRPr lang="ru-RU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87313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необходимости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конкретной цели осуществления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закупки</a:t>
            </a:r>
          </a:p>
          <a:p>
            <a:pPr marL="268288" indent="87313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установленных требований к закупаемым ТРУ и/или нормативных затрат на обеспечение функций ГО, МО, органов управления ГВФ (в соответствии со ст.19 44-ФЗ)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1536" y="4415290"/>
            <a:ext cx="38023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Обоснованию подлежит:</a:t>
            </a:r>
          </a:p>
          <a:p>
            <a:pPr algn="just"/>
            <a:endParaRPr lang="ru-RU" dirty="0" smtClean="0"/>
          </a:p>
          <a:p>
            <a:pPr marL="355600" indent="-355600" algn="just">
              <a:buAutoNum type="arabicPeriod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НМЦ контракта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цена контракта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 соответствии со ст. 22 44-ФЗ)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способ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поставщика (подрядчика, исполнителя)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гл.3 44-ФЗ),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том числе дополнительные требования к участникам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6666" y="1367564"/>
            <a:ext cx="2895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ПП РФ от 05.06.2015 № 555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5508" y="1464850"/>
            <a:ext cx="2742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закупки </a:t>
            </a:r>
          </a:p>
        </p:txBody>
      </p:sp>
      <p:cxnSp>
        <p:nvCxnSpPr>
          <p:cNvPr id="23" name="Прямая со стрелкой 22"/>
          <p:cNvCxnSpPr/>
          <p:nvPr/>
        </p:nvCxnSpPr>
        <p:spPr bwMode="auto">
          <a:xfrm>
            <a:off x="4435419" y="1807044"/>
            <a:ext cx="3268" cy="23223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24"/>
          <p:cNvSpPr/>
          <p:nvPr/>
        </p:nvSpPr>
        <p:spPr>
          <a:xfrm>
            <a:off x="1959228" y="1998007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установление соответствия планируемой закупки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71710" y="2548724"/>
            <a:ext cx="280730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целям осуществления закупок (ст.13 44-ФЗ) </a:t>
            </a:r>
          </a:p>
        </p:txBody>
      </p:sp>
      <p:cxnSp>
        <p:nvCxnSpPr>
          <p:cNvPr id="28" name="Прямая со стрелкой 27"/>
          <p:cNvCxnSpPr/>
          <p:nvPr/>
        </p:nvCxnSpPr>
        <p:spPr bwMode="auto">
          <a:xfrm flipH="1">
            <a:off x="2771801" y="2303499"/>
            <a:ext cx="383707" cy="17627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>
            <a:off x="5730768" y="2325657"/>
            <a:ext cx="333546" cy="179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404142" y="163137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3. Планирование закупок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(нормирование, обоснование)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780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Форма обоснования закупок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751134"/>
            <a:ext cx="6348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закупок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Olya\Desktop\Безымянный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52565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4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Форма обоснования закупок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751134"/>
            <a:ext cx="6348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План-график закупок</a:t>
            </a:r>
            <a:endParaRPr lang="ru-RU" sz="16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Olya\Desktop\Безымянный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6815" cy="43924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06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Регистрация в ЕИС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72816"/>
            <a:ext cx="8885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получить электронную подпись по </a:t>
            </a:r>
            <a:r>
              <a:rPr lang="ru-RU" dirty="0" smtClean="0"/>
              <a:t>44-ФЗ</a:t>
            </a:r>
            <a:endParaRPr lang="ru-RU" dirty="0"/>
          </a:p>
          <a:p>
            <a:pPr marL="611188" indent="-3429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Приказ Казначейства России от 30.12.2015 N 27н </a:t>
            </a:r>
            <a:r>
              <a:rPr lang="ru-RU" dirty="0" smtClean="0"/>
              <a:t>«Об </a:t>
            </a:r>
            <a:r>
              <a:rPr lang="ru-RU" dirty="0"/>
              <a:t>утверждении Порядка регистрации в единой информационной системе в сфере закупок и признании утратившим силу приказа Федерального </a:t>
            </a:r>
            <a:r>
              <a:rPr lang="ru-RU" dirty="0" smtClean="0"/>
              <a:t>Казначейства </a:t>
            </a:r>
            <a:r>
              <a:rPr lang="ru-RU" dirty="0"/>
              <a:t>от 25 марта 2014 г. N 4н»</a:t>
            </a:r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Приказ Казначейства России от 31.07.2015 №197 </a:t>
            </a:r>
            <a:r>
              <a:rPr lang="ru-RU" dirty="0" smtClean="0"/>
              <a:t>«Об </a:t>
            </a:r>
            <a:r>
              <a:rPr lang="ru-RU" dirty="0"/>
              <a:t>утверждении Регламента Удостоверяющего центра Федерального </a:t>
            </a:r>
            <a:r>
              <a:rPr lang="ru-RU" dirty="0" smtClean="0"/>
              <a:t>Казначейства»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Регистрация в ЕИС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772816"/>
            <a:ext cx="8885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еобходимо </a:t>
            </a:r>
            <a:r>
              <a:rPr lang="ru-RU" dirty="0"/>
              <a:t>получить электронную подпись по </a:t>
            </a:r>
            <a:r>
              <a:rPr lang="ru-RU" dirty="0" smtClean="0"/>
              <a:t>44-ФЗ</a:t>
            </a:r>
            <a:endParaRPr lang="ru-RU" dirty="0"/>
          </a:p>
          <a:p>
            <a:pPr marL="611188" indent="-34290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Приказ Казначейства России от 30.12.2015 N 27н "Об утверждении Порядка регистрации в единой информационной системе в сфере закупок и признании утратившим силу приказа Федерального казначейства от 25 марта 2014 г. N 4н»</a:t>
            </a:r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/>
          </a:p>
          <a:p>
            <a:pPr marL="554038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Приказ Казначейства России от 31.07.2015 №197 "Об утверждении Регламента Удостоверяющего центра Федерального казначейства</a:t>
            </a:r>
          </a:p>
        </p:txBody>
      </p:sp>
    </p:spTree>
    <p:extLst>
      <p:ext uri="{BB962C8B-B14F-4D97-AF65-F5344CB8AC3E}">
        <p14:creationId xmlns:p14="http://schemas.microsoft.com/office/powerpoint/2010/main" val="2309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Сравнение положений 223-ФЗ и 44-ФЗ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8561487" cy="46519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52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Сравнение положений 223-ФЗ и 44-ФЗ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715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494854" y="336674"/>
            <a:ext cx="3528392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0000"/>
                </a:solidFill>
              </a:rPr>
              <a:t>Способы закупок 44-ФЗ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28807" y="1672998"/>
            <a:ext cx="2673557" cy="643360"/>
            <a:chOff x="691814" y="2202864"/>
            <a:chExt cx="2673557" cy="643360"/>
          </a:xfrm>
        </p:grpSpPr>
        <p:sp>
          <p:nvSpPr>
            <p:cNvPr id="8" name="Скругленный прямоугольник 7"/>
            <p:cNvSpPr/>
            <p:nvPr/>
          </p:nvSpPr>
          <p:spPr bwMode="auto">
            <a:xfrm>
              <a:off x="691814" y="2202864"/>
              <a:ext cx="2673557" cy="64336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03039" y="2355267"/>
              <a:ext cx="26623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Конкурентные способы </a:t>
              </a:r>
              <a:endParaRPr lang="ru-RU" sz="16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15067" y="1657690"/>
            <a:ext cx="4824536" cy="637235"/>
            <a:chOff x="4824028" y="2202864"/>
            <a:chExt cx="4068452" cy="648072"/>
          </a:xfrm>
        </p:grpSpPr>
        <p:sp>
          <p:nvSpPr>
            <p:cNvPr id="14" name="Скругленный прямоугольник 13"/>
            <p:cNvSpPr/>
            <p:nvPr/>
          </p:nvSpPr>
          <p:spPr bwMode="auto">
            <a:xfrm>
              <a:off x="4824028" y="2202864"/>
              <a:ext cx="4068452" cy="648072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18886" y="2292226"/>
              <a:ext cx="3845655" cy="55399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Закупка у единственного поставщика</a:t>
              </a:r>
            </a:p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srgbClr val="FFFFFF"/>
                  </a:solidFill>
                </a:rPr>
                <a:t>с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т. 93 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85129" y="2951927"/>
            <a:ext cx="1224136" cy="585220"/>
            <a:chOff x="850066" y="3397642"/>
            <a:chExt cx="1224136" cy="576064"/>
          </a:xfrm>
        </p:grpSpPr>
        <p:sp>
          <p:nvSpPr>
            <p:cNvPr id="19" name="Скругленный прямоугольник 18"/>
            <p:cNvSpPr/>
            <p:nvPr/>
          </p:nvSpPr>
          <p:spPr bwMode="auto">
            <a:xfrm>
              <a:off x="850066" y="3397642"/>
              <a:ext cx="1224136" cy="57606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04931" y="3501008"/>
              <a:ext cx="1114408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Аукцион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86540" y="2949984"/>
            <a:ext cx="1224136" cy="602873"/>
            <a:chOff x="2714050" y="3397641"/>
            <a:chExt cx="1224136" cy="593441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2714050" y="3397641"/>
              <a:ext cx="1224136" cy="593441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63340" y="3504013"/>
              <a:ext cx="1074846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Конкурс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61185" y="3911339"/>
            <a:ext cx="1224136" cy="427547"/>
            <a:chOff x="2556622" y="4158131"/>
            <a:chExt cx="1224136" cy="432959"/>
          </a:xfrm>
          <a:solidFill>
            <a:schemeClr val="bg1">
              <a:lumMod val="9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 bwMode="auto">
            <a:xfrm>
              <a:off x="2556622" y="4158131"/>
              <a:ext cx="1224136" cy="432959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77623" y="4209815"/>
              <a:ext cx="982134" cy="3077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открытый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457745" y="3370705"/>
            <a:ext cx="20181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</a:rPr>
              <a:t>Запрос котировок</a:t>
            </a:r>
            <a:endParaRPr lang="ru-RU" b="1" dirty="0">
              <a:solidFill>
                <a:srgbClr val="FFFFFF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705879" y="2979473"/>
            <a:ext cx="2344360" cy="568753"/>
            <a:chOff x="2714049" y="3458768"/>
            <a:chExt cx="2080101" cy="574178"/>
          </a:xfrm>
        </p:grpSpPr>
        <p:sp>
          <p:nvSpPr>
            <p:cNvPr id="40" name="Скругленный прямоугольник 39"/>
            <p:cNvSpPr/>
            <p:nvPr/>
          </p:nvSpPr>
          <p:spPr bwMode="auto">
            <a:xfrm>
              <a:off x="2714049" y="3458768"/>
              <a:ext cx="2080100" cy="57417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4050" y="3515757"/>
              <a:ext cx="2080100" cy="3417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Запрос предложений</a:t>
              </a:r>
              <a:endParaRPr lang="ru-RU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85129" y="4716705"/>
            <a:ext cx="3308899" cy="644495"/>
            <a:chOff x="4824025" y="2202864"/>
            <a:chExt cx="9281021" cy="644495"/>
          </a:xfrm>
          <a:solidFill>
            <a:schemeClr val="bg1">
              <a:lumMod val="85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 bwMode="auto">
            <a:xfrm>
              <a:off x="4824025" y="2202864"/>
              <a:ext cx="9281021" cy="64449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097455" y="2355834"/>
              <a:ext cx="8811851" cy="33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Закрытые способы закупок: </a:t>
              </a:r>
              <a:endParaRPr lang="ru-RU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215067" y="4746486"/>
            <a:ext cx="19408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аукцион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5067" y="5177481"/>
            <a:ext cx="194089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конкурс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15067" y="5566625"/>
            <a:ext cx="40536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конкурс с ограниченным участием 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5067" y="5992702"/>
            <a:ext cx="405366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Закрытый двухэтапный конкурс 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50" name="Прямая со стрелкой 49"/>
          <p:cNvCxnSpPr>
            <a:stCxn id="8" idx="2"/>
            <a:endCxn id="19" idx="0"/>
          </p:cNvCxnSpPr>
          <p:nvPr/>
        </p:nvCxnSpPr>
        <p:spPr bwMode="auto">
          <a:xfrm flipH="1">
            <a:off x="1297197" y="2316358"/>
            <a:ext cx="668389" cy="635569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 стрелкой 51"/>
          <p:cNvCxnSpPr>
            <a:stCxn id="8" idx="2"/>
            <a:endCxn id="21" idx="0"/>
          </p:cNvCxnSpPr>
          <p:nvPr/>
        </p:nvCxnSpPr>
        <p:spPr bwMode="auto">
          <a:xfrm>
            <a:off x="1965586" y="2316358"/>
            <a:ext cx="733022" cy="63362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Группа 86"/>
          <p:cNvGrpSpPr/>
          <p:nvPr/>
        </p:nvGrpSpPr>
        <p:grpSpPr>
          <a:xfrm>
            <a:off x="447376" y="1994679"/>
            <a:ext cx="299923" cy="3018498"/>
            <a:chOff x="420539" y="2037565"/>
            <a:chExt cx="299923" cy="3233973"/>
          </a:xfrm>
        </p:grpSpPr>
        <p:cxnSp>
          <p:nvCxnSpPr>
            <p:cNvPr id="64" name="Прямая соединительная линия 63"/>
            <p:cNvCxnSpPr>
              <a:stCxn id="8" idx="1"/>
            </p:cNvCxnSpPr>
            <p:nvPr/>
          </p:nvCxnSpPr>
          <p:spPr bwMode="auto">
            <a:xfrm flipH="1" flipV="1">
              <a:off x="420539" y="2037565"/>
              <a:ext cx="208268" cy="3064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Прямая соединительная линия 65"/>
            <p:cNvCxnSpPr/>
            <p:nvPr/>
          </p:nvCxnSpPr>
          <p:spPr bwMode="auto">
            <a:xfrm>
              <a:off x="420539" y="2058889"/>
              <a:ext cx="0" cy="3208108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Прямая со стрелкой 67"/>
            <p:cNvCxnSpPr/>
            <p:nvPr/>
          </p:nvCxnSpPr>
          <p:spPr bwMode="auto">
            <a:xfrm>
              <a:off x="420539" y="5266997"/>
              <a:ext cx="299923" cy="4541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Группа 68"/>
          <p:cNvGrpSpPr/>
          <p:nvPr/>
        </p:nvGrpSpPr>
        <p:grpSpPr>
          <a:xfrm>
            <a:off x="695917" y="3917282"/>
            <a:ext cx="1325551" cy="410173"/>
            <a:chOff x="2647780" y="4275027"/>
            <a:chExt cx="1132977" cy="481972"/>
          </a:xfrm>
          <a:solidFill>
            <a:schemeClr val="bg1">
              <a:lumMod val="95000"/>
            </a:schemeClr>
          </a:solidFill>
        </p:grpSpPr>
        <p:sp>
          <p:nvSpPr>
            <p:cNvPr id="70" name="Скругленный прямоугольник 69"/>
            <p:cNvSpPr/>
            <p:nvPr/>
          </p:nvSpPr>
          <p:spPr bwMode="auto">
            <a:xfrm>
              <a:off x="2647780" y="4275027"/>
              <a:ext cx="1132977" cy="481972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60877" y="4318575"/>
              <a:ext cx="1113233" cy="37139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электронный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482958" y="2968780"/>
            <a:ext cx="2115167" cy="580356"/>
            <a:chOff x="2725365" y="3424640"/>
            <a:chExt cx="2115167" cy="571276"/>
          </a:xfrm>
        </p:grpSpPr>
        <p:sp>
          <p:nvSpPr>
            <p:cNvPr id="91" name="Скругленный прямоугольник 90"/>
            <p:cNvSpPr/>
            <p:nvPr/>
          </p:nvSpPr>
          <p:spPr bwMode="auto">
            <a:xfrm>
              <a:off x="2725365" y="3424640"/>
              <a:ext cx="2050639" cy="57127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2758295" y="3489140"/>
              <a:ext cx="2082237" cy="363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FFFFFF"/>
                  </a:solidFill>
                </a:rPr>
                <a:t>Запрос котировок</a:t>
              </a:r>
              <a:r>
                <a:rPr lang="ru-RU" dirty="0" smtClean="0">
                  <a:solidFill>
                    <a:srgbClr val="000000"/>
                  </a:solidFill>
                </a:rPr>
                <a:t> 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3515888" y="3907610"/>
            <a:ext cx="2411092" cy="431276"/>
            <a:chOff x="2556622" y="4158132"/>
            <a:chExt cx="1224136" cy="436735"/>
          </a:xfrm>
          <a:solidFill>
            <a:schemeClr val="bg1">
              <a:lumMod val="95000"/>
            </a:schemeClr>
          </a:solidFill>
        </p:grpSpPr>
        <p:sp>
          <p:nvSpPr>
            <p:cNvPr id="99" name="Скругленный прямоугольник 98"/>
            <p:cNvSpPr/>
            <p:nvPr/>
          </p:nvSpPr>
          <p:spPr bwMode="auto">
            <a:xfrm>
              <a:off x="2556622" y="4158132"/>
              <a:ext cx="1224136" cy="436735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581856" y="4204584"/>
              <a:ext cx="1198902" cy="3116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>
                  <a:solidFill>
                    <a:srgbClr val="000000"/>
                  </a:solidFill>
                </a:rPr>
                <a:t>с</a:t>
              </a:r>
              <a:r>
                <a:rPr lang="ru-RU" sz="1400" dirty="0" smtClean="0">
                  <a:solidFill>
                    <a:srgbClr val="000000"/>
                  </a:solidFill>
                </a:rPr>
                <a:t> ограниченным участием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6057547" y="3904367"/>
            <a:ext cx="1856184" cy="406004"/>
            <a:chOff x="2470684" y="4206338"/>
            <a:chExt cx="1224136" cy="411143"/>
          </a:xfrm>
          <a:solidFill>
            <a:schemeClr val="bg1">
              <a:lumMod val="95000"/>
            </a:schemeClr>
          </a:solidFill>
        </p:grpSpPr>
        <p:sp>
          <p:nvSpPr>
            <p:cNvPr id="102" name="Скругленный прямоугольник 101"/>
            <p:cNvSpPr/>
            <p:nvPr/>
          </p:nvSpPr>
          <p:spPr bwMode="auto">
            <a:xfrm>
              <a:off x="2470684" y="4206338"/>
              <a:ext cx="1224136" cy="411143"/>
            </a:xfrm>
            <a:prstGeom prst="roundRect">
              <a:avLst/>
            </a:prstGeom>
            <a:grp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2684192" y="4239647"/>
              <a:ext cx="867706" cy="31167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smtClean="0">
                  <a:solidFill>
                    <a:srgbClr val="000000"/>
                  </a:solidFill>
                </a:rPr>
                <a:t>двухэтапный 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17" name="Прямая со стрелкой 116"/>
          <p:cNvCxnSpPr>
            <a:stCxn id="8" idx="2"/>
            <a:endCxn id="91" idx="0"/>
          </p:cNvCxnSpPr>
          <p:nvPr/>
        </p:nvCxnSpPr>
        <p:spPr bwMode="auto">
          <a:xfrm>
            <a:off x="1965586" y="2316358"/>
            <a:ext cx="2542692" cy="65242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Прямая со стрелкой 118"/>
          <p:cNvCxnSpPr>
            <a:stCxn id="8" idx="2"/>
            <a:endCxn id="40" idx="0"/>
          </p:cNvCxnSpPr>
          <p:nvPr/>
        </p:nvCxnSpPr>
        <p:spPr bwMode="auto">
          <a:xfrm>
            <a:off x="1965586" y="2316358"/>
            <a:ext cx="4912473" cy="66311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Прямая со стрелкой 122"/>
          <p:cNvCxnSpPr/>
          <p:nvPr/>
        </p:nvCxnSpPr>
        <p:spPr bwMode="auto">
          <a:xfrm>
            <a:off x="2698608" y="3574147"/>
            <a:ext cx="0" cy="36311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Прямая со стрелкой 128"/>
          <p:cNvCxnSpPr>
            <a:stCxn id="21" idx="2"/>
          </p:cNvCxnSpPr>
          <p:nvPr/>
        </p:nvCxnSpPr>
        <p:spPr bwMode="auto">
          <a:xfrm>
            <a:off x="2698608" y="3552857"/>
            <a:ext cx="2022826" cy="3515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Прямая со стрелкой 130"/>
          <p:cNvCxnSpPr>
            <a:stCxn id="21" idx="2"/>
          </p:cNvCxnSpPr>
          <p:nvPr/>
        </p:nvCxnSpPr>
        <p:spPr bwMode="auto">
          <a:xfrm>
            <a:off x="2698608" y="3552857"/>
            <a:ext cx="4340546" cy="3515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Прямая со стрелкой 134"/>
          <p:cNvCxnSpPr>
            <a:stCxn id="19" idx="2"/>
          </p:cNvCxnSpPr>
          <p:nvPr/>
        </p:nvCxnSpPr>
        <p:spPr bwMode="auto">
          <a:xfrm>
            <a:off x="1297197" y="3537147"/>
            <a:ext cx="0" cy="36722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971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653262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07504" y="1462713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 </a:t>
            </a:r>
            <a:r>
              <a:rPr lang="ru-RU" sz="1600" b="1" dirty="0" smtClean="0"/>
              <a:t>01.01.2017г</a:t>
            </a:r>
            <a:r>
              <a:rPr lang="ru-RU" sz="1600" dirty="0" smtClean="0"/>
              <a:t>. унитарные предприятия </a:t>
            </a:r>
            <a:r>
              <a:rPr lang="ru-RU" sz="1600" b="1" dirty="0" smtClean="0">
                <a:solidFill>
                  <a:srgbClr val="FF0000"/>
                </a:solidFill>
              </a:rPr>
              <a:t>обязаны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проводить закупки в соответствии с 44-ФЗ</a:t>
            </a:r>
          </a:p>
          <a:p>
            <a:pPr algn="just"/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4539" y="2010828"/>
            <a:ext cx="8545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Исключения      осуществление закупок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/>
              <a:t>за </a:t>
            </a:r>
            <a:r>
              <a:rPr lang="ru-RU" sz="1600" dirty="0"/>
              <a:t>счет грантов, </a:t>
            </a:r>
            <a:r>
              <a:rPr lang="ru-RU" sz="1600" dirty="0" smtClean="0"/>
              <a:t>субсидий </a:t>
            </a:r>
            <a:endParaRPr lang="ru-RU" sz="1400" i="1" dirty="0" smtClean="0"/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ru-RU" sz="1600" dirty="0" smtClean="0"/>
              <a:t>в качестве исполнителя по контракту в случае привлечения на основании договора в ходе исполнения данного контракта иных лиц</a:t>
            </a:r>
            <a:endParaRPr lang="ru-RU" sz="1600" dirty="0"/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1619672" y="2156730"/>
            <a:ext cx="144016" cy="742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070294" y="3587858"/>
            <a:ext cx="555458" cy="2880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539" y="41490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Право осуществлять данные закупки </a:t>
            </a:r>
            <a:r>
              <a:rPr lang="ru-RU" sz="1600" dirty="0"/>
              <a:t>в соответствии с положениями </a:t>
            </a:r>
            <a:r>
              <a:rPr lang="ru-RU" sz="1600" dirty="0" smtClean="0"/>
              <a:t>223-ФЗ </a:t>
            </a:r>
            <a:r>
              <a:rPr lang="ru-RU" sz="1600" b="1" dirty="0" smtClean="0"/>
              <a:t>в случае принятия Положения о закупках и его размещения в ЕИС до начала года    решение нельзя поменять в текущем году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539" y="5010402"/>
            <a:ext cx="8578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При </a:t>
            </a:r>
            <a:r>
              <a:rPr lang="ru-RU" sz="1600" b="1" dirty="0"/>
              <a:t>осуществлении закупок за счет своих денежных средств унитарные предприятия </a:t>
            </a:r>
            <a:r>
              <a:rPr lang="ru-RU" sz="1600" b="1" dirty="0" smtClean="0"/>
              <a:t>руководствуются положениями </a:t>
            </a:r>
            <a:r>
              <a:rPr lang="ru-RU" sz="1600" b="1" dirty="0"/>
              <a:t>44-ФЗ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65179" y="308055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Переход на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7740352" y="4527459"/>
            <a:ext cx="144016" cy="7423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0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Сравнение положений 223-ФЗ и 44-ФЗ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976163" cy="53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75397"/>
            <a:ext cx="874948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Электронный аукцион (аукцион в электронной форме) </a:t>
            </a:r>
            <a:r>
              <a:rPr lang="ru-RU" sz="1600" dirty="0"/>
              <a:t>- способ определения поставщика (подрядчика, исполнителя), при </a:t>
            </a:r>
            <a:r>
              <a:rPr lang="ru-RU" sz="1600" dirty="0" smtClean="0"/>
              <a:t>котором:</a:t>
            </a:r>
          </a:p>
          <a:p>
            <a:pPr algn="just"/>
            <a:endParaRPr lang="ru-RU" sz="1600" dirty="0"/>
          </a:p>
          <a:p>
            <a:pPr marL="342900" indent="-342900" algn="just">
              <a:buAutoNum type="arabicPeriod"/>
            </a:pPr>
            <a:r>
              <a:rPr lang="ru-RU" sz="1600" dirty="0" smtClean="0"/>
              <a:t>торги </a:t>
            </a:r>
            <a:r>
              <a:rPr lang="ru-RU" sz="1600" dirty="0"/>
              <a:t>проводятся на специальном сайте (электронной </a:t>
            </a:r>
            <a:r>
              <a:rPr lang="ru-RU" sz="1600" dirty="0" smtClean="0"/>
              <a:t>площадке)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победителем </a:t>
            </a:r>
            <a:r>
              <a:rPr lang="ru-RU" sz="1600" dirty="0"/>
              <a:t>становится тот, кто предложит наименьшую цену </a:t>
            </a:r>
            <a:r>
              <a:rPr lang="ru-RU" sz="1600" dirty="0" smtClean="0"/>
              <a:t>контракта</a:t>
            </a:r>
            <a:endParaRPr lang="ru-RU" sz="1600" dirty="0">
              <a:solidFill>
                <a:srgbClr val="0000FF"/>
              </a:solidFill>
              <a:hlinkClick r:id="rId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52936"/>
            <a:ext cx="42454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Обязанность заказчика проводить электронный аукцион:</a:t>
            </a:r>
          </a:p>
          <a:p>
            <a:endParaRPr lang="ru-RU" sz="1600" dirty="0"/>
          </a:p>
          <a:p>
            <a:pPr marL="342900" indent="-342900" algn="r">
              <a:buAutoNum type="arabicPeriod"/>
            </a:pPr>
            <a:r>
              <a:rPr lang="ru-RU" sz="1600" dirty="0" smtClean="0"/>
              <a:t>Закупаемые ТРУ включены в Перечень, утвержденный Распоряжением Правительства от 21.03.2016 г. № 471-р</a:t>
            </a:r>
          </a:p>
          <a:p>
            <a:pPr marL="342900" indent="-342900" algn="r">
              <a:buAutoNum type="arabicPeriod"/>
            </a:pPr>
            <a:endParaRPr lang="ru-RU" sz="1600" dirty="0" smtClean="0"/>
          </a:p>
          <a:p>
            <a:pPr marL="342900" indent="-342900" algn="r">
              <a:buAutoNum type="arabicPeriod"/>
            </a:pPr>
            <a:r>
              <a:rPr lang="ru-RU" sz="1600" dirty="0" smtClean="0"/>
              <a:t>Закупаемые ТРУ включены в дополнительный перечень, утвержденный ВИОГВ субъекта РФ (закупка для нужд субъекта)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852936"/>
            <a:ext cx="3924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FF0000"/>
                </a:solidFill>
              </a:rPr>
              <a:t>Право заказчика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pPr marL="342900" indent="-342900" algn="r">
              <a:buAutoNum type="arabicPeriod"/>
            </a:pPr>
            <a:r>
              <a:rPr lang="ru-RU" sz="1600" dirty="0" smtClean="0"/>
              <a:t>Проводить электронный аукцион при закупке ТРУ, которые не включены в перечни</a:t>
            </a:r>
          </a:p>
          <a:p>
            <a:pPr marL="342900" indent="-342900" algn="r">
              <a:buAutoNum type="arabicPeriod"/>
            </a:pPr>
            <a:endParaRPr lang="ru-RU" sz="1600" dirty="0" smtClean="0"/>
          </a:p>
          <a:p>
            <a:pPr marL="342900" indent="-342900" algn="r">
              <a:buAutoNum type="arabicPeriod"/>
            </a:pPr>
            <a:r>
              <a:rPr lang="ru-RU" sz="1600" dirty="0" smtClean="0"/>
              <a:t>В установленных случаях закупить ТРУ, включенные в перечни, запросом котировок, запросом предложений, у единственного поставщика 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электронный аукцион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133097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483768" y="260042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Электронные площадки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199" y="1556792"/>
            <a:ext cx="87970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ч.10  ст.112  44-ФЗ </a:t>
            </a:r>
            <a:r>
              <a:rPr lang="ru-RU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 отбора площадок в соответствии с ч.4 ст.59 44-ФЗ электронные аукционы проводятся на раннее отобранных электронных площадках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459744" y="2276872"/>
            <a:ext cx="40842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федеральных площадок</a:t>
            </a:r>
            <a:endParaRPr lang="ru-RU" altLang="ru-RU" sz="2000" b="1" dirty="0" smtClean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(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b="1" dirty="0" smtClean="0">
                <a:latin typeface="+mn-lt"/>
              </a:rPr>
              <a:t>Приказ МЭР РФ </a:t>
            </a:r>
            <a:r>
              <a:rPr lang="ru-RU" sz="2000" b="1" dirty="0">
                <a:latin typeface="+mn-lt"/>
              </a:rPr>
              <a:t>от 26 октября 2009 г. № </a:t>
            </a:r>
            <a:r>
              <a:rPr lang="ru-RU" sz="2000" b="1" dirty="0" smtClean="0">
                <a:latin typeface="+mn-lt"/>
              </a:rPr>
              <a:t>428; Письмо </a:t>
            </a:r>
            <a:r>
              <a:rPr lang="ru-RU" sz="2000" b="1" dirty="0" smtClean="0"/>
              <a:t>МЭР, </a:t>
            </a:r>
            <a:r>
              <a:rPr lang="ru-RU" sz="2000" b="1" dirty="0"/>
              <a:t>РФ, ФАС РФ, Казначейства России от 25.05.2010 N </a:t>
            </a:r>
            <a:r>
              <a:rPr lang="ru-RU" sz="2000" b="1" dirty="0" smtClean="0"/>
              <a:t>8384-АП/Д22</a:t>
            </a:r>
            <a:r>
              <a:rPr lang="ru-RU" altLang="ru-RU" sz="2000" b="1" dirty="0" smtClean="0">
                <a:latin typeface="+mn-lt"/>
                <a:cs typeface="Arial" panose="020B0604020202020204" pitchFamily="34" charset="0"/>
              </a:rPr>
              <a:t>)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199" y="4581128"/>
            <a:ext cx="8815844" cy="809783"/>
            <a:chOff x="191199" y="4869160"/>
            <a:chExt cx="8815844" cy="809783"/>
          </a:xfrm>
        </p:grpSpPr>
        <p:pic>
          <p:nvPicPr>
            <p:cNvPr id="1026" name="Picture 2" descr="C:\Users\Olya\Desktop\Безымянный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99" y="4869161"/>
              <a:ext cx="1728192" cy="80978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Olya\Desktop\Безымянный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869160"/>
              <a:ext cx="1698571" cy="80978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Olya\Desktop\Безымянный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062" y="4869160"/>
              <a:ext cx="1729375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Olya\Desktop\Безымянный4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779" y="4869160"/>
              <a:ext cx="1778870" cy="78531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Olya\Desktop\Безымянный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834" y="4869160"/>
              <a:ext cx="1678209" cy="79755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04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Сравнение положений 223-ФЗ и 44-ФЗ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2" y="1412776"/>
            <a:ext cx="8562773" cy="52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" y="7647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заявки на участие в электронном аукционе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532389" y="1812173"/>
            <a:ext cx="327015" cy="3542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5592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3897400" y="2137206"/>
            <a:ext cx="1269979" cy="293061"/>
          </a:xfrm>
          <a:custGeom>
            <a:avLst/>
            <a:gdLst>
              <a:gd name="connsiteX0" fmla="*/ 0 w 1709720"/>
              <a:gd name="connsiteY0" fmla="*/ 38725 h 387251"/>
              <a:gd name="connsiteX1" fmla="*/ 38725 w 1709720"/>
              <a:gd name="connsiteY1" fmla="*/ 0 h 387251"/>
              <a:gd name="connsiteX2" fmla="*/ 1670995 w 1709720"/>
              <a:gd name="connsiteY2" fmla="*/ 0 h 387251"/>
              <a:gd name="connsiteX3" fmla="*/ 1709720 w 1709720"/>
              <a:gd name="connsiteY3" fmla="*/ 38725 h 387251"/>
              <a:gd name="connsiteX4" fmla="*/ 1709720 w 1709720"/>
              <a:gd name="connsiteY4" fmla="*/ 348526 h 387251"/>
              <a:gd name="connsiteX5" fmla="*/ 1670995 w 1709720"/>
              <a:gd name="connsiteY5" fmla="*/ 387251 h 387251"/>
              <a:gd name="connsiteX6" fmla="*/ 38725 w 1709720"/>
              <a:gd name="connsiteY6" fmla="*/ 387251 h 387251"/>
              <a:gd name="connsiteX7" fmla="*/ 0 w 1709720"/>
              <a:gd name="connsiteY7" fmla="*/ 348526 h 387251"/>
              <a:gd name="connsiteX8" fmla="*/ 0 w 1709720"/>
              <a:gd name="connsiteY8" fmla="*/ 38725 h 38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387251">
                <a:moveTo>
                  <a:pt x="0" y="38725"/>
                </a:moveTo>
                <a:cubicBezTo>
                  <a:pt x="0" y="17338"/>
                  <a:pt x="17338" y="0"/>
                  <a:pt x="38725" y="0"/>
                </a:cubicBezTo>
                <a:lnTo>
                  <a:pt x="1670995" y="0"/>
                </a:lnTo>
                <a:cubicBezTo>
                  <a:pt x="1692382" y="0"/>
                  <a:pt x="1709720" y="17338"/>
                  <a:pt x="1709720" y="38725"/>
                </a:cubicBezTo>
                <a:lnTo>
                  <a:pt x="1709720" y="348526"/>
                </a:lnTo>
                <a:cubicBezTo>
                  <a:pt x="1709720" y="369913"/>
                  <a:pt x="1692382" y="387251"/>
                  <a:pt x="1670995" y="387251"/>
                </a:cubicBezTo>
                <a:lnTo>
                  <a:pt x="38725" y="387251"/>
                </a:lnTo>
                <a:cubicBezTo>
                  <a:pt x="17338" y="387251"/>
                  <a:pt x="0" y="369913"/>
                  <a:pt x="0" y="348526"/>
                </a:cubicBezTo>
                <a:lnTo>
                  <a:pt x="0" y="38725"/>
                </a:lnTo>
                <a:close/>
              </a:path>
            </a:pathLst>
          </a:custGeom>
          <a:solidFill>
            <a:srgbClr val="FF0000"/>
          </a:solidFill>
          <a:ln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492" tIns="68492" rIns="68492" bIns="6849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 smtClean="0">
                <a:solidFill>
                  <a:prstClr val="white"/>
                </a:solidFill>
              </a:rPr>
              <a:t>Обязательно!</a:t>
            </a:r>
            <a:endParaRPr lang="ru-RU" sz="1500" b="1" dirty="0">
              <a:solidFill>
                <a:prstClr val="white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525072" y="5787081"/>
            <a:ext cx="0" cy="379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525072" y="4809530"/>
            <a:ext cx="0" cy="31524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3382433" y="4258748"/>
            <a:ext cx="2817202" cy="561716"/>
          </a:xfrm>
          <a:custGeom>
            <a:avLst/>
            <a:gdLst>
              <a:gd name="connsiteX0" fmla="*/ 0 w 1709720"/>
              <a:gd name="connsiteY0" fmla="*/ 71128 h 711278"/>
              <a:gd name="connsiteX1" fmla="*/ 71128 w 1709720"/>
              <a:gd name="connsiteY1" fmla="*/ 0 h 711278"/>
              <a:gd name="connsiteX2" fmla="*/ 1638592 w 1709720"/>
              <a:gd name="connsiteY2" fmla="*/ 0 h 711278"/>
              <a:gd name="connsiteX3" fmla="*/ 1709720 w 1709720"/>
              <a:gd name="connsiteY3" fmla="*/ 71128 h 711278"/>
              <a:gd name="connsiteX4" fmla="*/ 1709720 w 1709720"/>
              <a:gd name="connsiteY4" fmla="*/ 640150 h 711278"/>
              <a:gd name="connsiteX5" fmla="*/ 1638592 w 1709720"/>
              <a:gd name="connsiteY5" fmla="*/ 711278 h 711278"/>
              <a:gd name="connsiteX6" fmla="*/ 71128 w 1709720"/>
              <a:gd name="connsiteY6" fmla="*/ 711278 h 711278"/>
              <a:gd name="connsiteX7" fmla="*/ 0 w 1709720"/>
              <a:gd name="connsiteY7" fmla="*/ 640150 h 711278"/>
              <a:gd name="connsiteX8" fmla="*/ 0 w 1709720"/>
              <a:gd name="connsiteY8" fmla="*/ 71128 h 71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711278">
                <a:moveTo>
                  <a:pt x="0" y="71128"/>
                </a:moveTo>
                <a:cubicBezTo>
                  <a:pt x="0" y="31845"/>
                  <a:pt x="31845" y="0"/>
                  <a:pt x="71128" y="0"/>
                </a:cubicBezTo>
                <a:lnTo>
                  <a:pt x="1638592" y="0"/>
                </a:lnTo>
                <a:cubicBezTo>
                  <a:pt x="1677875" y="0"/>
                  <a:pt x="1709720" y="31845"/>
                  <a:pt x="1709720" y="71128"/>
                </a:cubicBezTo>
                <a:lnTo>
                  <a:pt x="1709720" y="640150"/>
                </a:lnTo>
                <a:cubicBezTo>
                  <a:pt x="1709720" y="679433"/>
                  <a:pt x="1677875" y="711278"/>
                  <a:pt x="1638592" y="711278"/>
                </a:cubicBezTo>
                <a:lnTo>
                  <a:pt x="71128" y="711278"/>
                </a:lnTo>
                <a:cubicBezTo>
                  <a:pt x="31845" y="711278"/>
                  <a:pt x="0" y="679433"/>
                  <a:pt x="0" y="640150"/>
                </a:cubicBezTo>
                <a:lnTo>
                  <a:pt x="0" y="71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3" tIns="77983" rIns="77983" bIns="779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Н(М)ЦК </a:t>
            </a:r>
            <a:r>
              <a:rPr lang="en-US" b="1" dirty="0" smtClean="0">
                <a:solidFill>
                  <a:prstClr val="white"/>
                </a:solidFill>
              </a:rPr>
              <a:t>&gt;</a:t>
            </a:r>
            <a:r>
              <a:rPr lang="ru-RU" b="1" dirty="0" smtClean="0">
                <a:solidFill>
                  <a:prstClr val="white"/>
                </a:solidFill>
              </a:rPr>
              <a:t> 3 млн. руб.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382432" y="6191846"/>
            <a:ext cx="1349127" cy="450071"/>
          </a:xfrm>
          <a:custGeom>
            <a:avLst/>
            <a:gdLst>
              <a:gd name="connsiteX0" fmla="*/ 0 w 1709720"/>
              <a:gd name="connsiteY0" fmla="*/ 113981 h 1139813"/>
              <a:gd name="connsiteX1" fmla="*/ 113981 w 1709720"/>
              <a:gd name="connsiteY1" fmla="*/ 0 h 1139813"/>
              <a:gd name="connsiteX2" fmla="*/ 1595739 w 1709720"/>
              <a:gd name="connsiteY2" fmla="*/ 0 h 1139813"/>
              <a:gd name="connsiteX3" fmla="*/ 1709720 w 1709720"/>
              <a:gd name="connsiteY3" fmla="*/ 113981 h 1139813"/>
              <a:gd name="connsiteX4" fmla="*/ 1709720 w 1709720"/>
              <a:gd name="connsiteY4" fmla="*/ 1025832 h 1139813"/>
              <a:gd name="connsiteX5" fmla="*/ 1595739 w 1709720"/>
              <a:gd name="connsiteY5" fmla="*/ 1139813 h 1139813"/>
              <a:gd name="connsiteX6" fmla="*/ 113981 w 1709720"/>
              <a:gd name="connsiteY6" fmla="*/ 1139813 h 1139813"/>
              <a:gd name="connsiteX7" fmla="*/ 0 w 1709720"/>
              <a:gd name="connsiteY7" fmla="*/ 1025832 h 1139813"/>
              <a:gd name="connsiteX8" fmla="*/ 0 w 1709720"/>
              <a:gd name="connsiteY8" fmla="*/ 113981 h 113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1139813">
                <a:moveTo>
                  <a:pt x="0" y="113981"/>
                </a:moveTo>
                <a:cubicBezTo>
                  <a:pt x="0" y="51031"/>
                  <a:pt x="51031" y="0"/>
                  <a:pt x="113981" y="0"/>
                </a:cubicBezTo>
                <a:lnTo>
                  <a:pt x="1595739" y="0"/>
                </a:lnTo>
                <a:cubicBezTo>
                  <a:pt x="1658689" y="0"/>
                  <a:pt x="1709720" y="51031"/>
                  <a:pt x="1709720" y="113981"/>
                </a:cubicBezTo>
                <a:lnTo>
                  <a:pt x="1709720" y="1025832"/>
                </a:lnTo>
                <a:cubicBezTo>
                  <a:pt x="1709720" y="1088782"/>
                  <a:pt x="1658689" y="1139813"/>
                  <a:pt x="1595739" y="1139813"/>
                </a:cubicBezTo>
                <a:lnTo>
                  <a:pt x="113981" y="1139813"/>
                </a:lnTo>
                <a:cubicBezTo>
                  <a:pt x="51031" y="1139813"/>
                  <a:pt x="0" y="1088782"/>
                  <a:pt x="0" y="1025832"/>
                </a:cubicBezTo>
                <a:lnTo>
                  <a:pt x="0" y="1139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34" tIns="90534" rIns="90534" bIns="9053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0,5 – 5 % Н(М)ЦК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7011684" y="4243833"/>
            <a:ext cx="1632670" cy="561716"/>
          </a:xfrm>
          <a:custGeom>
            <a:avLst/>
            <a:gdLst>
              <a:gd name="connsiteX0" fmla="*/ 0 w 1709720"/>
              <a:gd name="connsiteY0" fmla="*/ 71128 h 711278"/>
              <a:gd name="connsiteX1" fmla="*/ 71128 w 1709720"/>
              <a:gd name="connsiteY1" fmla="*/ 0 h 711278"/>
              <a:gd name="connsiteX2" fmla="*/ 1638592 w 1709720"/>
              <a:gd name="connsiteY2" fmla="*/ 0 h 711278"/>
              <a:gd name="connsiteX3" fmla="*/ 1709720 w 1709720"/>
              <a:gd name="connsiteY3" fmla="*/ 71128 h 711278"/>
              <a:gd name="connsiteX4" fmla="*/ 1709720 w 1709720"/>
              <a:gd name="connsiteY4" fmla="*/ 640150 h 711278"/>
              <a:gd name="connsiteX5" fmla="*/ 1638592 w 1709720"/>
              <a:gd name="connsiteY5" fmla="*/ 711278 h 711278"/>
              <a:gd name="connsiteX6" fmla="*/ 71128 w 1709720"/>
              <a:gd name="connsiteY6" fmla="*/ 711278 h 711278"/>
              <a:gd name="connsiteX7" fmla="*/ 0 w 1709720"/>
              <a:gd name="connsiteY7" fmla="*/ 640150 h 711278"/>
              <a:gd name="connsiteX8" fmla="*/ 0 w 1709720"/>
              <a:gd name="connsiteY8" fmla="*/ 71128 h 71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711278">
                <a:moveTo>
                  <a:pt x="0" y="71128"/>
                </a:moveTo>
                <a:cubicBezTo>
                  <a:pt x="0" y="31845"/>
                  <a:pt x="31845" y="0"/>
                  <a:pt x="71128" y="0"/>
                </a:cubicBezTo>
                <a:lnTo>
                  <a:pt x="1638592" y="0"/>
                </a:lnTo>
                <a:cubicBezTo>
                  <a:pt x="1677875" y="0"/>
                  <a:pt x="1709720" y="31845"/>
                  <a:pt x="1709720" y="71128"/>
                </a:cubicBezTo>
                <a:lnTo>
                  <a:pt x="1709720" y="640150"/>
                </a:lnTo>
                <a:cubicBezTo>
                  <a:pt x="1709720" y="679433"/>
                  <a:pt x="1677875" y="711278"/>
                  <a:pt x="1638592" y="711278"/>
                </a:cubicBezTo>
                <a:lnTo>
                  <a:pt x="71128" y="711278"/>
                </a:lnTo>
                <a:cubicBezTo>
                  <a:pt x="31845" y="711278"/>
                  <a:pt x="0" y="679433"/>
                  <a:pt x="0" y="640150"/>
                </a:cubicBezTo>
                <a:lnTo>
                  <a:pt x="0" y="71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3" tIns="77983" rIns="77983" bIns="779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Н(М)ЦК </a:t>
            </a:r>
            <a:r>
              <a:rPr lang="ru-RU" sz="1600" b="1" dirty="0" smtClean="0">
                <a:solidFill>
                  <a:prstClr val="white"/>
                </a:solidFill>
                <a:sym typeface="Symbol"/>
              </a:rPr>
              <a:t></a:t>
            </a:r>
            <a:r>
              <a:rPr lang="ru-RU" sz="1600" b="1" dirty="0" smtClean="0">
                <a:solidFill>
                  <a:prstClr val="white"/>
                </a:solidFill>
              </a:rPr>
              <a:t> 3 млн. руб.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7310542" y="5180522"/>
            <a:ext cx="1349127" cy="556233"/>
          </a:xfrm>
          <a:custGeom>
            <a:avLst/>
            <a:gdLst>
              <a:gd name="connsiteX0" fmla="*/ 0 w 1709720"/>
              <a:gd name="connsiteY0" fmla="*/ 113981 h 1139813"/>
              <a:gd name="connsiteX1" fmla="*/ 113981 w 1709720"/>
              <a:gd name="connsiteY1" fmla="*/ 0 h 1139813"/>
              <a:gd name="connsiteX2" fmla="*/ 1595739 w 1709720"/>
              <a:gd name="connsiteY2" fmla="*/ 0 h 1139813"/>
              <a:gd name="connsiteX3" fmla="*/ 1709720 w 1709720"/>
              <a:gd name="connsiteY3" fmla="*/ 113981 h 1139813"/>
              <a:gd name="connsiteX4" fmla="*/ 1709720 w 1709720"/>
              <a:gd name="connsiteY4" fmla="*/ 1025832 h 1139813"/>
              <a:gd name="connsiteX5" fmla="*/ 1595739 w 1709720"/>
              <a:gd name="connsiteY5" fmla="*/ 1139813 h 1139813"/>
              <a:gd name="connsiteX6" fmla="*/ 113981 w 1709720"/>
              <a:gd name="connsiteY6" fmla="*/ 1139813 h 1139813"/>
              <a:gd name="connsiteX7" fmla="*/ 0 w 1709720"/>
              <a:gd name="connsiteY7" fmla="*/ 1025832 h 1139813"/>
              <a:gd name="connsiteX8" fmla="*/ 0 w 1709720"/>
              <a:gd name="connsiteY8" fmla="*/ 113981 h 113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1139813">
                <a:moveTo>
                  <a:pt x="0" y="113981"/>
                </a:moveTo>
                <a:cubicBezTo>
                  <a:pt x="0" y="51031"/>
                  <a:pt x="51031" y="0"/>
                  <a:pt x="113981" y="0"/>
                </a:cubicBezTo>
                <a:lnTo>
                  <a:pt x="1595739" y="0"/>
                </a:lnTo>
                <a:cubicBezTo>
                  <a:pt x="1658689" y="0"/>
                  <a:pt x="1709720" y="51031"/>
                  <a:pt x="1709720" y="113981"/>
                </a:cubicBezTo>
                <a:lnTo>
                  <a:pt x="1709720" y="1025832"/>
                </a:lnTo>
                <a:cubicBezTo>
                  <a:pt x="1709720" y="1088782"/>
                  <a:pt x="1658689" y="1139813"/>
                  <a:pt x="1595739" y="1139813"/>
                </a:cubicBezTo>
                <a:lnTo>
                  <a:pt x="113981" y="1139813"/>
                </a:lnTo>
                <a:cubicBezTo>
                  <a:pt x="51031" y="1139813"/>
                  <a:pt x="0" y="1088782"/>
                  <a:pt x="0" y="1025832"/>
                </a:cubicBezTo>
                <a:lnTo>
                  <a:pt x="0" y="1139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34" tIns="90534" rIns="90534" bIns="9053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1% Н(М)ЦК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850509" y="5180522"/>
            <a:ext cx="1349127" cy="561716"/>
          </a:xfrm>
          <a:custGeom>
            <a:avLst/>
            <a:gdLst>
              <a:gd name="connsiteX0" fmla="*/ 0 w 1709720"/>
              <a:gd name="connsiteY0" fmla="*/ 71128 h 711278"/>
              <a:gd name="connsiteX1" fmla="*/ 71128 w 1709720"/>
              <a:gd name="connsiteY1" fmla="*/ 0 h 711278"/>
              <a:gd name="connsiteX2" fmla="*/ 1638592 w 1709720"/>
              <a:gd name="connsiteY2" fmla="*/ 0 h 711278"/>
              <a:gd name="connsiteX3" fmla="*/ 1709720 w 1709720"/>
              <a:gd name="connsiteY3" fmla="*/ 71128 h 711278"/>
              <a:gd name="connsiteX4" fmla="*/ 1709720 w 1709720"/>
              <a:gd name="connsiteY4" fmla="*/ 640150 h 711278"/>
              <a:gd name="connsiteX5" fmla="*/ 1638592 w 1709720"/>
              <a:gd name="connsiteY5" fmla="*/ 711278 h 711278"/>
              <a:gd name="connsiteX6" fmla="*/ 71128 w 1709720"/>
              <a:gd name="connsiteY6" fmla="*/ 711278 h 711278"/>
              <a:gd name="connsiteX7" fmla="*/ 0 w 1709720"/>
              <a:gd name="connsiteY7" fmla="*/ 640150 h 711278"/>
              <a:gd name="connsiteX8" fmla="*/ 0 w 1709720"/>
              <a:gd name="connsiteY8" fmla="*/ 71128 h 71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711278">
                <a:moveTo>
                  <a:pt x="0" y="71128"/>
                </a:moveTo>
                <a:cubicBezTo>
                  <a:pt x="0" y="31845"/>
                  <a:pt x="31845" y="0"/>
                  <a:pt x="71128" y="0"/>
                </a:cubicBezTo>
                <a:lnTo>
                  <a:pt x="1638592" y="0"/>
                </a:lnTo>
                <a:cubicBezTo>
                  <a:pt x="1677875" y="0"/>
                  <a:pt x="1709720" y="31845"/>
                  <a:pt x="1709720" y="71128"/>
                </a:cubicBezTo>
                <a:lnTo>
                  <a:pt x="1709720" y="640150"/>
                </a:lnTo>
                <a:cubicBezTo>
                  <a:pt x="1709720" y="679433"/>
                  <a:pt x="1677875" y="711278"/>
                  <a:pt x="1638592" y="711278"/>
                </a:cubicBezTo>
                <a:lnTo>
                  <a:pt x="71128" y="711278"/>
                </a:lnTo>
                <a:cubicBezTo>
                  <a:pt x="31845" y="711278"/>
                  <a:pt x="0" y="679433"/>
                  <a:pt x="0" y="640150"/>
                </a:cubicBezTo>
                <a:lnTo>
                  <a:pt x="0" y="711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983" tIns="77983" rIns="77983" bIns="77983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white"/>
                </a:solidFill>
              </a:rPr>
              <a:t>УИС, СМП, </a:t>
            </a:r>
            <a:r>
              <a:rPr lang="ru-RU" sz="1600" b="1" dirty="0" smtClean="0">
                <a:solidFill>
                  <a:prstClr val="white"/>
                </a:solidFill>
              </a:rPr>
              <a:t>СОНКО, ОИ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4850509" y="6192218"/>
            <a:ext cx="1349127" cy="450071"/>
          </a:xfrm>
          <a:custGeom>
            <a:avLst/>
            <a:gdLst>
              <a:gd name="connsiteX0" fmla="*/ 0 w 1709720"/>
              <a:gd name="connsiteY0" fmla="*/ 113981 h 1139813"/>
              <a:gd name="connsiteX1" fmla="*/ 113981 w 1709720"/>
              <a:gd name="connsiteY1" fmla="*/ 0 h 1139813"/>
              <a:gd name="connsiteX2" fmla="*/ 1595739 w 1709720"/>
              <a:gd name="connsiteY2" fmla="*/ 0 h 1139813"/>
              <a:gd name="connsiteX3" fmla="*/ 1709720 w 1709720"/>
              <a:gd name="connsiteY3" fmla="*/ 113981 h 1139813"/>
              <a:gd name="connsiteX4" fmla="*/ 1709720 w 1709720"/>
              <a:gd name="connsiteY4" fmla="*/ 1025832 h 1139813"/>
              <a:gd name="connsiteX5" fmla="*/ 1595739 w 1709720"/>
              <a:gd name="connsiteY5" fmla="*/ 1139813 h 1139813"/>
              <a:gd name="connsiteX6" fmla="*/ 113981 w 1709720"/>
              <a:gd name="connsiteY6" fmla="*/ 1139813 h 1139813"/>
              <a:gd name="connsiteX7" fmla="*/ 0 w 1709720"/>
              <a:gd name="connsiteY7" fmla="*/ 1025832 h 1139813"/>
              <a:gd name="connsiteX8" fmla="*/ 0 w 1709720"/>
              <a:gd name="connsiteY8" fmla="*/ 113981 h 113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9720" h="1139813">
                <a:moveTo>
                  <a:pt x="0" y="113981"/>
                </a:moveTo>
                <a:cubicBezTo>
                  <a:pt x="0" y="51031"/>
                  <a:pt x="51031" y="0"/>
                  <a:pt x="113981" y="0"/>
                </a:cubicBezTo>
                <a:lnTo>
                  <a:pt x="1595739" y="0"/>
                </a:lnTo>
                <a:cubicBezTo>
                  <a:pt x="1658689" y="0"/>
                  <a:pt x="1709720" y="51031"/>
                  <a:pt x="1709720" y="113981"/>
                </a:cubicBezTo>
                <a:lnTo>
                  <a:pt x="1709720" y="1025832"/>
                </a:lnTo>
                <a:cubicBezTo>
                  <a:pt x="1709720" y="1088782"/>
                  <a:pt x="1658689" y="1139813"/>
                  <a:pt x="1595739" y="1139813"/>
                </a:cubicBezTo>
                <a:lnTo>
                  <a:pt x="113981" y="1139813"/>
                </a:lnTo>
                <a:cubicBezTo>
                  <a:pt x="51031" y="1139813"/>
                  <a:pt x="0" y="1088782"/>
                  <a:pt x="0" y="1025832"/>
                </a:cubicBezTo>
                <a:lnTo>
                  <a:pt x="0" y="1139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534" tIns="90534" rIns="90534" bIns="9053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prstClr val="black"/>
                </a:solidFill>
                <a:sym typeface="Symbol"/>
              </a:rPr>
              <a:t></a:t>
            </a:r>
            <a:r>
              <a:rPr lang="ru-RU" sz="1600" b="1" dirty="0" smtClean="0">
                <a:solidFill>
                  <a:prstClr val="black"/>
                </a:solidFill>
              </a:rPr>
              <a:t> 2% Н(М)ЦК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452419" y="3559394"/>
            <a:ext cx="1593309" cy="62553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265809" y="3559394"/>
            <a:ext cx="1694340" cy="625534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56995" y="4869570"/>
            <a:ext cx="0" cy="121109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969792" y="4855312"/>
            <a:ext cx="0" cy="27490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4850509" y="3292014"/>
            <a:ext cx="2615743" cy="267380"/>
          </a:xfrm>
          <a:custGeom>
            <a:avLst/>
            <a:gdLst>
              <a:gd name="connsiteX0" fmla="*/ 0 w 2605084"/>
              <a:gd name="connsiteY0" fmla="*/ 48557 h 485572"/>
              <a:gd name="connsiteX1" fmla="*/ 48557 w 2605084"/>
              <a:gd name="connsiteY1" fmla="*/ 0 h 485572"/>
              <a:gd name="connsiteX2" fmla="*/ 2556527 w 2605084"/>
              <a:gd name="connsiteY2" fmla="*/ 0 h 485572"/>
              <a:gd name="connsiteX3" fmla="*/ 2605084 w 2605084"/>
              <a:gd name="connsiteY3" fmla="*/ 48557 h 485572"/>
              <a:gd name="connsiteX4" fmla="*/ 2605084 w 2605084"/>
              <a:gd name="connsiteY4" fmla="*/ 437015 h 485572"/>
              <a:gd name="connsiteX5" fmla="*/ 2556527 w 2605084"/>
              <a:gd name="connsiteY5" fmla="*/ 485572 h 485572"/>
              <a:gd name="connsiteX6" fmla="*/ 48557 w 2605084"/>
              <a:gd name="connsiteY6" fmla="*/ 485572 h 485572"/>
              <a:gd name="connsiteX7" fmla="*/ 0 w 2605084"/>
              <a:gd name="connsiteY7" fmla="*/ 437015 h 485572"/>
              <a:gd name="connsiteX8" fmla="*/ 0 w 2605084"/>
              <a:gd name="connsiteY8" fmla="*/ 48557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4" h="485572">
                <a:moveTo>
                  <a:pt x="0" y="48557"/>
                </a:moveTo>
                <a:cubicBezTo>
                  <a:pt x="0" y="21740"/>
                  <a:pt x="21740" y="0"/>
                  <a:pt x="48557" y="0"/>
                </a:cubicBezTo>
                <a:lnTo>
                  <a:pt x="2556527" y="0"/>
                </a:lnTo>
                <a:cubicBezTo>
                  <a:pt x="2583344" y="0"/>
                  <a:pt x="2605084" y="21740"/>
                  <a:pt x="2605084" y="48557"/>
                </a:cubicBezTo>
                <a:lnTo>
                  <a:pt x="2605084" y="437015"/>
                </a:lnTo>
                <a:cubicBezTo>
                  <a:pt x="2605084" y="463832"/>
                  <a:pt x="2583344" y="485572"/>
                  <a:pt x="2556527" y="485572"/>
                </a:cubicBezTo>
                <a:lnTo>
                  <a:pt x="48557" y="485572"/>
                </a:lnTo>
                <a:cubicBezTo>
                  <a:pt x="21740" y="485572"/>
                  <a:pt x="0" y="463832"/>
                  <a:pt x="0" y="437015"/>
                </a:cubicBezTo>
                <a:lnTo>
                  <a:pt x="0" y="485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120" tIns="112120" rIns="112120" bIns="1121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енежные средства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076707" y="1471061"/>
            <a:ext cx="2976372" cy="341112"/>
          </a:xfrm>
          <a:custGeom>
            <a:avLst/>
            <a:gdLst>
              <a:gd name="connsiteX0" fmla="*/ 0 w 7330975"/>
              <a:gd name="connsiteY0" fmla="*/ 57401 h 574010"/>
              <a:gd name="connsiteX1" fmla="*/ 57401 w 7330975"/>
              <a:gd name="connsiteY1" fmla="*/ 0 h 574010"/>
              <a:gd name="connsiteX2" fmla="*/ 7273574 w 7330975"/>
              <a:gd name="connsiteY2" fmla="*/ 0 h 574010"/>
              <a:gd name="connsiteX3" fmla="*/ 7330975 w 7330975"/>
              <a:gd name="connsiteY3" fmla="*/ 57401 h 574010"/>
              <a:gd name="connsiteX4" fmla="*/ 7330975 w 7330975"/>
              <a:gd name="connsiteY4" fmla="*/ 516609 h 574010"/>
              <a:gd name="connsiteX5" fmla="*/ 7273574 w 7330975"/>
              <a:gd name="connsiteY5" fmla="*/ 574010 h 574010"/>
              <a:gd name="connsiteX6" fmla="*/ 57401 w 7330975"/>
              <a:gd name="connsiteY6" fmla="*/ 574010 h 574010"/>
              <a:gd name="connsiteX7" fmla="*/ 0 w 7330975"/>
              <a:gd name="connsiteY7" fmla="*/ 516609 h 574010"/>
              <a:gd name="connsiteX8" fmla="*/ 0 w 7330975"/>
              <a:gd name="connsiteY8" fmla="*/ 57401 h 57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0975" h="574010">
                <a:moveTo>
                  <a:pt x="0" y="57401"/>
                </a:moveTo>
                <a:cubicBezTo>
                  <a:pt x="0" y="25699"/>
                  <a:pt x="25699" y="0"/>
                  <a:pt x="57401" y="0"/>
                </a:cubicBezTo>
                <a:lnTo>
                  <a:pt x="7273574" y="0"/>
                </a:lnTo>
                <a:cubicBezTo>
                  <a:pt x="7305276" y="0"/>
                  <a:pt x="7330975" y="25699"/>
                  <a:pt x="7330975" y="57401"/>
                </a:cubicBezTo>
                <a:lnTo>
                  <a:pt x="7330975" y="516609"/>
                </a:lnTo>
                <a:cubicBezTo>
                  <a:pt x="7330975" y="548311"/>
                  <a:pt x="7305276" y="574010"/>
                  <a:pt x="7273574" y="574010"/>
                </a:cubicBezTo>
                <a:lnTo>
                  <a:pt x="57401" y="574010"/>
                </a:lnTo>
                <a:cubicBezTo>
                  <a:pt x="25699" y="574010"/>
                  <a:pt x="0" y="548311"/>
                  <a:pt x="0" y="516609"/>
                </a:cubicBezTo>
                <a:lnTo>
                  <a:pt x="0" y="574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120" tIns="112120" rIns="112120" bIns="1121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24"/>
            <a:ext cx="9144000" cy="1330979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538140" y="250238"/>
            <a:ext cx="6419368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Обеспечение </a:t>
            </a:r>
            <a:r>
              <a:rPr lang="ru-RU" dirty="0" smtClean="0">
                <a:solidFill>
                  <a:srgbClr val="FF0000"/>
                </a:solidFill>
              </a:rPr>
              <a:t>заявки</a:t>
            </a:r>
          </a:p>
          <a:p>
            <a:pPr>
              <a:lnSpc>
                <a:spcPct val="120000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аукцион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631574" y="2784860"/>
            <a:ext cx="2827930" cy="274260"/>
          </a:xfrm>
          <a:custGeom>
            <a:avLst/>
            <a:gdLst>
              <a:gd name="connsiteX0" fmla="*/ 0 w 2605084"/>
              <a:gd name="connsiteY0" fmla="*/ 48557 h 485572"/>
              <a:gd name="connsiteX1" fmla="*/ 48557 w 2605084"/>
              <a:gd name="connsiteY1" fmla="*/ 0 h 485572"/>
              <a:gd name="connsiteX2" fmla="*/ 2556527 w 2605084"/>
              <a:gd name="connsiteY2" fmla="*/ 0 h 485572"/>
              <a:gd name="connsiteX3" fmla="*/ 2605084 w 2605084"/>
              <a:gd name="connsiteY3" fmla="*/ 48557 h 485572"/>
              <a:gd name="connsiteX4" fmla="*/ 2605084 w 2605084"/>
              <a:gd name="connsiteY4" fmla="*/ 437015 h 485572"/>
              <a:gd name="connsiteX5" fmla="*/ 2556527 w 2605084"/>
              <a:gd name="connsiteY5" fmla="*/ 485572 h 485572"/>
              <a:gd name="connsiteX6" fmla="*/ 48557 w 2605084"/>
              <a:gd name="connsiteY6" fmla="*/ 485572 h 485572"/>
              <a:gd name="connsiteX7" fmla="*/ 0 w 2605084"/>
              <a:gd name="connsiteY7" fmla="*/ 437015 h 485572"/>
              <a:gd name="connsiteX8" fmla="*/ 0 w 2605084"/>
              <a:gd name="connsiteY8" fmla="*/ 48557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4" h="485572">
                <a:moveTo>
                  <a:pt x="0" y="48557"/>
                </a:moveTo>
                <a:cubicBezTo>
                  <a:pt x="0" y="21740"/>
                  <a:pt x="21740" y="0"/>
                  <a:pt x="48557" y="0"/>
                </a:cubicBezTo>
                <a:lnTo>
                  <a:pt x="2556527" y="0"/>
                </a:lnTo>
                <a:cubicBezTo>
                  <a:pt x="2583344" y="0"/>
                  <a:pt x="2605084" y="21740"/>
                  <a:pt x="2605084" y="48557"/>
                </a:cubicBezTo>
                <a:lnTo>
                  <a:pt x="2605084" y="437015"/>
                </a:lnTo>
                <a:cubicBezTo>
                  <a:pt x="2605084" y="463832"/>
                  <a:pt x="2583344" y="485572"/>
                  <a:pt x="2556527" y="485572"/>
                </a:cubicBezTo>
                <a:lnTo>
                  <a:pt x="48557" y="485572"/>
                </a:lnTo>
                <a:cubicBezTo>
                  <a:pt x="21740" y="485572"/>
                  <a:pt x="0" y="463832"/>
                  <a:pt x="0" y="437015"/>
                </a:cubicBezTo>
                <a:lnTo>
                  <a:pt x="0" y="485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120" tIns="112120" rIns="112120" bIns="1121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аукцион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1525799" y="2766526"/>
            <a:ext cx="2827930" cy="274260"/>
          </a:xfrm>
          <a:custGeom>
            <a:avLst/>
            <a:gdLst>
              <a:gd name="connsiteX0" fmla="*/ 0 w 2605084"/>
              <a:gd name="connsiteY0" fmla="*/ 48557 h 485572"/>
              <a:gd name="connsiteX1" fmla="*/ 48557 w 2605084"/>
              <a:gd name="connsiteY1" fmla="*/ 0 h 485572"/>
              <a:gd name="connsiteX2" fmla="*/ 2556527 w 2605084"/>
              <a:gd name="connsiteY2" fmla="*/ 0 h 485572"/>
              <a:gd name="connsiteX3" fmla="*/ 2605084 w 2605084"/>
              <a:gd name="connsiteY3" fmla="*/ 48557 h 485572"/>
              <a:gd name="connsiteX4" fmla="*/ 2605084 w 2605084"/>
              <a:gd name="connsiteY4" fmla="*/ 437015 h 485572"/>
              <a:gd name="connsiteX5" fmla="*/ 2556527 w 2605084"/>
              <a:gd name="connsiteY5" fmla="*/ 485572 h 485572"/>
              <a:gd name="connsiteX6" fmla="*/ 48557 w 2605084"/>
              <a:gd name="connsiteY6" fmla="*/ 485572 h 485572"/>
              <a:gd name="connsiteX7" fmla="*/ 0 w 2605084"/>
              <a:gd name="connsiteY7" fmla="*/ 437015 h 485572"/>
              <a:gd name="connsiteX8" fmla="*/ 0 w 2605084"/>
              <a:gd name="connsiteY8" fmla="*/ 48557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4" h="485572">
                <a:moveTo>
                  <a:pt x="0" y="48557"/>
                </a:moveTo>
                <a:cubicBezTo>
                  <a:pt x="0" y="21740"/>
                  <a:pt x="21740" y="0"/>
                  <a:pt x="48557" y="0"/>
                </a:cubicBezTo>
                <a:lnTo>
                  <a:pt x="2556527" y="0"/>
                </a:lnTo>
                <a:cubicBezTo>
                  <a:pt x="2583344" y="0"/>
                  <a:pt x="2605084" y="21740"/>
                  <a:pt x="2605084" y="48557"/>
                </a:cubicBezTo>
                <a:lnTo>
                  <a:pt x="2605084" y="437015"/>
                </a:lnTo>
                <a:cubicBezTo>
                  <a:pt x="2605084" y="463832"/>
                  <a:pt x="2583344" y="485572"/>
                  <a:pt x="2556527" y="485572"/>
                </a:cubicBezTo>
                <a:lnTo>
                  <a:pt x="48557" y="485572"/>
                </a:lnTo>
                <a:cubicBezTo>
                  <a:pt x="21740" y="485572"/>
                  <a:pt x="0" y="463832"/>
                  <a:pt x="0" y="437015"/>
                </a:cubicBezTo>
                <a:lnTo>
                  <a:pt x="0" y="485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120" tIns="112120" rIns="112120" bIns="1121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Конкурс, закрытый аукцион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32389" y="2430267"/>
            <a:ext cx="1488662" cy="3362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771800" y="2430267"/>
            <a:ext cx="1760589" cy="33625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45539" y="3040786"/>
            <a:ext cx="7540" cy="2256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1230268" y="3369220"/>
            <a:ext cx="2667132" cy="495569"/>
          </a:xfrm>
          <a:custGeom>
            <a:avLst/>
            <a:gdLst>
              <a:gd name="connsiteX0" fmla="*/ 0 w 2605084"/>
              <a:gd name="connsiteY0" fmla="*/ 48557 h 485572"/>
              <a:gd name="connsiteX1" fmla="*/ 48557 w 2605084"/>
              <a:gd name="connsiteY1" fmla="*/ 0 h 485572"/>
              <a:gd name="connsiteX2" fmla="*/ 2556527 w 2605084"/>
              <a:gd name="connsiteY2" fmla="*/ 0 h 485572"/>
              <a:gd name="connsiteX3" fmla="*/ 2605084 w 2605084"/>
              <a:gd name="connsiteY3" fmla="*/ 48557 h 485572"/>
              <a:gd name="connsiteX4" fmla="*/ 2605084 w 2605084"/>
              <a:gd name="connsiteY4" fmla="*/ 437015 h 485572"/>
              <a:gd name="connsiteX5" fmla="*/ 2556527 w 2605084"/>
              <a:gd name="connsiteY5" fmla="*/ 485572 h 485572"/>
              <a:gd name="connsiteX6" fmla="*/ 48557 w 2605084"/>
              <a:gd name="connsiteY6" fmla="*/ 485572 h 485572"/>
              <a:gd name="connsiteX7" fmla="*/ 0 w 2605084"/>
              <a:gd name="connsiteY7" fmla="*/ 437015 h 485572"/>
              <a:gd name="connsiteX8" fmla="*/ 0 w 2605084"/>
              <a:gd name="connsiteY8" fmla="*/ 48557 h 48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5084" h="485572">
                <a:moveTo>
                  <a:pt x="0" y="48557"/>
                </a:moveTo>
                <a:cubicBezTo>
                  <a:pt x="0" y="21740"/>
                  <a:pt x="21740" y="0"/>
                  <a:pt x="48557" y="0"/>
                </a:cubicBezTo>
                <a:lnTo>
                  <a:pt x="2556527" y="0"/>
                </a:lnTo>
                <a:cubicBezTo>
                  <a:pt x="2583344" y="0"/>
                  <a:pt x="2605084" y="21740"/>
                  <a:pt x="2605084" y="48557"/>
                </a:cubicBezTo>
                <a:lnTo>
                  <a:pt x="2605084" y="437015"/>
                </a:lnTo>
                <a:cubicBezTo>
                  <a:pt x="2605084" y="463832"/>
                  <a:pt x="2583344" y="485572"/>
                  <a:pt x="2556527" y="485572"/>
                </a:cubicBezTo>
                <a:lnTo>
                  <a:pt x="48557" y="485572"/>
                </a:lnTo>
                <a:cubicBezTo>
                  <a:pt x="21740" y="485572"/>
                  <a:pt x="0" y="463832"/>
                  <a:pt x="0" y="437015"/>
                </a:cubicBezTo>
                <a:lnTo>
                  <a:pt x="0" y="485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120" tIns="112120" rIns="112120" bIns="1121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Банковская гарантия или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енежные средства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71800" y="3059120"/>
            <a:ext cx="0" cy="3101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38140" y="3864789"/>
            <a:ext cx="0" cy="249156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538140" y="6356350"/>
            <a:ext cx="844292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/>
          <p:cNvGrpSpPr/>
          <p:nvPr/>
        </p:nvGrpSpPr>
        <p:grpSpPr>
          <a:xfrm>
            <a:off x="810946" y="3938932"/>
            <a:ext cx="1349127" cy="1832759"/>
            <a:chOff x="5002909" y="4961930"/>
            <a:chExt cx="1349127" cy="1832759"/>
          </a:xfrm>
        </p:grpSpPr>
        <p:cxnSp>
          <p:nvCxnSpPr>
            <p:cNvPr id="58" name="Прямая со стрелкой 57"/>
            <p:cNvCxnSpPr/>
            <p:nvPr/>
          </p:nvCxnSpPr>
          <p:spPr>
            <a:xfrm>
              <a:off x="5677472" y="4961930"/>
              <a:ext cx="0" cy="31524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Полилиния 58"/>
            <p:cNvSpPr/>
            <p:nvPr/>
          </p:nvSpPr>
          <p:spPr>
            <a:xfrm>
              <a:off x="5002909" y="5332922"/>
              <a:ext cx="1349127" cy="561716"/>
            </a:xfrm>
            <a:custGeom>
              <a:avLst/>
              <a:gdLst>
                <a:gd name="connsiteX0" fmla="*/ 0 w 1709720"/>
                <a:gd name="connsiteY0" fmla="*/ 71128 h 711278"/>
                <a:gd name="connsiteX1" fmla="*/ 71128 w 1709720"/>
                <a:gd name="connsiteY1" fmla="*/ 0 h 711278"/>
                <a:gd name="connsiteX2" fmla="*/ 1638592 w 1709720"/>
                <a:gd name="connsiteY2" fmla="*/ 0 h 711278"/>
                <a:gd name="connsiteX3" fmla="*/ 1709720 w 1709720"/>
                <a:gd name="connsiteY3" fmla="*/ 71128 h 711278"/>
                <a:gd name="connsiteX4" fmla="*/ 1709720 w 1709720"/>
                <a:gd name="connsiteY4" fmla="*/ 640150 h 711278"/>
                <a:gd name="connsiteX5" fmla="*/ 1638592 w 1709720"/>
                <a:gd name="connsiteY5" fmla="*/ 711278 h 711278"/>
                <a:gd name="connsiteX6" fmla="*/ 71128 w 1709720"/>
                <a:gd name="connsiteY6" fmla="*/ 711278 h 711278"/>
                <a:gd name="connsiteX7" fmla="*/ 0 w 1709720"/>
                <a:gd name="connsiteY7" fmla="*/ 640150 h 711278"/>
                <a:gd name="connsiteX8" fmla="*/ 0 w 1709720"/>
                <a:gd name="connsiteY8" fmla="*/ 71128 h 71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711278">
                  <a:moveTo>
                    <a:pt x="0" y="71128"/>
                  </a:moveTo>
                  <a:cubicBezTo>
                    <a:pt x="0" y="31845"/>
                    <a:pt x="31845" y="0"/>
                    <a:pt x="71128" y="0"/>
                  </a:cubicBezTo>
                  <a:lnTo>
                    <a:pt x="1638592" y="0"/>
                  </a:lnTo>
                  <a:cubicBezTo>
                    <a:pt x="1677875" y="0"/>
                    <a:pt x="1709720" y="31845"/>
                    <a:pt x="1709720" y="71128"/>
                  </a:cubicBezTo>
                  <a:lnTo>
                    <a:pt x="1709720" y="640150"/>
                  </a:lnTo>
                  <a:cubicBezTo>
                    <a:pt x="1709720" y="679433"/>
                    <a:pt x="1677875" y="711278"/>
                    <a:pt x="1638592" y="711278"/>
                  </a:cubicBezTo>
                  <a:lnTo>
                    <a:pt x="71128" y="711278"/>
                  </a:lnTo>
                  <a:cubicBezTo>
                    <a:pt x="31845" y="711278"/>
                    <a:pt x="0" y="679433"/>
                    <a:pt x="0" y="640150"/>
                  </a:cubicBezTo>
                  <a:lnTo>
                    <a:pt x="0" y="711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83" tIns="77983" rIns="77983" bIns="77983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white"/>
                  </a:solidFill>
                </a:rPr>
                <a:t>УИС, СМП, </a:t>
              </a:r>
              <a:r>
                <a:rPr lang="ru-RU" sz="1600" b="1" dirty="0" smtClean="0">
                  <a:solidFill>
                    <a:prstClr val="white"/>
                  </a:solidFill>
                </a:rPr>
                <a:t>СОНКО, ОИ</a:t>
              </a:r>
              <a:endParaRPr lang="ru-RU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5002909" y="6344618"/>
              <a:ext cx="1349127" cy="450071"/>
            </a:xfrm>
            <a:custGeom>
              <a:avLst/>
              <a:gdLst>
                <a:gd name="connsiteX0" fmla="*/ 0 w 1709720"/>
                <a:gd name="connsiteY0" fmla="*/ 113981 h 1139813"/>
                <a:gd name="connsiteX1" fmla="*/ 113981 w 1709720"/>
                <a:gd name="connsiteY1" fmla="*/ 0 h 1139813"/>
                <a:gd name="connsiteX2" fmla="*/ 1595739 w 1709720"/>
                <a:gd name="connsiteY2" fmla="*/ 0 h 1139813"/>
                <a:gd name="connsiteX3" fmla="*/ 1709720 w 1709720"/>
                <a:gd name="connsiteY3" fmla="*/ 113981 h 1139813"/>
                <a:gd name="connsiteX4" fmla="*/ 1709720 w 1709720"/>
                <a:gd name="connsiteY4" fmla="*/ 1025832 h 1139813"/>
                <a:gd name="connsiteX5" fmla="*/ 1595739 w 1709720"/>
                <a:gd name="connsiteY5" fmla="*/ 1139813 h 1139813"/>
                <a:gd name="connsiteX6" fmla="*/ 113981 w 1709720"/>
                <a:gd name="connsiteY6" fmla="*/ 1139813 h 1139813"/>
                <a:gd name="connsiteX7" fmla="*/ 0 w 1709720"/>
                <a:gd name="connsiteY7" fmla="*/ 1025832 h 1139813"/>
                <a:gd name="connsiteX8" fmla="*/ 0 w 1709720"/>
                <a:gd name="connsiteY8" fmla="*/ 113981 h 113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9720" h="1139813">
                  <a:moveTo>
                    <a:pt x="0" y="113981"/>
                  </a:moveTo>
                  <a:cubicBezTo>
                    <a:pt x="0" y="51031"/>
                    <a:pt x="51031" y="0"/>
                    <a:pt x="113981" y="0"/>
                  </a:cubicBezTo>
                  <a:lnTo>
                    <a:pt x="1595739" y="0"/>
                  </a:lnTo>
                  <a:cubicBezTo>
                    <a:pt x="1658689" y="0"/>
                    <a:pt x="1709720" y="51031"/>
                    <a:pt x="1709720" y="113981"/>
                  </a:cubicBezTo>
                  <a:lnTo>
                    <a:pt x="1709720" y="1025832"/>
                  </a:lnTo>
                  <a:cubicBezTo>
                    <a:pt x="1709720" y="1088782"/>
                    <a:pt x="1658689" y="1139813"/>
                    <a:pt x="1595739" y="1139813"/>
                  </a:cubicBezTo>
                  <a:lnTo>
                    <a:pt x="113981" y="1139813"/>
                  </a:lnTo>
                  <a:cubicBezTo>
                    <a:pt x="51031" y="1139813"/>
                    <a:pt x="0" y="1088782"/>
                    <a:pt x="0" y="1025832"/>
                  </a:cubicBezTo>
                  <a:lnTo>
                    <a:pt x="0" y="1139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34" tIns="90534" rIns="90534" bIns="90534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sym typeface="Symbol"/>
                </a:rPr>
                <a:t></a:t>
              </a:r>
              <a:r>
                <a:rPr lang="ru-RU" sz="1600" b="1" dirty="0" smtClean="0">
                  <a:solidFill>
                    <a:prstClr val="black"/>
                  </a:solidFill>
                </a:rPr>
                <a:t> 2% Н(М)ЦК</a:t>
              </a:r>
              <a:endParaRPr lang="ru-RU" sz="1600" b="1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62" name="Прямая со стрелкой 61"/>
          <p:cNvCxnSpPr/>
          <p:nvPr/>
        </p:nvCxnSpPr>
        <p:spPr>
          <a:xfrm>
            <a:off x="1485509" y="4920993"/>
            <a:ext cx="0" cy="37915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2307775" y="3755431"/>
            <a:ext cx="0" cy="3986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81993" y="3755431"/>
            <a:ext cx="1" cy="39864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99842" y="1419929"/>
            <a:ext cx="8544316" cy="5330127"/>
            <a:chOff x="157039" y="1267224"/>
            <a:chExt cx="8787447" cy="554290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121626" y="1267224"/>
              <a:ext cx="4891553" cy="81445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О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беспечение </a:t>
              </a:r>
              <a:r>
                <a:rPr lang="ru-RU" sz="2000" b="1" dirty="0">
                  <a:solidFill>
                    <a:schemeClr val="bg1"/>
                  </a:solidFill>
                </a:rPr>
                <a:t>исполнения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контракта</a:t>
              </a: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ОИК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71500" y="3230308"/>
              <a:ext cx="8772986" cy="3579821"/>
              <a:chOff x="187699" y="3210222"/>
              <a:chExt cx="8764797" cy="34877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2522942" y="6001235"/>
                <a:ext cx="4092463" cy="6966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>
                    <a:solidFill>
                      <a:prstClr val="black"/>
                    </a:solidFill>
                  </a:rPr>
                  <a:t>В случае если </a:t>
                </a:r>
                <a:r>
                  <a:rPr lang="ru-RU" dirty="0">
                    <a:solidFill>
                      <a:prstClr val="black"/>
                    </a:solidFill>
                  </a:rPr>
                  <a:t>аванс </a:t>
                </a:r>
                <a:r>
                  <a:rPr lang="ru-RU" dirty="0" smtClean="0">
                    <a:solidFill>
                      <a:prstClr val="black"/>
                    </a:solidFill>
                  </a:rPr>
                  <a:t>&gt; 30% Н(М)ЦК</a:t>
                </a:r>
                <a:r>
                  <a:rPr lang="ru-RU" dirty="0">
                    <a:solidFill>
                      <a:prstClr val="black"/>
                    </a:solidFill>
                  </a:rPr>
                  <a:t>, </a:t>
                </a:r>
                <a:endParaRPr lang="ru-RU" dirty="0" smtClean="0">
                  <a:solidFill>
                    <a:prstClr val="black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prstClr val="black"/>
                    </a:solidFill>
                  </a:rPr>
                  <a:t>ОИК = авансу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87699" y="4067780"/>
                <a:ext cx="4078296" cy="39810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white"/>
                    </a:solidFill>
                  </a:rPr>
                  <a:t>&lt; 50 мл</a:t>
                </a:r>
                <a:r>
                  <a:rPr lang="ru-RU" b="1" dirty="0">
                    <a:solidFill>
                      <a:prstClr val="white"/>
                    </a:solidFill>
                  </a:rPr>
                  <a:t>н</a:t>
                </a:r>
                <a:r>
                  <a:rPr lang="ru-RU" b="1" dirty="0" smtClean="0">
                    <a:solidFill>
                      <a:prstClr val="white"/>
                    </a:solidFill>
                  </a:rPr>
                  <a:t>. руб.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856558" y="4067780"/>
                <a:ext cx="4092463" cy="39810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white"/>
                    </a:solidFill>
                  </a:rPr>
                  <a:t>&gt;</a:t>
                </a:r>
                <a:r>
                  <a:rPr lang="ru-RU" b="1" dirty="0" smtClean="0">
                    <a:solidFill>
                      <a:prstClr val="white"/>
                    </a:solidFill>
                  </a:rPr>
                  <a:t> 50 млн. </a:t>
                </a:r>
                <a:r>
                  <a:rPr lang="ru-RU" b="1" dirty="0">
                    <a:solidFill>
                      <a:prstClr val="white"/>
                    </a:solidFill>
                  </a:rPr>
                  <a:t>р</a:t>
                </a:r>
                <a:r>
                  <a:rPr lang="ru-RU" b="1" dirty="0" smtClean="0">
                    <a:solidFill>
                      <a:prstClr val="white"/>
                    </a:solidFill>
                  </a:rPr>
                  <a:t>уб.</a:t>
                </a: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>
                <a:off x="2226847" y="4465887"/>
                <a:ext cx="0" cy="331289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6902790" y="4465887"/>
                <a:ext cx="3475" cy="331289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5296137" y="5501078"/>
                <a:ext cx="1" cy="500156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arrow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860034" y="4797176"/>
                <a:ext cx="4092462" cy="9289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prstClr val="black"/>
                    </a:solidFill>
                  </a:rPr>
                  <a:t>Размер обеспечения от </a:t>
                </a:r>
                <a:r>
                  <a:rPr lang="ru-RU" b="1" dirty="0">
                    <a:solidFill>
                      <a:prstClr val="black"/>
                    </a:solidFill>
                  </a:rPr>
                  <a:t>10 до 30 % 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Н(М)ЦК </a:t>
                </a:r>
              </a:p>
              <a:p>
                <a:pPr algn="ctr"/>
                <a:r>
                  <a:rPr lang="ru-RU" sz="1400" dirty="0" smtClean="0">
                    <a:solidFill>
                      <a:prstClr val="black"/>
                    </a:solidFill>
                  </a:rPr>
                  <a:t>(</a:t>
                </a:r>
                <a:r>
                  <a:rPr lang="ru-RU" sz="1400" dirty="0">
                    <a:solidFill>
                      <a:prstClr val="black"/>
                    </a:solidFill>
                  </a:rPr>
                  <a:t>но не менее чем в размере аванса</a:t>
                </a:r>
                <a:r>
                  <a:rPr lang="ru-RU" sz="1400" dirty="0" smtClean="0">
                    <a:solidFill>
                      <a:prstClr val="black"/>
                    </a:solidFill>
                  </a:rPr>
                  <a:t>)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187699" y="4797176"/>
                <a:ext cx="4078296" cy="6966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3"/>
              </a:lnRef>
              <a:fillRef idx="1003">
                <a:schemeClr val="lt1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prstClr val="black"/>
                    </a:solidFill>
                  </a:rPr>
                  <a:t>Размер обеспечения 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от </a:t>
                </a:r>
                <a:r>
                  <a:rPr lang="ru-RU" b="1" dirty="0">
                    <a:solidFill>
                      <a:prstClr val="black"/>
                    </a:solidFill>
                  </a:rPr>
                  <a:t>5 до 30 % </a:t>
                </a:r>
                <a:r>
                  <a:rPr lang="ru-RU" b="1" dirty="0" smtClean="0">
                    <a:solidFill>
                      <a:prstClr val="black"/>
                    </a:solidFill>
                  </a:rPr>
                  <a:t>Н(М)ЦК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2078598" y="3210222"/>
                <a:ext cx="4968552" cy="563985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prstClr val="white"/>
                    </a:solidFill>
                  </a:rPr>
                  <a:t>Н(М)ЦК</a:t>
                </a:r>
                <a:endParaRPr lang="ru-RU" sz="28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157039" y="2159974"/>
              <a:ext cx="4245609" cy="8144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1003">
              <a:schemeClr val="l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Предоставление </a:t>
              </a:r>
              <a:r>
                <a:rPr lang="ru-RU" b="1" dirty="0">
                  <a:solidFill>
                    <a:prstClr val="black"/>
                  </a:solidFill>
                </a:rPr>
                <a:t>банковской </a:t>
              </a:r>
              <a:r>
                <a:rPr lang="ru-RU" b="1" dirty="0" smtClean="0">
                  <a:solidFill>
                    <a:prstClr val="black"/>
                  </a:solidFill>
                </a:rPr>
                <a:t>гарантии</a:t>
              </a:r>
            </a:p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 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действия БГ ≥ 1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 месяц 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срока исполнения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контракта</a:t>
              </a:r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911966" y="2178627"/>
              <a:ext cx="4029043" cy="8144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3"/>
            </a:lnRef>
            <a:fillRef idx="1003">
              <a:schemeClr val="lt1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prstClr val="black"/>
                  </a:solidFill>
                </a:rPr>
                <a:t>Внесение </a:t>
              </a:r>
              <a:r>
                <a:rPr lang="ru-RU" b="1" dirty="0">
                  <a:solidFill>
                    <a:prstClr val="black"/>
                  </a:solidFill>
                </a:rPr>
                <a:t>денежных </a:t>
              </a:r>
              <a:r>
                <a:rPr lang="ru-RU" b="1" dirty="0" smtClean="0">
                  <a:solidFill>
                    <a:prstClr val="black"/>
                  </a:solidFill>
                </a:rPr>
                <a:t>средств</a:t>
              </a:r>
            </a:p>
            <a:p>
              <a:pPr algn="ctr"/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указанный Заказчиком 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счет, на котором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учитываются </a:t>
              </a:r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операции со </a:t>
              </a:r>
              <a:r>
                <a:rPr lang="ru-RU" sz="11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средствами Заказчика</a:t>
              </a:r>
              <a:r>
                <a:rPr lang="ru-RU" sz="11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Соединительная линия уступом 6"/>
            <p:cNvCxnSpPr/>
            <p:nvPr/>
          </p:nvCxnSpPr>
          <p:spPr>
            <a:xfrm>
              <a:off x="7029294" y="1755321"/>
              <a:ext cx="417303" cy="423307"/>
            </a:xfrm>
            <a:prstGeom prst="bentConnector2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Соединительная линия уступом 7"/>
            <p:cNvCxnSpPr/>
            <p:nvPr/>
          </p:nvCxnSpPr>
          <p:spPr>
            <a:xfrm rot="10800000" flipV="1">
              <a:off x="1736257" y="1755321"/>
              <a:ext cx="401485" cy="423306"/>
            </a:xfrm>
            <a:prstGeom prst="bentConnector2">
              <a:avLst/>
            </a:prstGeom>
            <a:ln w="38100">
              <a:solidFill>
                <a:schemeClr val="bg1">
                  <a:lumMod val="75000"/>
                </a:schemeClr>
              </a:solidFill>
              <a:tailEnd type="arrow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403570" y="1655408"/>
              <a:ext cx="1212307" cy="54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 smtClean="0">
                  <a:solidFill>
                    <a:prstClr val="black"/>
                  </a:solidFill>
                </a:rPr>
                <a:t>Выбор поставщика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67365" y="1658821"/>
              <a:ext cx="1372946" cy="54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</a:rPr>
                <a:t>Выбор поставщика</a:t>
              </a: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4" name="Прямая со стрелкой 23"/>
          <p:cNvCxnSpPr/>
          <p:nvPr/>
        </p:nvCxnSpPr>
        <p:spPr>
          <a:xfrm>
            <a:off x="3851920" y="5612694"/>
            <a:ext cx="0" cy="48234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arrow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11340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2645" y="764704"/>
            <a:ext cx="825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Гарантийное обеспечение исполнения контракта</a:t>
            </a:r>
            <a:endParaRPr lang="ru-RU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6706499" y="6447582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0979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2570145" y="311473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Обеспечение исполнения контракта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Антидемпинговые меры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539" y="1495666"/>
            <a:ext cx="8784976" cy="4244529"/>
            <a:chOff x="179512" y="1467441"/>
            <a:chExt cx="8784976" cy="4244529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3105960" y="3700608"/>
              <a:ext cx="5858527" cy="7953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 marL="228600" indent="-228600" algn="ctr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ОБЕСПЕЧЕНИЕ ИСПОЛНЕНИЯ КОНТРАКТА     </a:t>
              </a:r>
              <a:r>
                <a:rPr lang="ru-RU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1,5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 bwMode="auto">
            <a:xfrm>
              <a:off x="179512" y="3695198"/>
              <a:ext cx="2786063" cy="795337"/>
            </a:xfrm>
            <a:prstGeom prst="roundRect">
              <a:avLst/>
            </a:prstGeom>
            <a:solidFill>
              <a:srgbClr val="FF0000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cs typeface="Arial" charset="0"/>
                </a:rPr>
                <a:t>Н(М)ЦК </a:t>
              </a: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&gt; 15 </a:t>
              </a:r>
              <a:r>
                <a:rPr lang="ru-RU" sz="2400" b="1" dirty="0">
                  <a:solidFill>
                    <a:srgbClr val="FFFFFF"/>
                  </a:solidFill>
                  <a:cs typeface="Arial" charset="0"/>
                </a:rPr>
                <a:t>млн. рублей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 bwMode="auto">
            <a:xfrm>
              <a:off x="3105960" y="4700733"/>
              <a:ext cx="5858527" cy="10112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ОБЕСПЕЧЕНИЕ ИСПОЛНЕНИЯ КОНТРАКТА     </a:t>
              </a:r>
              <a:r>
                <a:rPr lang="ru-RU" sz="32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1,5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ru-RU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ИЛИ </a:t>
              </a:r>
              <a:r>
                <a:rPr lang="ru-RU" sz="1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ПОДТВЕРЖДЕНИЕ ДОБРОСОВЕСТНОСТИ</a:t>
              </a:r>
            </a:p>
          </p:txBody>
        </p:sp>
        <p:sp>
          <p:nvSpPr>
            <p:cNvPr id="33" name="Прямоугольник 1"/>
            <p:cNvSpPr>
              <a:spLocks noChangeArrowheads="1"/>
            </p:cNvSpPr>
            <p:nvPr/>
          </p:nvSpPr>
          <p:spPr bwMode="auto">
            <a:xfrm>
              <a:off x="179512" y="2066564"/>
              <a:ext cx="8784976" cy="142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При снижении цены контракта при проведении конкурса или аукциона на </a:t>
              </a:r>
              <a:r>
                <a:rPr lang="ru-RU" altLang="ru-RU" b="1" dirty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25% </a:t>
              </a: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и более от Н(М)ЦК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контракт с Участником заключается только </a:t>
              </a:r>
            </a:p>
            <a:p>
              <a:pPr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C00000"/>
                  </a:solidFill>
                  <a:latin typeface="Trebuchet MS"/>
                  <a:cs typeface="Arial" panose="020B0604020202020204" pitchFamily="34" charset="0"/>
                </a:rPr>
                <a:t>после исполнения им антидемпинговых мер:</a:t>
              </a:r>
              <a:endParaRPr lang="ru-RU" altLang="ru-RU" dirty="0">
                <a:solidFill>
                  <a:srgbClr val="C00000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 bwMode="auto">
            <a:xfrm>
              <a:off x="179512" y="4700733"/>
              <a:ext cx="2786063" cy="1011237"/>
            </a:xfrm>
            <a:prstGeom prst="roundRect">
              <a:avLst/>
            </a:prstGeom>
            <a:solidFill>
              <a:srgbClr val="FF0000"/>
            </a:solidFill>
            <a:ln w="9525" algn="ctr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dirty="0" smtClean="0">
                  <a:solidFill>
                    <a:srgbClr val="FFFFFF"/>
                  </a:solidFill>
                  <a:cs typeface="Arial" charset="0"/>
                </a:rPr>
                <a:t>Н(М)ЦК </a:t>
              </a:r>
              <a:r>
                <a:rPr lang="en-US" sz="24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</a:t>
              </a:r>
              <a:r>
                <a:rPr lang="en-US" sz="2400" b="1" dirty="0" smtClean="0">
                  <a:solidFill>
                    <a:srgbClr val="FFFFFF"/>
                  </a:solidFill>
                  <a:cs typeface="Arial" charset="0"/>
                </a:rPr>
                <a:t> </a:t>
              </a:r>
              <a:r>
                <a:rPr lang="en-US" sz="2400" b="1" dirty="0">
                  <a:solidFill>
                    <a:srgbClr val="FFFFFF"/>
                  </a:solidFill>
                  <a:cs typeface="Arial" charset="0"/>
                </a:rPr>
                <a:t>15 </a:t>
              </a:r>
              <a:r>
                <a:rPr lang="ru-RU" sz="2400" b="1" dirty="0">
                  <a:solidFill>
                    <a:srgbClr val="FFFFFF"/>
                  </a:solidFill>
                  <a:cs typeface="Arial" charset="0"/>
                </a:rPr>
                <a:t>млн. рублей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13048" y="1467441"/>
              <a:ext cx="6087144" cy="408623"/>
            </a:xfrm>
            <a:prstGeom prst="roundRect">
              <a:avLst/>
            </a:prstGeom>
            <a:ln w="28575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2060"/>
                  </a:solidFill>
                  <a:cs typeface="Arial" panose="020B0604020202020204" pitchFamily="34" charset="0"/>
                </a:rPr>
                <a:t>Демпинг –это искусственное занижение </a:t>
              </a:r>
              <a:r>
                <a:rPr lang="ru-RU" altLang="ru-RU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цен</a:t>
              </a:r>
              <a:r>
                <a:rPr lang="ru-RU" alt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endParaRPr lang="ru-RU" alt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Требования к участникам закупки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43608" y="1453426"/>
            <a:ext cx="5393135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1884" y="3653499"/>
            <a:ext cx="4135876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участникам закупки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1257" y="4366240"/>
            <a:ext cx="250459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требования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395348"/>
            <a:ext cx="366863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требования </a:t>
            </a:r>
            <a:endParaRPr lang="ru-RU" dirty="0">
              <a:solidFill>
                <a:srgbClr val="0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1407263"/>
            <a:ext cx="6760158" cy="1951350"/>
            <a:chOff x="167827" y="4511307"/>
            <a:chExt cx="6760158" cy="195135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67827" y="4626809"/>
              <a:ext cx="6760158" cy="1835848"/>
              <a:chOff x="171552" y="517412"/>
              <a:chExt cx="6760158" cy="1835848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71552" y="1983928"/>
                <a:ext cx="23541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ru-RU" b="1" kern="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Участники закупок  </a:t>
                </a:r>
              </a:p>
            </p:txBody>
          </p:sp>
          <p:graphicFrame>
            <p:nvGraphicFramePr>
              <p:cNvPr id="13" name="Схема 12"/>
              <p:cNvGraphicFramePr/>
              <p:nvPr>
                <p:extLst/>
              </p:nvPr>
            </p:nvGraphicFramePr>
            <p:xfrm>
              <a:off x="2971270" y="517412"/>
              <a:ext cx="3960440" cy="14163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p:grpSp>
        <p:pic>
          <p:nvPicPr>
            <p:cNvPr id="11" name="Picture 4" descr="Z:\Отделы\Продвижения образовательных программ\Методические материалы\Презентации\Картинки для презентаций\Картинки\main-suitcas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10" y="4511307"/>
              <a:ext cx="1558725" cy="155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трелка вправо 7"/>
          <p:cNvSpPr/>
          <p:nvPr/>
        </p:nvSpPr>
        <p:spPr bwMode="auto">
          <a:xfrm>
            <a:off x="3062348" y="1918895"/>
            <a:ext cx="313482" cy="463406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965593"/>
            <a:ext cx="163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1 ст. 31 44-ФЗ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81571" y="4813203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ресурсов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праве собственности или ином законном основании оборудования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материальных ресурсов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опыта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связанного с предметом контракта, и деловой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репутации</a:t>
            </a:r>
          </a:p>
          <a:p>
            <a:pPr marL="228600" indent="-228600" algn="just">
              <a:buFontTx/>
              <a:buAutoNum type="arabicPeriod"/>
            </a:pP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необходимого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количества специалистов и иных работников определенного уровня квалификации для исполнения </a:t>
            </a:r>
            <a:r>
              <a:rPr lang="ru-RU" sz="11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</a:t>
            </a:r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19534" y="4026016"/>
            <a:ext cx="1634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2 ст. 31 44-ФЗ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03089" y="6381328"/>
            <a:ext cx="4718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от 04.02.2015 № 99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0"/>
            </a:endParaRPr>
          </a:p>
        </p:txBody>
      </p:sp>
      <p:cxnSp>
        <p:nvCxnSpPr>
          <p:cNvPr id="19" name="Прямая со стрелкой 18"/>
          <p:cNvCxnSpPr>
            <a:stCxn id="2" idx="2"/>
            <a:endCxn id="7" idx="0"/>
          </p:cNvCxnSpPr>
          <p:nvPr/>
        </p:nvCxnSpPr>
        <p:spPr bwMode="auto">
          <a:xfrm>
            <a:off x="4599822" y="4022831"/>
            <a:ext cx="2310551" cy="37251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>
            <a:stCxn id="2" idx="2"/>
            <a:endCxn id="3" idx="0"/>
          </p:cNvCxnSpPr>
          <p:nvPr/>
        </p:nvCxnSpPr>
        <p:spPr bwMode="auto">
          <a:xfrm flipH="1">
            <a:off x="2313555" y="4022831"/>
            <a:ext cx="2286267" cy="34340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00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Сравнение положений 223-ФЗ и 44-ФЗ 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4" y="1412776"/>
            <a:ext cx="860432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1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Преимущества СМП, СОНКО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 rot="5400000">
            <a:off x="12779749" y="2777901"/>
            <a:ext cx="340436" cy="288032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299559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бъем закупок у СМП, СОНКО - не </a:t>
            </a:r>
            <a:r>
              <a:rPr lang="ru-RU" sz="1400" b="1" dirty="0">
                <a:solidFill>
                  <a:srgbClr val="000000"/>
                </a:solidFill>
                <a:cs typeface="Arial" panose="020B0604020202020204" pitchFamily="34" charset="0"/>
              </a:rPr>
              <a:t>менее 15</a:t>
            </a:r>
            <a:r>
              <a:rPr lang="ru-RU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% от СГОЗ</a:t>
            </a:r>
            <a:r>
              <a:rPr lang="ru-RU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1322138"/>
            <a:ext cx="3096344" cy="307777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Требование ч.1 ст.30 44-ФЗ:</a:t>
            </a:r>
            <a:endParaRPr lang="ru-RU" sz="1400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32398" y="1730446"/>
            <a:ext cx="367920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Способы выполнения требований ст.30:</a:t>
            </a:r>
            <a:endParaRPr lang="ru-RU" sz="1400" kern="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769" y="2182726"/>
            <a:ext cx="4019207" cy="46782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частниками закупки выступают </a:t>
            </a:r>
            <a:r>
              <a:rPr lang="ru-RU" sz="1400" b="1" u="sng" dirty="0" smtClean="0">
                <a:solidFill>
                  <a:srgbClr val="000000"/>
                </a:solidFill>
              </a:rPr>
              <a:t>только</a:t>
            </a:r>
            <a:r>
              <a:rPr lang="ru-RU" sz="1400" dirty="0" smtClean="0">
                <a:solidFill>
                  <a:srgbClr val="000000"/>
                </a:solidFill>
              </a:rPr>
              <a:t> СМП, СОНКО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НМЦ(к) </a:t>
            </a:r>
            <a:r>
              <a:rPr lang="ru-RU" sz="1400" b="1" dirty="0" smtClean="0">
                <a:solidFill>
                  <a:srgbClr val="FF0000"/>
                </a:solidFill>
              </a:rPr>
              <a:t>≤ </a:t>
            </a:r>
            <a:r>
              <a:rPr lang="ru-RU" sz="1400" dirty="0" smtClean="0">
                <a:solidFill>
                  <a:srgbClr val="000000"/>
                </a:solidFill>
              </a:rPr>
              <a:t>20 млн. руб.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0000"/>
                </a:solidFill>
              </a:rPr>
              <a:t>с</a:t>
            </a:r>
            <a:r>
              <a:rPr lang="ru-RU" sz="1400" b="1" dirty="0" smtClean="0">
                <a:solidFill>
                  <a:srgbClr val="000000"/>
                </a:solidFill>
              </a:rPr>
              <a:t>пособы закупок: </a:t>
            </a:r>
            <a:r>
              <a:rPr lang="ru-RU" sz="1200" i="1" dirty="0" smtClean="0">
                <a:solidFill>
                  <a:srgbClr val="000000"/>
                </a:solidFill>
              </a:rPr>
              <a:t>открытый конкурс, конкурс с ограниченным участием, двухэтапный конкурс, электронный аукцион, запрос котировок, запрос предложений</a:t>
            </a:r>
          </a:p>
          <a:p>
            <a:pPr marL="360362" algn="just">
              <a:buClr>
                <a:srgbClr val="FF0000"/>
              </a:buClr>
            </a:pPr>
            <a:endParaRPr lang="ru-RU" sz="1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не учитываются закупки по ч.1.1. ст.30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i="1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частник подтверждает свое соответствие декларацией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о</a:t>
            </a:r>
            <a:r>
              <a:rPr lang="ru-RU" sz="1400" dirty="0" smtClean="0">
                <a:solidFill>
                  <a:srgbClr val="000000"/>
                </a:solidFill>
              </a:rPr>
              <a:t>плата контракта - в течение 30 дней с даты подписания заказчиком документа о приемке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Arial" panose="020B0604020202020204" pitchFamily="34" charset="0"/>
              </a:rPr>
              <a:t>Размер обеспечения заявок на участие – от 0,5% до 2% от НМЦ(к) </a:t>
            </a:r>
          </a:p>
          <a:p>
            <a:pPr marL="268288" indent="-268288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52366"/>
            <a:ext cx="360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1.  </a:t>
            </a:r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499992" y="2182726"/>
            <a:ext cx="0" cy="4430016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ямоугольник 11"/>
          <p:cNvSpPr/>
          <p:nvPr/>
        </p:nvSpPr>
        <p:spPr>
          <a:xfrm>
            <a:off x="4775603" y="2182726"/>
            <a:ext cx="40448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з</a:t>
            </a:r>
            <a:r>
              <a:rPr lang="ru-RU" sz="1400" dirty="0" smtClean="0">
                <a:solidFill>
                  <a:srgbClr val="000000"/>
                </a:solidFill>
              </a:rPr>
              <a:t>акупка проводится на общих основаниях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становление в извещении требования о привлечении к исполнению контракта субподрядчиков, соисполнителей из числа СМП, СОНКО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словие о привлечении субподрядчиков, соисполнителей из числа СМП, СОНКО, объем привлечения, включаются в контракт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о</a:t>
            </a:r>
            <a:r>
              <a:rPr lang="ru-RU" sz="1400" dirty="0" smtClean="0">
                <a:solidFill>
                  <a:srgbClr val="000000"/>
                </a:solidFill>
              </a:rPr>
              <a:t>бъем привлечения устанавливается в виде  процента от цены контракта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о</a:t>
            </a:r>
            <a:r>
              <a:rPr lang="ru-RU" sz="1400" dirty="0" smtClean="0">
                <a:solidFill>
                  <a:srgbClr val="000000"/>
                </a:solidFill>
              </a:rPr>
              <a:t>бязательное включение в контракт условия об гражданско-правовой ответственности поставщика за неисполнения требования о привлечении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1852365"/>
            <a:ext cx="366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ru-RU" sz="1400" b="1" kern="0" dirty="0" smtClean="0">
                <a:solidFill>
                  <a:srgbClr val="FF0000"/>
                </a:solidFill>
                <a:cs typeface="Arial" panose="020B0604020202020204" pitchFamily="34" charset="0"/>
              </a:rPr>
              <a:t>.  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470153" y="331790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Изменения в ст. 112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23527" y="1582341"/>
            <a:ext cx="84969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Новая ч.41 ст.112: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FF0000"/>
                </a:solidFill>
              </a:rPr>
              <a:t>До 31 декабря 2016 </a:t>
            </a:r>
            <a:r>
              <a:rPr lang="ru-RU" sz="1600" dirty="0"/>
              <a:t>года государственные, муниципальные унитарные предприятия </a:t>
            </a:r>
            <a:r>
              <a:rPr lang="ru-RU" sz="1600" b="1" dirty="0"/>
              <a:t>вправе</a:t>
            </a:r>
            <a:r>
              <a:rPr lang="ru-RU" sz="1600" dirty="0"/>
              <a:t> принять </a:t>
            </a:r>
            <a:r>
              <a:rPr lang="ru-RU" sz="1600" b="1" dirty="0">
                <a:solidFill>
                  <a:srgbClr val="FF0000"/>
                </a:solidFill>
              </a:rPr>
              <a:t>правовой акт в соответствии с частью 3 статьи 2 Федерального закона от 18 июля 2011 года № 223-ФЗ  «О закупках товаров, работ, услуг отдельными видами юридических лиц» </a:t>
            </a:r>
            <a:r>
              <a:rPr lang="ru-RU" sz="1600" dirty="0"/>
              <a:t>в отношении закупок, предусмотренных частью 2</a:t>
            </a:r>
            <a:r>
              <a:rPr lang="ru-RU" sz="1600" baseline="30000" dirty="0"/>
              <a:t>1</a:t>
            </a:r>
            <a:r>
              <a:rPr lang="ru-RU" sz="1600" dirty="0"/>
              <a:t> статьи 15 настоящего Федерального закона и осуществляемых в 2017 году. Указанные правовые акты в случае их принятия государственными, муниципальными унитарными предприятиями </a:t>
            </a:r>
            <a:r>
              <a:rPr lang="ru-RU" sz="1600" b="1" dirty="0">
                <a:solidFill>
                  <a:srgbClr val="FF0000"/>
                </a:solidFill>
              </a:rPr>
              <a:t>должны быть размещены до 31 декабря 2016 года в единой информационной</a:t>
            </a:r>
            <a:r>
              <a:rPr lang="ru-RU" sz="1600" b="1" dirty="0"/>
              <a:t> </a:t>
            </a:r>
            <a:r>
              <a:rPr lang="ru-RU" sz="1600" dirty="0" smtClean="0"/>
              <a:t>системе</a:t>
            </a:r>
            <a:endParaRPr lang="ru-RU" sz="1600" dirty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00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Преимущества Учреждениям и предприятиям уИС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3210" y="1412776"/>
            <a:ext cx="936104" cy="532859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113" y="1497965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ОБЯЗАННОСТЬ заказчика предоставлять преимущества УИС в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отношении предлагаемой ими цены контракта в размере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до 15%, но не выше НМЦ (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к)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(Письмо </a:t>
            </a:r>
            <a:r>
              <a:rPr lang="ru-RU" sz="1400" i="1" dirty="0">
                <a:solidFill>
                  <a:srgbClr val="000000"/>
                </a:solidFill>
                <a:cs typeface="Arial" panose="020B0604020202020204" pitchFamily="34" charset="0"/>
              </a:rPr>
              <a:t>Минэкономразвития России от 15.10.2014 N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Д28и-2197)</a:t>
            </a:r>
            <a:endParaRPr lang="ru-RU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21" y="24210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Исключение – закупка у единственного поставщика</a:t>
            </a:r>
            <a:endParaRPr lang="ru-RU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13" y="2924942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Установлен </a:t>
            </a:r>
            <a:r>
              <a:rPr lang="ru-RU" sz="16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порядок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предоставления преимуществ и </a:t>
            </a:r>
            <a:r>
              <a:rPr lang="ru-RU" sz="16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перечень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ТРУ, при закупке которых преимущества УИС необходимо предоставлять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(Постановление </a:t>
            </a:r>
            <a:r>
              <a:rPr lang="ru-RU" sz="1400" i="1" dirty="0">
                <a:solidFill>
                  <a:srgbClr val="000000"/>
                </a:solidFill>
                <a:cs typeface="Arial" panose="020B0604020202020204" pitchFamily="34" charset="0"/>
              </a:rPr>
              <a:t>Правительства РФ от 14.07.2014 N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649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5998" y="5196315"/>
            <a:ext cx="828092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Требование о предоставлении преимуществ (</a:t>
            </a:r>
            <a:r>
              <a:rPr lang="ru-RU" sz="16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в произвольной форме)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включается участником УИС в состав заявки на участие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618" y="3907795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Ограничения по участию в закупке в отношении других категорий участников - нет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3999" y="4336886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Ограничение НМЦ(к) – нет 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3999" y="47529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Размер обеспечения заявок на участие – от 0,5% до 2% от НМЦ(к) 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998" y="5893891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Ограничение срока оплаты по контракту - нет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113" y="6349101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Отчетность по закупкам у учреждений и предприятий УИС - нет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Преимущества организациям инвалидов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3210" y="1412776"/>
            <a:ext cx="936104" cy="532859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113" y="1497965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ОБЯЗАННОСТЬ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заказчика предоставлять преимущества ОИ в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отношении предлагаемой ими цены контракта в размере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до 15%, но не выше НМЦ (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к)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(Письмо </a:t>
            </a:r>
            <a:r>
              <a:rPr lang="ru-RU" sz="1400" i="1" dirty="0">
                <a:solidFill>
                  <a:srgbClr val="000000"/>
                </a:solidFill>
                <a:cs typeface="Arial" panose="020B0604020202020204" pitchFamily="34" charset="0"/>
              </a:rPr>
              <a:t>Минэкономразвития России от 15.10.2014 N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Д28и-2197)</a:t>
            </a:r>
            <a:endParaRPr lang="ru-RU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2921" y="2421042"/>
            <a:ext cx="82809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Исключение – закупка у единственного поставщика</a:t>
            </a:r>
            <a:endParaRPr lang="ru-RU" sz="14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113" y="2924942"/>
            <a:ext cx="82809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Установлен </a:t>
            </a:r>
            <a:r>
              <a:rPr lang="ru-RU" sz="16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порядок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предоставления преимуществ и </a:t>
            </a:r>
            <a:r>
              <a:rPr lang="ru-RU" sz="16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перечень</a:t>
            </a:r>
            <a:r>
              <a:rPr lang="ru-RU" sz="16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b="1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ТРУ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, при закупке которых преимущества ОИ необходимо предоставлять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(Постановление </a:t>
            </a:r>
            <a:r>
              <a:rPr lang="ru-RU" sz="1400" i="1" dirty="0">
                <a:solidFill>
                  <a:srgbClr val="000000"/>
                </a:solidFill>
                <a:cs typeface="Arial" panose="020B0604020202020204" pitchFamily="34" charset="0"/>
              </a:rPr>
              <a:t>Правительства РФ от </a:t>
            </a:r>
            <a:r>
              <a:rPr lang="ru-RU" sz="14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15.04.2014 N 341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8618" y="3907795"/>
            <a:ext cx="828092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Преимущества предоставляются:</a:t>
            </a:r>
          </a:p>
          <a:p>
            <a:pPr algn="just"/>
            <a:endParaRPr lang="ru-RU" sz="1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общероссийским общественным организациям </a:t>
            </a:r>
            <a:r>
              <a:rPr lang="ru-RU" sz="1600" dirty="0">
                <a:solidFill>
                  <a:srgbClr val="000000"/>
                </a:solidFill>
              </a:rPr>
              <a:t>инвалидов, союзы общественных организаций инвалидов, не менее 80 % членов – инвалиды или их законные </a:t>
            </a:r>
            <a:r>
              <a:rPr lang="ru-RU" sz="1600" dirty="0" smtClean="0">
                <a:solidFill>
                  <a:srgbClr val="000000"/>
                </a:solidFill>
              </a:rPr>
              <a:t>представители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</a:rPr>
              <a:t>организации, </a:t>
            </a:r>
            <a:r>
              <a:rPr lang="ru-RU" sz="1600" dirty="0">
                <a:solidFill>
                  <a:srgbClr val="000000"/>
                </a:solidFill>
              </a:rPr>
              <a:t>у </a:t>
            </a:r>
            <a:r>
              <a:rPr lang="ru-RU" sz="1600" dirty="0" smtClean="0">
                <a:solidFill>
                  <a:srgbClr val="000000"/>
                </a:solidFill>
              </a:rPr>
              <a:t>которых: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уставный </a:t>
            </a:r>
            <a:r>
              <a:rPr lang="ru-RU" sz="1600" dirty="0">
                <a:solidFill>
                  <a:srgbClr val="000000"/>
                </a:solidFill>
              </a:rPr>
              <a:t>(складочный) капитал полностью состоит из вкладов общероссийских общественных организаций инвалидов 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численность </a:t>
            </a:r>
            <a:r>
              <a:rPr lang="ru-RU" sz="1600" dirty="0">
                <a:solidFill>
                  <a:srgbClr val="000000"/>
                </a:solidFill>
              </a:rPr>
              <a:t>работников инвалидов не менее 50 % от общего числа работников </a:t>
            </a:r>
          </a:p>
          <a:p>
            <a:pPr marL="539750" indent="-179388" algn="just">
              <a:buClr>
                <a:srgbClr val="FF0000"/>
              </a:buClr>
              <a:buFont typeface="Arial" pitchFamily="34" charset="0"/>
              <a:buChar char="•"/>
              <a:tabLst>
                <a:tab pos="4492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доля </a:t>
            </a:r>
            <a:r>
              <a:rPr lang="ru-RU" sz="1600" dirty="0">
                <a:solidFill>
                  <a:srgbClr val="000000"/>
                </a:solidFill>
              </a:rPr>
              <a:t>оплаты труда </a:t>
            </a:r>
            <a:r>
              <a:rPr lang="ru-RU" sz="1600" dirty="0" smtClean="0">
                <a:solidFill>
                  <a:srgbClr val="000000"/>
                </a:solidFill>
              </a:rPr>
              <a:t>инвалидов в ФОТ не менее 25%</a:t>
            </a:r>
            <a:endParaRPr lang="ru-RU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Преимущества организациям инвалидов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96865" y="1522857"/>
            <a:ext cx="8472442" cy="4104456"/>
            <a:chOff x="436591" y="1367786"/>
            <a:chExt cx="8472442" cy="4104456"/>
          </a:xfrm>
        </p:grpSpPr>
        <p:sp>
          <p:nvSpPr>
            <p:cNvPr id="27" name="Прямоугольник 26"/>
            <p:cNvSpPr/>
            <p:nvPr/>
          </p:nvSpPr>
          <p:spPr bwMode="auto">
            <a:xfrm>
              <a:off x="436591" y="1367786"/>
              <a:ext cx="936104" cy="410445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ru-RU" smtClean="0">
                <a:solidFill>
                  <a:srgbClr val="000000"/>
                </a:solidFill>
                <a:latin typeface="Arial" charset="0"/>
                <a:ea typeface="Microsoft YaHei" charset="-12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25998" y="2996952"/>
              <a:ext cx="828092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Участник включает в заявку на участие заявление </a:t>
              </a:r>
              <a:r>
                <a:rPr lang="ru-RU" sz="1600" i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(в произвольной форме) </a:t>
              </a:r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 своем соответствии требованиям ч.2 ст.29. 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5998" y="1469385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Ограничения по участию в закупке в отношении других категорий участников - нет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28113" y="2003264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Ограничение НМЦ(к) – нет 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28113" y="2492896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Размер обеспечения заявок на участие – от 0,5% до 2% от НМЦ(к) 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5998" y="4509120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Ограничение срока оплаты по контракту - нет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25998" y="5028408"/>
              <a:ext cx="828092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Отчетность по закупкам у организаций инвалидов - нет</a:t>
              </a:r>
              <a:endParaRPr lang="ru-RU" sz="16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30228" y="3776857"/>
              <a:ext cx="8278805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>
                  <a:solidFill>
                    <a:srgbClr val="000000"/>
                  </a:solidFill>
                </a:rPr>
                <a:t>Требование о предоставлении преимуществ </a:t>
              </a:r>
              <a:r>
                <a:rPr lang="ru-RU" sz="1600" i="1" dirty="0">
                  <a:solidFill>
                    <a:srgbClr val="000000"/>
                  </a:solidFill>
                </a:rPr>
                <a:t>(в произвольной форме) </a:t>
              </a:r>
              <a:r>
                <a:rPr lang="ru-RU" sz="1600" dirty="0" smtClean="0">
                  <a:solidFill>
                    <a:srgbClr val="000000"/>
                  </a:solidFill>
                </a:rPr>
                <a:t>предъявляется ОИ, признанной победителем, заказчику на этапе заключения</a:t>
              </a:r>
              <a:endParaRPr lang="ru-RU" sz="1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8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Национальный режим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372" y="1403855"/>
            <a:ext cx="7738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Применение </a:t>
            </a:r>
            <a:r>
              <a:rPr lang="ru-RU" b="1" dirty="0">
                <a:solidFill>
                  <a:srgbClr val="FF0000"/>
                </a:solidFill>
                <a:cs typeface="Arial" pitchFamily="34" charset="0"/>
              </a:rPr>
              <a:t>национального режима при осуществлении закупок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36912"/>
            <a:ext cx="419829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cs typeface="Arial" pitchFamily="34" charset="0"/>
              </a:rPr>
              <a:t>з</a:t>
            </a:r>
            <a:r>
              <a:rPr lang="ru-RU" sz="1600" dirty="0" smtClean="0">
                <a:cs typeface="Arial" pitchFamily="34" charset="0"/>
              </a:rPr>
              <a:t>апрет на допуск иностранных ТРУ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 smtClean="0"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 smtClean="0">
                <a:cs typeface="Arial" pitchFamily="34" charset="0"/>
              </a:rPr>
              <a:t>ограничение </a:t>
            </a:r>
            <a:r>
              <a:rPr lang="ru-RU" sz="1600" dirty="0">
                <a:cs typeface="Arial" pitchFamily="34" charset="0"/>
              </a:rPr>
              <a:t>на допуск иностранных ТРУ </a:t>
            </a:r>
          </a:p>
          <a:p>
            <a:r>
              <a:rPr lang="ru-RU" sz="1600" b="1" dirty="0" smtClean="0">
                <a:cs typeface="Arial" pitchFamily="34" charset="0"/>
              </a:rPr>
              <a:t> </a:t>
            </a:r>
            <a:endParaRPr lang="ru-RU" sz="1600" b="1" dirty="0"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42867" y="2636912"/>
            <a:ext cx="389882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dirty="0">
                <a:cs typeface="Arial" pitchFamily="34" charset="0"/>
              </a:rPr>
              <a:t>у</a:t>
            </a:r>
            <a:r>
              <a:rPr lang="ru-RU" sz="1600" dirty="0" smtClean="0">
                <a:cs typeface="Arial" pitchFamily="34" charset="0"/>
              </a:rPr>
              <a:t>словия  допуска иностранных ТРУ 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23" y="2008546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Правительство РФ: 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531464" y="1988840"/>
            <a:ext cx="31683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rial" pitchFamily="34" charset="0"/>
              </a:rPr>
              <a:t>Минэкономразвития  РФ: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248" y="3960351"/>
            <a:ext cx="860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ru-RU" sz="1600" b="1" dirty="0" smtClean="0">
                <a:solidFill>
                  <a:srgbClr val="FF0000"/>
                </a:solidFill>
              </a:rPr>
              <a:t>!</a:t>
            </a:r>
            <a:r>
              <a:rPr lang="ru-RU" sz="1600" dirty="0" smtClean="0"/>
              <a:t> Обязанность заказчиков размещать в ЕИС обоснование </a:t>
            </a:r>
            <a:r>
              <a:rPr lang="ru-RU" sz="1600" dirty="0"/>
              <a:t>невозможности соблюдения </a:t>
            </a:r>
            <a:r>
              <a:rPr lang="ru-RU" sz="1600" dirty="0" smtClean="0"/>
              <a:t>запрета </a:t>
            </a:r>
            <a:r>
              <a:rPr lang="ru-RU" sz="1600" dirty="0"/>
              <a:t>или </a:t>
            </a:r>
            <a:r>
              <a:rPr lang="ru-RU" sz="1600" dirty="0" smtClean="0"/>
              <a:t>ограничений </a:t>
            </a:r>
            <a:r>
              <a:rPr lang="ru-RU" sz="1600" i="1" dirty="0" smtClean="0"/>
              <a:t>(в случае</a:t>
            </a:r>
            <a:r>
              <a:rPr lang="ru-RU" sz="1600" i="1" dirty="0"/>
              <a:t>, если </a:t>
            </a:r>
            <a:r>
              <a:rPr lang="ru-RU" sz="1600" i="1" dirty="0" smtClean="0"/>
              <a:t>НПА Правительства РФ устанавливают случаи, допускающие исключения </a:t>
            </a:r>
            <a:r>
              <a:rPr lang="ru-RU" sz="1600" i="1" dirty="0"/>
              <a:t>из установленных </a:t>
            </a:r>
            <a:r>
              <a:rPr lang="ru-RU" sz="1600" i="1" dirty="0" smtClean="0"/>
              <a:t>запрета </a:t>
            </a:r>
            <a:r>
              <a:rPr lang="ru-RU" sz="1600" i="1" dirty="0"/>
              <a:t>или </a:t>
            </a:r>
            <a:r>
              <a:rPr lang="ru-RU" sz="1600" i="1" dirty="0" smtClean="0"/>
              <a:t>ограничений)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22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Национальный режим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690" y="1844824"/>
            <a:ext cx="85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 smtClean="0"/>
              <a:t>Постановление Правительства </a:t>
            </a:r>
            <a:r>
              <a:rPr lang="ru-RU" sz="1600" b="1" dirty="0"/>
              <a:t>РФ от 24.12.2013 N </a:t>
            </a:r>
            <a:r>
              <a:rPr lang="ru-RU" sz="1600" b="1" dirty="0" smtClean="0"/>
              <a:t>1224</a:t>
            </a:r>
          </a:p>
          <a:p>
            <a:pPr algn="just"/>
            <a:endParaRPr lang="ru-RU" sz="1600" dirty="0"/>
          </a:p>
          <a:p>
            <a:pPr marL="269875" algn="just"/>
            <a:r>
              <a:rPr lang="ru-RU" sz="1600" dirty="0" smtClean="0"/>
              <a:t>"</a:t>
            </a:r>
            <a:r>
              <a:rPr lang="ru-RU" sz="1600" dirty="0"/>
              <a:t>Об установлении запрета и ограничений на допуск товаров, происходящих из иностранных государств, работ (услуг), выполняемых (оказываемых) иностранными лицами, для целей осуществления закупок товаров, работ (услуг) для нужд обороны страны и безопасности государства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6774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Запреты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590" y="3543593"/>
            <a:ext cx="85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/>
              <a:t>Постановление Правительства РФ от 14.07.2014 N </a:t>
            </a:r>
            <a:r>
              <a:rPr lang="ru-RU" sz="1600" b="1" dirty="0" smtClean="0"/>
              <a:t>656</a:t>
            </a:r>
          </a:p>
          <a:p>
            <a:pPr marL="285750" indent="-15875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285750" indent="-15875" algn="just">
              <a:buClr>
                <a:srgbClr val="FF0000"/>
              </a:buClr>
            </a:pPr>
            <a:r>
              <a:rPr lang="ru-RU" sz="1600" dirty="0" smtClean="0"/>
              <a:t>"</a:t>
            </a:r>
            <a:r>
              <a:rPr lang="ru-RU" sz="1600" dirty="0"/>
              <a:t>Об установлении запрета на допуск отдельных видов товаров машиностроения, происходящих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33128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Национальный режим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Запреты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619" y="38610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</a:rPr>
              <a:t>Постановление Правительства РФ от 16.11.2015 N </a:t>
            </a:r>
            <a:r>
              <a:rPr lang="ru-RU" sz="1600" b="1" dirty="0" smtClean="0">
                <a:solidFill>
                  <a:srgbClr val="000000"/>
                </a:solidFill>
              </a:rPr>
              <a:t>1236</a:t>
            </a:r>
          </a:p>
          <a:p>
            <a:pPr marL="269875" algn="just"/>
            <a:endParaRPr lang="ru-RU" sz="1600" dirty="0">
              <a:solidFill>
                <a:srgbClr val="000000"/>
              </a:solidFill>
            </a:endParaRPr>
          </a:p>
          <a:p>
            <a:pPr marL="269875" algn="just"/>
            <a:r>
              <a:rPr lang="ru-RU" sz="1600" dirty="0">
                <a:solidFill>
                  <a:srgbClr val="000000"/>
                </a:solidFill>
              </a:rPr>
              <a:t>"Об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711" y="1844824"/>
            <a:ext cx="8516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</a:rPr>
              <a:t>Постановление Правительства РФ от 11.08.2014 N </a:t>
            </a:r>
            <a:r>
              <a:rPr lang="ru-RU" sz="1600" b="1" dirty="0" smtClean="0">
                <a:solidFill>
                  <a:srgbClr val="000000"/>
                </a:solidFill>
              </a:rPr>
              <a:t>791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</a:endParaRPr>
          </a:p>
          <a:p>
            <a:pPr marL="360363" algn="just">
              <a:buClr>
                <a:srgbClr val="FF0000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"</a:t>
            </a:r>
            <a:r>
              <a:rPr lang="ru-RU" sz="1600" dirty="0">
                <a:solidFill>
                  <a:srgbClr val="000000"/>
                </a:solidFill>
              </a:rPr>
              <a:t>Об установлении запрета на допуск товаров легкой промышленности, происходящих из иностранных государств, и (или) услуг по прокату таких товаров в целях осуществления закупок для обеспечения федеральных нужд, нужд субъектов Российской Федерации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2846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Национальный режим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502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Ограничения на допуск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908" y="1844824"/>
            <a:ext cx="8681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</a:rPr>
              <a:t>Постановление Правительства РФ от 30.11.2015 N </a:t>
            </a:r>
            <a:r>
              <a:rPr lang="ru-RU" sz="1600" b="1" dirty="0" smtClean="0">
                <a:solidFill>
                  <a:srgbClr val="000000"/>
                </a:solidFill>
              </a:rPr>
              <a:t>1289</a:t>
            </a: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  <a:p>
            <a:pPr marL="269875" algn="just"/>
            <a:r>
              <a:rPr lang="ru-RU" sz="1600" dirty="0" smtClean="0">
                <a:solidFill>
                  <a:srgbClr val="000000"/>
                </a:solidFill>
              </a:rPr>
              <a:t>«Об </a:t>
            </a:r>
            <a:r>
              <a:rPr lang="ru-RU" sz="1600" dirty="0">
                <a:solidFill>
                  <a:srgbClr val="000000"/>
                </a:solidFill>
              </a:rPr>
              <a:t>ограничениях и условиях допуска происходящих из иностранных государств лекарственных препаратов, включенных в перечень жизненно необходимых и важнейших лекарственных препаратов, для целей осуществления закупок для обеспечения государственных и муниципальных </a:t>
            </a:r>
            <a:r>
              <a:rPr lang="ru-RU" sz="1600" dirty="0" smtClean="0">
                <a:solidFill>
                  <a:srgbClr val="000000"/>
                </a:solidFill>
              </a:rPr>
              <a:t>нужд»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632" y="359178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</a:rPr>
              <a:t>Постановление Правительства РФ от 05.02.2015 N 102</a:t>
            </a:r>
          </a:p>
          <a:p>
            <a:pPr marL="285750" indent="-15875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285750" indent="-15875" algn="just">
              <a:buClr>
                <a:srgbClr val="FF0000"/>
              </a:buClr>
            </a:pPr>
            <a:r>
              <a:rPr lang="ru-RU" sz="1600" dirty="0" smtClean="0">
                <a:solidFill>
                  <a:srgbClr val="000000"/>
                </a:solidFill>
              </a:rPr>
              <a:t>«Об </a:t>
            </a:r>
            <a:r>
              <a:rPr lang="ru-RU" sz="1600" dirty="0">
                <a:solidFill>
                  <a:srgbClr val="000000"/>
                </a:solidFill>
              </a:rPr>
              <a:t>ограничениях и условиях допуска отдельных видов медицинских изделий, происходящих из иностранных государств, для целей осуществления закупок для обеспечения государственных и муниципальных </a:t>
            </a:r>
            <a:r>
              <a:rPr lang="ru-RU" sz="1600" dirty="0" smtClean="0">
                <a:solidFill>
                  <a:srgbClr val="000000"/>
                </a:solidFill>
              </a:rPr>
              <a:t>нужд»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374" y="522920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dirty="0">
                <a:solidFill>
                  <a:srgbClr val="000000"/>
                </a:solidFill>
              </a:rPr>
              <a:t>Постановление Правительства РФ от 22.08.2016 N </a:t>
            </a:r>
            <a:r>
              <a:rPr lang="ru-RU" sz="1600" b="1" dirty="0" smtClean="0">
                <a:solidFill>
                  <a:srgbClr val="000000"/>
                </a:solidFill>
              </a:rPr>
              <a:t>832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600" dirty="0">
              <a:solidFill>
                <a:srgbClr val="000000"/>
              </a:solidFill>
            </a:endParaRPr>
          </a:p>
          <a:p>
            <a:pPr marL="179388" algn="just">
              <a:buClr>
                <a:srgbClr val="FF0000"/>
              </a:buClr>
            </a:pPr>
            <a:r>
              <a:rPr lang="ru-RU" sz="1600" dirty="0">
                <a:solidFill>
                  <a:srgbClr val="000000"/>
                </a:solidFill>
              </a:rPr>
              <a:t>"Об ограничениях допуска отдельных видов пищевых продуктов, происходящих из иностранных государств, для целей осуществления закупок для обеспечения государственных и муниципальных нужд</a:t>
            </a:r>
          </a:p>
        </p:txBody>
      </p:sp>
    </p:spTree>
    <p:extLst>
      <p:ext uri="{BB962C8B-B14F-4D97-AF65-F5344CB8AC3E}">
        <p14:creationId xmlns:p14="http://schemas.microsoft.com/office/powerpoint/2010/main" val="19250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Национальный режим</a:t>
            </a:r>
          </a:p>
          <a:p>
            <a:pPr algn="just">
              <a:lnSpc>
                <a:spcPct val="100000"/>
              </a:lnSpc>
              <a:buClrTx/>
              <a:buSzTx/>
            </a:pPr>
            <a:r>
              <a:rPr lang="ru-RU" sz="1600" cap="none" dirty="0" smtClean="0">
                <a:solidFill>
                  <a:srgbClr val="FF0000"/>
                </a:solidFill>
                <a:latin typeface="Trebuchet MS"/>
                <a:cs typeface="Arial Unicode MS"/>
              </a:rPr>
              <a:t>           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908" y="1356774"/>
            <a:ext cx="4273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Условия допуска иностранных ТРУ: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908" y="1844824"/>
            <a:ext cx="8681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</a:rPr>
              <a:t>Приказ Минэкономразвития России от 25.03.2014 N 155</a:t>
            </a:r>
          </a:p>
          <a:p>
            <a:pPr algn="just"/>
            <a:endParaRPr lang="ru-RU" sz="1600" dirty="0" smtClean="0">
              <a:solidFill>
                <a:srgbClr val="00000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</a:rPr>
              <a:t>"</a:t>
            </a:r>
            <a:r>
              <a:rPr lang="ru-RU" sz="1600" dirty="0">
                <a:solidFill>
                  <a:srgbClr val="000000"/>
                </a:solidFill>
              </a:rPr>
              <a:t>Об условиях допуска товаров, происходящих из иностранных государств, для целей осуществления закупок товаров, работ, услуг для обеспечения государственных и муниципальных </a:t>
            </a:r>
            <a:r>
              <a:rPr lang="ru-RU" sz="1600" dirty="0" smtClean="0">
                <a:solidFill>
                  <a:srgbClr val="000000"/>
                </a:solidFill>
              </a:rPr>
              <a:t>нужд«: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045" y="3356992"/>
            <a:ext cx="86815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у</a:t>
            </a:r>
            <a:r>
              <a:rPr lang="ru-RU" sz="1400" dirty="0" smtClean="0">
                <a:solidFill>
                  <a:srgbClr val="000000"/>
                </a:solidFill>
              </a:rPr>
              <a:t>частникам </a:t>
            </a:r>
            <a:r>
              <a:rPr lang="ru-RU" sz="1400" dirty="0">
                <a:solidFill>
                  <a:srgbClr val="000000"/>
                </a:solidFill>
              </a:rPr>
              <a:t>закупки, заявки на участие или окончательные предложения которых содержат предложения о поставке товаров, произведенных на территории государств </a:t>
            </a:r>
            <a:r>
              <a:rPr lang="ru-RU" sz="1400" dirty="0" smtClean="0">
                <a:solidFill>
                  <a:srgbClr val="000000"/>
                </a:solidFill>
              </a:rPr>
              <a:t>– членов ЕАЭС, предоставляются </a:t>
            </a:r>
            <a:r>
              <a:rPr lang="ru-RU" sz="1400" dirty="0">
                <a:solidFill>
                  <a:srgbClr val="000000"/>
                </a:solidFill>
              </a:rPr>
              <a:t>преференции в отношении цены контракта в размере </a:t>
            </a:r>
            <a:r>
              <a:rPr lang="ru-RU" sz="1400" dirty="0" smtClean="0">
                <a:solidFill>
                  <a:srgbClr val="000000"/>
                </a:solidFill>
              </a:rPr>
              <a:t>15 % в </a:t>
            </a:r>
            <a:r>
              <a:rPr lang="ru-RU" sz="1400" dirty="0">
                <a:solidFill>
                  <a:srgbClr val="000000"/>
                </a:solidFill>
              </a:rPr>
              <a:t>случае наличия в составе заявок на участие </a:t>
            </a:r>
            <a:r>
              <a:rPr lang="ru-RU" sz="1400" dirty="0" smtClean="0">
                <a:solidFill>
                  <a:srgbClr val="000000"/>
                </a:solidFill>
              </a:rPr>
              <a:t>документа</a:t>
            </a:r>
            <a:r>
              <a:rPr lang="ru-RU" sz="1400" dirty="0">
                <a:solidFill>
                  <a:srgbClr val="000000"/>
                </a:solidFill>
              </a:rPr>
              <a:t>, подтверждающего страну происхождения товара из государств - членов </a:t>
            </a:r>
            <a:r>
              <a:rPr lang="ru-RU" sz="1400" dirty="0" smtClean="0">
                <a:solidFill>
                  <a:srgbClr val="000000"/>
                </a:solidFill>
              </a:rPr>
              <a:t>ЕАЭС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п</a:t>
            </a:r>
            <a:r>
              <a:rPr lang="ru-RU" sz="1400" dirty="0" smtClean="0">
                <a:solidFill>
                  <a:srgbClr val="000000"/>
                </a:solidFill>
              </a:rPr>
              <a:t>одтверждением </a:t>
            </a:r>
            <a:r>
              <a:rPr lang="ru-RU" sz="1400" dirty="0">
                <a:solidFill>
                  <a:srgbClr val="000000"/>
                </a:solidFill>
              </a:rPr>
              <a:t>страны </a:t>
            </a:r>
            <a:r>
              <a:rPr lang="ru-RU" sz="1400" dirty="0" smtClean="0">
                <a:solidFill>
                  <a:srgbClr val="000000"/>
                </a:solidFill>
              </a:rPr>
              <a:t>происхождения товаров является </a:t>
            </a:r>
            <a:r>
              <a:rPr lang="ru-RU" sz="1400" dirty="0">
                <a:solidFill>
                  <a:srgbClr val="000000"/>
                </a:solidFill>
              </a:rPr>
              <a:t>декларация участника </a:t>
            </a:r>
            <a:r>
              <a:rPr lang="ru-RU" sz="1400" dirty="0" smtClean="0">
                <a:solidFill>
                  <a:srgbClr val="000000"/>
                </a:solidFill>
              </a:rPr>
              <a:t>закупки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</a:rPr>
              <a:t>н</a:t>
            </a:r>
            <a:r>
              <a:rPr lang="ru-RU" sz="1400" dirty="0" smtClean="0">
                <a:solidFill>
                  <a:srgbClr val="000000"/>
                </a:solidFill>
              </a:rPr>
              <a:t>аименование </a:t>
            </a:r>
            <a:r>
              <a:rPr lang="ru-RU" sz="1400" dirty="0">
                <a:solidFill>
                  <a:srgbClr val="000000"/>
                </a:solidFill>
              </a:rPr>
              <a:t>страны происхождения товаров указывается в соответствии с Общероссийским классификатором стран </a:t>
            </a:r>
            <a:r>
              <a:rPr lang="ru-RU" sz="1400" dirty="0" smtClean="0">
                <a:solidFill>
                  <a:srgbClr val="000000"/>
                </a:solidFill>
              </a:rPr>
              <a:t>мира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0000"/>
                </a:solidFill>
              </a:rPr>
              <a:t>если </a:t>
            </a:r>
            <a:r>
              <a:rPr lang="ru-RU" sz="1400" dirty="0">
                <a:solidFill>
                  <a:srgbClr val="000000"/>
                </a:solidFill>
              </a:rPr>
              <a:t>заказчиком </a:t>
            </a:r>
            <a:r>
              <a:rPr lang="ru-RU" sz="1400" dirty="0" smtClean="0">
                <a:solidFill>
                  <a:srgbClr val="000000"/>
                </a:solidFill>
              </a:rPr>
              <a:t>установлено требование о предоставлении декларации, но участник </a:t>
            </a:r>
            <a:r>
              <a:rPr lang="ru-RU" sz="1400" dirty="0">
                <a:solidFill>
                  <a:srgbClr val="000000"/>
                </a:solidFill>
              </a:rPr>
              <a:t>закупки </a:t>
            </a:r>
            <a:r>
              <a:rPr lang="ru-RU" sz="1400" dirty="0" smtClean="0">
                <a:solidFill>
                  <a:srgbClr val="000000"/>
                </a:solidFill>
              </a:rPr>
              <a:t>её не представил, </a:t>
            </a:r>
            <a:r>
              <a:rPr lang="ru-RU" sz="1400" dirty="0">
                <a:solidFill>
                  <a:srgbClr val="000000"/>
                </a:solidFill>
              </a:rPr>
              <a:t>к такому участнику </a:t>
            </a:r>
            <a:r>
              <a:rPr lang="ru-RU" sz="1400" dirty="0" smtClean="0">
                <a:solidFill>
                  <a:srgbClr val="000000"/>
                </a:solidFill>
              </a:rPr>
              <a:t>положения Приказа не применяются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 smtClean="0">
              <a:solidFill>
                <a:srgbClr val="000000"/>
              </a:solidFill>
            </a:endParaRPr>
          </a:p>
          <a:p>
            <a:pPr algn="just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2575363" y="332656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Отчетность по 44-ФЗ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72344" y="1458641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fontAlgn="base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A0A0A"/>
                </a:solidFill>
              </a:rPr>
              <a:t>отчёт </a:t>
            </a:r>
            <a:r>
              <a:rPr lang="ru-RU" dirty="0">
                <a:solidFill>
                  <a:srgbClr val="0A0A0A"/>
                </a:solidFill>
              </a:rPr>
              <a:t>об объеме закупок </a:t>
            </a:r>
            <a:r>
              <a:rPr lang="ru-RU" dirty="0" smtClean="0">
                <a:solidFill>
                  <a:srgbClr val="0A0A0A"/>
                </a:solidFill>
              </a:rPr>
              <a:t>у СМП, СОНКО</a:t>
            </a:r>
            <a:endParaRPr lang="ru-RU" b="0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343" y="2047496"/>
            <a:ext cx="86219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ru-RU" dirty="0" smtClean="0"/>
              <a:t>тчет об отдельных закупках у единственного поставщика (с обоснованием невозможности </a:t>
            </a:r>
            <a:r>
              <a:rPr lang="ru-RU" dirty="0"/>
              <a:t>или </a:t>
            </a:r>
            <a:r>
              <a:rPr lang="ru-RU" dirty="0" smtClean="0"/>
              <a:t>нецелесообразности </a:t>
            </a:r>
            <a:r>
              <a:rPr lang="ru-RU" dirty="0"/>
              <a:t>использования иных способов определения поставщика (подрядчика, исполнителя), а также цену контракта и </a:t>
            </a:r>
            <a:r>
              <a:rPr lang="ru-RU" dirty="0" smtClean="0"/>
              <a:t>иных существенных условий </a:t>
            </a:r>
            <a:r>
              <a:rPr lang="ru-RU" dirty="0"/>
              <a:t>контракта. </a:t>
            </a:r>
            <a:r>
              <a:rPr lang="ru-RU" dirty="0" smtClean="0"/>
              <a:t>Исключение: закупки по п.1</a:t>
            </a:r>
            <a:r>
              <a:rPr lang="ru-RU" dirty="0"/>
              <a:t>, 2, 4, 5, 7, 8, 15, 16, 19 - 21, 24 - 26, 28, 29, 33, 36, 42, 44, 45, 47 - 48 </a:t>
            </a:r>
            <a:r>
              <a:rPr lang="ru-RU" dirty="0" smtClean="0"/>
              <a:t>ч.1 ст.93)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2343" y="3767492"/>
            <a:ext cx="8621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A0A0A"/>
                </a:solidFill>
              </a:rPr>
              <a:t>р</a:t>
            </a:r>
            <a:r>
              <a:rPr lang="ru-RU" dirty="0" smtClean="0">
                <a:solidFill>
                  <a:srgbClr val="0A0A0A"/>
                </a:solidFill>
              </a:rPr>
              <a:t>еестр контрактов (информация по заключенным контрактам, в том числе об изменении условий контракта, исполнении контракта, расторжении контракта и др.; исключения</a:t>
            </a:r>
            <a:r>
              <a:rPr lang="ru-RU" dirty="0">
                <a:solidFill>
                  <a:srgbClr val="0A0A0A"/>
                </a:solidFill>
              </a:rPr>
              <a:t>:  информация о контрактах, заключенных в соответствии с </a:t>
            </a:r>
            <a:r>
              <a:rPr lang="ru-RU" dirty="0" smtClean="0">
                <a:solidFill>
                  <a:srgbClr val="0A0A0A"/>
                </a:solidFill>
              </a:rPr>
              <a:t>п.4,5,23,42,44,45,46 ч.1 ст.93) </a:t>
            </a:r>
            <a:r>
              <a:rPr lang="ru-RU" dirty="0"/>
              <a:t>Постановление Правительства РФ от 28.11.2013 N </a:t>
            </a:r>
            <a:r>
              <a:rPr lang="ru-RU" dirty="0" smtClean="0"/>
              <a:t>1084 "О </a:t>
            </a:r>
            <a:r>
              <a:rPr lang="ru-RU" dirty="0"/>
              <a:t>порядке ведения реестра контрактов, заключенных заказчиками, и реестра контрактов, содержащего сведения, составляющие государственную тайну"</a:t>
            </a:r>
          </a:p>
          <a:p>
            <a:pPr algn="just" fontAlgn="base">
              <a:spcAft>
                <a:spcPts val="0"/>
              </a:spcAft>
            </a:pPr>
            <a:endParaRPr lang="ru-RU" dirty="0">
              <a:solidFill>
                <a:srgbClr val="0A0A0A"/>
              </a:solidFill>
            </a:endParaRPr>
          </a:p>
          <a:p>
            <a:pPr algn="just" fontAlgn="base">
              <a:spcAft>
                <a:spcPts val="0"/>
              </a:spcAft>
            </a:pPr>
            <a:endParaRPr lang="ru-RU" b="0" i="0" dirty="0">
              <a:solidFill>
                <a:srgbClr val="0A0A0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4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810720"/>
            <a:ext cx="536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887" y="1409646"/>
            <a:ext cx="89411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 smtClean="0"/>
              <a:t>Отчет о результатах исполнения контракта, отдельного этапа исполнения  контракта</a:t>
            </a:r>
          </a:p>
          <a:p>
            <a:pPr algn="just">
              <a:buClr>
                <a:srgbClr val="FF0000"/>
              </a:buClr>
            </a:pPr>
            <a:r>
              <a:rPr lang="ru-RU" sz="1400" dirty="0"/>
              <a:t> </a:t>
            </a:r>
            <a:endParaRPr lang="ru-RU" sz="1400" dirty="0" smtClean="0"/>
          </a:p>
          <a:p>
            <a:pPr indent="268288" algn="just">
              <a:buClr>
                <a:srgbClr val="FF0000"/>
              </a:buClr>
            </a:pPr>
            <a:r>
              <a:rPr lang="ru-RU" sz="1400" i="1" dirty="0">
                <a:solidFill>
                  <a:srgbClr val="FF0000"/>
                </a:solidFill>
              </a:rPr>
              <a:t>и</a:t>
            </a:r>
            <a:r>
              <a:rPr lang="ru-RU" sz="1400" i="1" dirty="0" smtClean="0">
                <a:solidFill>
                  <a:srgbClr val="FF0000"/>
                </a:solidFill>
              </a:rPr>
              <a:t>сключения</a:t>
            </a:r>
            <a:r>
              <a:rPr lang="ru-RU" sz="1400" i="1" dirty="0">
                <a:solidFill>
                  <a:srgbClr val="FF0000"/>
                </a:solidFill>
              </a:rPr>
              <a:t>: </a:t>
            </a:r>
            <a:r>
              <a:rPr lang="ru-RU" sz="1400" dirty="0" smtClean="0"/>
              <a:t>контракты, заключенные в </a:t>
            </a:r>
            <a:r>
              <a:rPr lang="ru-RU" sz="1400" dirty="0"/>
              <a:t>соответствии с </a:t>
            </a:r>
            <a:r>
              <a:rPr lang="ru-RU" sz="1400" dirty="0" smtClean="0"/>
              <a:t>п.4</a:t>
            </a:r>
            <a:r>
              <a:rPr lang="ru-RU" sz="1400" dirty="0"/>
              <a:t>, 5, 23, 42, </a:t>
            </a:r>
            <a:r>
              <a:rPr lang="ru-RU" sz="1400" dirty="0" smtClean="0"/>
              <a:t>44, 46 ч.1 ст.93 44-ФЗ</a:t>
            </a:r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>
              <a:buClr>
                <a:srgbClr val="FF0000"/>
              </a:buClr>
            </a:pPr>
            <a:r>
              <a:rPr lang="ru-RU" sz="1400" dirty="0"/>
              <a:t>о</a:t>
            </a:r>
            <a:r>
              <a:rPr lang="ru-RU" sz="1400" dirty="0" smtClean="0"/>
              <a:t>тчет размещается в ЕИС и включает информацию:</a:t>
            </a:r>
          </a:p>
          <a:p>
            <a:pPr marL="444500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об </a:t>
            </a:r>
            <a:r>
              <a:rPr lang="ru-RU" sz="1400" dirty="0"/>
              <a:t>исполнении контракта (результаты отдельного этапа исполнения контракта, осуществленная поставка товара, выполненная работа или оказанная услуга, в том числе их соответствие плану-графику), о соблюдении промежуточных и окончательных сроков исполнения </a:t>
            </a:r>
            <a:r>
              <a:rPr lang="ru-RU" sz="1400" dirty="0" smtClean="0"/>
              <a:t>контракта</a:t>
            </a:r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 </a:t>
            </a:r>
            <a:r>
              <a:rPr lang="ru-RU" sz="1400" dirty="0"/>
              <a:t>ненадлежащем исполнении контракта (с указанием допущенных нарушений) или о неисполнении контракта и о санкциях, которые применены в связи с нарушением условий контракта или его </a:t>
            </a:r>
            <a:r>
              <a:rPr lang="ru-RU" sz="1400" dirty="0" smtClean="0"/>
              <a:t>неисполнением</a:t>
            </a:r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444500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об </a:t>
            </a:r>
            <a:r>
              <a:rPr lang="ru-RU" sz="1400" dirty="0"/>
              <a:t>изменении или о расторжении контракта в ходе его </a:t>
            </a:r>
            <a:r>
              <a:rPr lang="ru-RU" sz="1400" dirty="0" smtClean="0"/>
              <a:t>исполнения</a:t>
            </a:r>
          </a:p>
          <a:p>
            <a:pPr marL="444500" indent="-176213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Clr>
                <a:srgbClr val="FF0000"/>
              </a:buClr>
            </a:pPr>
            <a:r>
              <a:rPr lang="ru-RU" sz="1400" dirty="0"/>
              <a:t>к</a:t>
            </a:r>
            <a:r>
              <a:rPr lang="ru-RU" sz="1400" dirty="0" smtClean="0"/>
              <a:t> отчету прилагаются:</a:t>
            </a:r>
          </a:p>
          <a:p>
            <a:pPr>
              <a:buClr>
                <a:srgbClr val="FF0000"/>
              </a:buClr>
            </a:pPr>
            <a:endParaRPr lang="ru-RU" sz="1400" dirty="0" smtClean="0"/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заключение </a:t>
            </a:r>
            <a:r>
              <a:rPr lang="ru-RU" sz="1400" dirty="0"/>
              <a:t>по результатам экспертизы </a:t>
            </a:r>
            <a:endParaRPr lang="ru-RU" sz="1400" dirty="0" smtClean="0"/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документ </a:t>
            </a:r>
            <a:r>
              <a:rPr lang="ru-RU" sz="1400" dirty="0"/>
              <a:t>о приемке </a:t>
            </a:r>
            <a:r>
              <a:rPr lang="ru-RU" sz="1400" dirty="0" smtClean="0"/>
              <a:t>результатов </a:t>
            </a:r>
          </a:p>
          <a:p>
            <a:pPr marL="444500" indent="-176213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иной </a:t>
            </a:r>
            <a:r>
              <a:rPr lang="ru-RU" sz="1400" dirty="0"/>
              <a:t>определенный законодательством </a:t>
            </a:r>
            <a:r>
              <a:rPr lang="ru-RU" sz="1400" dirty="0" smtClean="0"/>
              <a:t>РФ документ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41738"/>
            <a:ext cx="8802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1400" dirty="0"/>
              <a:t>П</a:t>
            </a:r>
            <a:r>
              <a:rPr lang="ru-RU" sz="1400" dirty="0" smtClean="0"/>
              <a:t>орядок </a:t>
            </a:r>
            <a:r>
              <a:rPr lang="ru-RU" sz="1400" dirty="0"/>
              <a:t>подготовки и </a:t>
            </a:r>
            <a:r>
              <a:rPr lang="ru-RU" sz="1400" dirty="0" smtClean="0"/>
              <a:t>размещения отчета - </a:t>
            </a:r>
            <a:r>
              <a:rPr lang="ru-RU" sz="1400" b="1" dirty="0">
                <a:solidFill>
                  <a:srgbClr val="FF0000"/>
                </a:solidFill>
              </a:rPr>
              <a:t>Постановление Правительства РФ от 28.11.2013 N 1093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36659" y="275430"/>
            <a:ext cx="6545263" cy="9064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</a:rPr>
              <a:t>Отчетность по 44-ФЗ</a:t>
            </a:r>
          </a:p>
          <a:p>
            <a:pPr>
              <a:lnSpc>
                <a:spcPct val="12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64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470153" y="331790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Изменения в ст. 112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1335666"/>
            <a:ext cx="84969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Новая ч.2.1 ст.15 44-ФЗ:</a:t>
            </a:r>
          </a:p>
          <a:p>
            <a:pPr algn="just"/>
            <a:r>
              <a:rPr lang="ru-RU" sz="1400" dirty="0"/>
              <a:t>2.1. Государственные, муниципальные унитарные предприятия осуществляют закупки в соответствии с требованиями настоящего Федерального закона, за исключением закупок, осуществляемых в течение года в соответствии с правовым актом, предусмотренным </a:t>
            </a:r>
            <a:r>
              <a:rPr lang="ru-RU" sz="1400" dirty="0">
                <a:hlinkClick r:id="rId3"/>
              </a:rPr>
              <a:t>частью 3 статьи 2 Федерального закона от 18 июля 2011 года N 223-ФЗ "О закупках товаров, работ, услуг отдельными видами юридических лиц", принятым государственным, муниципальным унитарными предприятиями и размещенным до начала года в единой информационной системе</a:t>
            </a:r>
            <a:r>
              <a:rPr lang="ru-RU" sz="1400" dirty="0" smtClean="0">
                <a:hlinkClick r:id="rId3"/>
              </a:rPr>
              <a:t>:</a:t>
            </a:r>
          </a:p>
          <a:p>
            <a:pPr algn="just">
              <a:buClr>
                <a:srgbClr val="FF0000"/>
              </a:buClr>
            </a:pPr>
            <a:endParaRPr lang="ru-RU" sz="1400" dirty="0">
              <a:hlinkClick r:id="rId3"/>
            </a:endParaRPr>
          </a:p>
          <a:p>
            <a:pPr marL="342900" indent="-342900" algn="just">
              <a:buClr>
                <a:srgbClr val="FF0000"/>
              </a:buClr>
              <a:buAutoNum type="arabicParenR"/>
            </a:pPr>
            <a:r>
              <a:rPr lang="ru-RU" sz="1400" b="1" dirty="0" smtClean="0"/>
              <a:t>за </a:t>
            </a:r>
            <a:r>
              <a:rPr lang="ru-RU" sz="1400" b="1" dirty="0"/>
              <a:t>счет грантов</a:t>
            </a:r>
            <a:r>
              <a:rPr lang="ru-RU" sz="1400" dirty="0"/>
              <a:t>, передаваемых безвозмездно и безвозвратно гражданами и юридическими лицами, в том числе иностранными гражданами и иностранными юридическими лицами, а также международными организациями, получившими право на предоставление грантов на территории Российской Федерации в порядке, установленном законодательством Российской Федерации, </a:t>
            </a:r>
            <a:r>
              <a:rPr lang="ru-RU" sz="1400" b="1" dirty="0"/>
              <a:t>субсидий (грантов)</a:t>
            </a:r>
            <a:r>
              <a:rPr lang="ru-RU" sz="1400" dirty="0"/>
              <a:t>, предоставляемых на конкурсной основе из соответствующих бюджетов бюджетной системы Российской Федерации, если условиями, определенными грантодателями, не установлено </a:t>
            </a:r>
            <a:r>
              <a:rPr lang="ru-RU" sz="1400" dirty="0" smtClean="0"/>
              <a:t>иное;</a:t>
            </a:r>
          </a:p>
          <a:p>
            <a:pPr marL="342900" indent="-342900" algn="just">
              <a:buClr>
                <a:srgbClr val="FF0000"/>
              </a:buClr>
              <a:buAutoNum type="arabicParenR"/>
            </a:pPr>
            <a:endParaRPr lang="ru-RU" sz="1400" b="1" dirty="0"/>
          </a:p>
          <a:p>
            <a:pPr marL="342900" indent="-342900" algn="just">
              <a:buClr>
                <a:srgbClr val="FF0000"/>
              </a:buClr>
              <a:buAutoNum type="arabicParenR"/>
            </a:pPr>
            <a:r>
              <a:rPr lang="ru-RU" sz="1400" b="1" dirty="0" smtClean="0"/>
              <a:t>в </a:t>
            </a:r>
            <a:r>
              <a:rPr lang="ru-RU" sz="1400" b="1" dirty="0"/>
              <a:t>качестве исполнителя по контрак</a:t>
            </a:r>
            <a:r>
              <a:rPr lang="ru-RU" sz="1400" dirty="0"/>
              <a:t>ту в случае привлечения на основании договора в ходе исполнения данного контракта иных лиц для поставки товара, выполнения работы или оказания услуги, необходимых для исполнения предусмотренных контрактом обязательств данного предприятия, за исключением случаев исполнения предприятием контракта, заключенного в соответствии с пунктом 2 части 1 статьи 93 настоящего Федерального </a:t>
            </a:r>
            <a:r>
              <a:rPr lang="ru-RU" sz="1400" dirty="0" smtClean="0"/>
              <a:t>закона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b="1" dirty="0" smtClean="0">
              <a:solidFill>
                <a:srgbClr val="FF0000"/>
              </a:solidFill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9526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639"/>
            <a:ext cx="91440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9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20" tIns="45711" rIns="91420" bIns="4571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Контакты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23343" y="5229200"/>
            <a:ext cx="4248150" cy="14758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89982" tIns="44991" rIns="89982" bIns="44991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49171">
              <a:buClr>
                <a:srgbClr val="000000"/>
              </a:buClr>
              <a:buSzPct val="100000"/>
            </a:pPr>
            <a:r>
              <a:rPr lang="en-US" altLang="ru-RU" dirty="0">
                <a:solidFill>
                  <a:srgbClr val="444444"/>
                </a:solidFill>
                <a:latin typeface="Trebuchet MS" panose="020B0603020202020204" pitchFamily="34" charset="0"/>
                <a:hlinkClick r:id="rId4"/>
              </a:rPr>
              <a:t>https://www.rts-tender.ru</a:t>
            </a:r>
            <a:r>
              <a:rPr lang="en-US" altLang="ru-RU" dirty="0" smtClean="0">
                <a:solidFill>
                  <a:srgbClr val="444444"/>
                </a:solidFill>
                <a:latin typeface="Trebuchet MS" panose="020B0603020202020204" pitchFamily="34" charset="0"/>
                <a:hlinkClick r:id="rId4"/>
              </a:rPr>
              <a:t>/</a:t>
            </a:r>
            <a:endParaRPr lang="ru-RU" altLang="ru-RU" dirty="0" smtClean="0">
              <a:solidFill>
                <a:srgbClr val="444444"/>
              </a:solidFill>
              <a:latin typeface="Trebuchet MS" panose="020B0603020202020204" pitchFamily="34" charset="0"/>
            </a:endParaRPr>
          </a:p>
          <a:p>
            <a:pPr algn="ctr" defTabSz="449171">
              <a:buClr>
                <a:srgbClr val="000000"/>
              </a:buClr>
              <a:buSzPct val="100000"/>
            </a:pP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Телефон</a:t>
            </a:r>
            <a:r>
              <a:rPr lang="ru-RU" altLang="ru-RU" dirty="0" smtClean="0">
                <a:solidFill>
                  <a:srgbClr val="444444"/>
                </a:solidFill>
                <a:latin typeface="+mn-lt"/>
              </a:rPr>
              <a:t>:</a:t>
            </a:r>
            <a:r>
              <a:rPr lang="ru-RU" dirty="0">
                <a:solidFill>
                  <a:srgbClr val="444444"/>
                </a:solidFill>
                <a:latin typeface="+mn-lt"/>
              </a:rPr>
              <a:t>+7 </a:t>
            </a:r>
            <a:r>
              <a:rPr lang="ru-RU" dirty="0" smtClean="0">
                <a:solidFill>
                  <a:srgbClr val="444444"/>
                </a:solidFill>
                <a:latin typeface="+mn-lt"/>
              </a:rPr>
              <a:t>(</a:t>
            </a:r>
            <a:r>
              <a:rPr lang="ru-RU" dirty="0" smtClean="0">
                <a:solidFill>
                  <a:srgbClr val="444444"/>
                </a:solidFill>
              </a:rPr>
              <a:t>812</a:t>
            </a:r>
            <a:r>
              <a:rPr lang="ru-RU" dirty="0" smtClean="0">
                <a:solidFill>
                  <a:srgbClr val="444444"/>
                </a:solidFill>
                <a:latin typeface="+mn-lt"/>
              </a:rPr>
              <a:t>) 380-30-80</a:t>
            </a:r>
          </a:p>
          <a:p>
            <a:pPr algn="ctr" defTabSz="449171">
              <a:buClr>
                <a:srgbClr val="000000"/>
              </a:buClr>
              <a:buSzPct val="100000"/>
            </a:pPr>
            <a:r>
              <a:rPr lang="ru-RU" altLang="ru-RU" dirty="0" smtClean="0">
                <a:solidFill>
                  <a:srgbClr val="444444"/>
                </a:solidFill>
              </a:rPr>
              <a:t>              8-963-317-6824</a:t>
            </a:r>
            <a:endParaRPr lang="ru-RU" altLang="ru-RU" dirty="0" smtClean="0">
              <a:solidFill>
                <a:srgbClr val="444444"/>
              </a:solidFill>
              <a:latin typeface="+mn-lt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E-mail</a:t>
            </a:r>
            <a:r>
              <a:rPr lang="ru-RU" altLang="ru-RU" dirty="0" smtClean="0">
                <a:solidFill>
                  <a:srgbClr val="444444"/>
                </a:solidFill>
                <a:latin typeface="Trebuchet MS" panose="020B0603020202020204" pitchFamily="34" charset="0"/>
              </a:rPr>
              <a:t>: </a:t>
            </a:r>
            <a:r>
              <a:rPr lang="en-US" altLang="ru-RU" u="sng" dirty="0" err="1" smtClean="0">
                <a:solidFill>
                  <a:srgbClr val="E4465A"/>
                </a:solidFill>
              </a:rPr>
              <a:t>spb</a:t>
            </a:r>
            <a:r>
              <a:rPr lang="ru-RU" u="sng" dirty="0" smtClean="0">
                <a:solidFill>
                  <a:srgbClr val="E4465A"/>
                </a:solidFill>
              </a:rPr>
              <a:t>@rts-tender.ru</a:t>
            </a:r>
            <a:endParaRPr lang="ru-RU" altLang="ru-RU" dirty="0">
              <a:solidFill>
                <a:srgbClr val="E4465A"/>
              </a:solidFill>
              <a:latin typeface="Trebuchet MS" panose="020B0603020202020204" pitchFamily="34" charset="0"/>
            </a:endParaRPr>
          </a:p>
          <a:p>
            <a:pPr algn="ctr" defTabSz="449171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dirty="0">
              <a:solidFill>
                <a:srgbClr val="44444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 txBox="1">
            <a:spLocks/>
          </p:cNvSpPr>
          <p:nvPr/>
        </p:nvSpPr>
        <p:spPr bwMode="auto">
          <a:xfrm>
            <a:off x="2470153" y="331790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Изменения в ст. 112 44-ФЗ</a:t>
            </a:r>
            <a:endParaRPr lang="ru-RU" altLang="ru-RU" dirty="0">
              <a:solidFill>
                <a:srgbClr val="FF0000"/>
              </a:solidFill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10244" y="1319044"/>
            <a:ext cx="85102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Новая ч.40 ст.112:</a:t>
            </a:r>
          </a:p>
          <a:p>
            <a:pPr algn="just"/>
            <a:endParaRPr lang="ru-RU" sz="16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/>
              <a:t>До </a:t>
            </a:r>
            <a:r>
              <a:rPr lang="ru-RU" sz="1600" b="1" dirty="0"/>
              <a:t>31 декабря 2016 года государственные, муниципальные унитарные предприятия обязаны</a:t>
            </a:r>
            <a:r>
              <a:rPr lang="ru-RU" sz="1600" b="1" dirty="0" smtClean="0"/>
              <a:t>:</a:t>
            </a:r>
          </a:p>
          <a:p>
            <a:pPr algn="just">
              <a:buClr>
                <a:srgbClr val="FF0000"/>
              </a:buClr>
            </a:pPr>
            <a:endParaRPr lang="ru-RU" sz="1600" dirty="0"/>
          </a:p>
          <a:p>
            <a:pPr marL="538163" indent="-269875" algn="just">
              <a:buClr>
                <a:srgbClr val="FF0000"/>
              </a:buClr>
              <a:buAutoNum type="arabicParenR"/>
            </a:pPr>
            <a:r>
              <a:rPr lang="ru-RU" sz="1400" dirty="0" smtClean="0"/>
              <a:t>создать </a:t>
            </a:r>
            <a:r>
              <a:rPr lang="ru-RU" sz="1400" dirty="0"/>
              <a:t>контрактную службу или назначить контрактного управляющего в соответствии с требованиями </a:t>
            </a:r>
            <a:r>
              <a:rPr lang="ru-RU" sz="1400" dirty="0" smtClean="0"/>
              <a:t>ст.38 </a:t>
            </a:r>
            <a:r>
              <a:rPr lang="ru-RU" sz="1400" dirty="0"/>
              <a:t>настоящего Федерального </a:t>
            </a:r>
            <a:r>
              <a:rPr lang="ru-RU" sz="1400" dirty="0" smtClean="0"/>
              <a:t>закона </a:t>
            </a:r>
            <a:r>
              <a:rPr lang="ru-RU" sz="1400" i="1" dirty="0" smtClean="0"/>
              <a:t>(Приказ Минэка от 29.10.2013 № 631 «Об утверждении типового положения (регламента) о контрактной службе»)</a:t>
            </a:r>
          </a:p>
          <a:p>
            <a:pPr marL="538163" indent="-269875" algn="just">
              <a:buClr>
                <a:srgbClr val="FF0000"/>
              </a:buClr>
              <a:buAutoNum type="arabicParenR"/>
            </a:pPr>
            <a:endParaRPr lang="ru-RU" sz="1400" i="1" dirty="0" smtClean="0"/>
          </a:p>
          <a:p>
            <a:pPr marL="538163" indent="-269875" algn="just">
              <a:buClr>
                <a:srgbClr val="FF0000"/>
              </a:buClr>
              <a:buAutoNum type="arabicParenR"/>
            </a:pPr>
            <a:r>
              <a:rPr lang="ru-RU" sz="1400" dirty="0" smtClean="0"/>
              <a:t>осуществлять </a:t>
            </a:r>
            <a:r>
              <a:rPr lang="ru-RU" sz="1400" dirty="0"/>
              <a:t>планирование закупок на 2017 год и последующие годы в </a:t>
            </a:r>
            <a:r>
              <a:rPr lang="ru-RU" sz="1400" dirty="0" smtClean="0"/>
              <a:t>  соответствии </a:t>
            </a:r>
            <a:r>
              <a:rPr lang="ru-RU" sz="1400" dirty="0"/>
              <a:t>с требованиями настоящего Федерального </a:t>
            </a:r>
            <a:r>
              <a:rPr lang="ru-RU" sz="1400" dirty="0" smtClean="0"/>
              <a:t>закона </a:t>
            </a:r>
            <a:r>
              <a:rPr lang="ru-RU" sz="1400" i="1" dirty="0" smtClean="0"/>
              <a:t>(глава 2 44-ФЗ)</a:t>
            </a:r>
          </a:p>
          <a:p>
            <a:pPr marL="538163" indent="-269875" algn="just">
              <a:buClr>
                <a:srgbClr val="FF0000"/>
              </a:buClr>
            </a:pPr>
            <a:endParaRPr lang="ru-RU" sz="1400" dirty="0"/>
          </a:p>
          <a:p>
            <a:pPr marL="611188" indent="-342900" algn="just">
              <a:buClr>
                <a:srgbClr val="FF0000"/>
              </a:buClr>
              <a:buAutoNum type="arabicParenR" startAt="3"/>
            </a:pPr>
            <a:r>
              <a:rPr lang="ru-RU" sz="1400" dirty="0" smtClean="0"/>
              <a:t>зарегистрироваться </a:t>
            </a:r>
            <a:r>
              <a:rPr lang="ru-RU" sz="1400" dirty="0"/>
              <a:t>в единой информационной </a:t>
            </a:r>
            <a:r>
              <a:rPr lang="ru-RU" sz="1400" dirty="0" smtClean="0"/>
              <a:t>системе </a:t>
            </a:r>
            <a:r>
              <a:rPr lang="ru-RU" sz="1400" i="1" dirty="0" smtClean="0"/>
              <a:t>(необходимо получить электронную подпись по 44-ФЗ)</a:t>
            </a:r>
          </a:p>
          <a:p>
            <a:pPr marL="611188" indent="-342900" algn="just">
              <a:buAutoNum type="arabicParenR" startAt="3"/>
            </a:pPr>
            <a:endParaRPr lang="ru-RU" sz="1400" i="1" dirty="0"/>
          </a:p>
          <a:p>
            <a:pPr marL="554038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/>
              <a:t>Приказ Казначейства России от 30.12.2015 N 27н "Об утверждении Порядка регистрации в единой информационной системе в сфере закупок и признании утратившим силу приказа Федерального казначейства от 25 марта 2014 г. N </a:t>
            </a:r>
            <a:r>
              <a:rPr lang="ru-RU" sz="1400" i="1" dirty="0" smtClean="0"/>
              <a:t>4н»</a:t>
            </a:r>
          </a:p>
          <a:p>
            <a:pPr marL="554038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400" i="1" dirty="0"/>
          </a:p>
          <a:p>
            <a:pPr marL="554038" indent="-28575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1400" i="1" dirty="0" smtClean="0"/>
              <a:t>Приказ </a:t>
            </a:r>
            <a:r>
              <a:rPr lang="ru-RU" sz="1400" i="1" dirty="0"/>
              <a:t>Казначейства России от 31.07.2015 №197 "Об утверждении Регламента Удостоверяющего центра Федерального казначейства</a:t>
            </a:r>
            <a:r>
              <a:rPr lang="ru-RU" sz="1400" i="1" dirty="0" smtClean="0"/>
              <a:t>"</a:t>
            </a:r>
          </a:p>
          <a:p>
            <a:pPr marL="611188" indent="-342900" algn="just">
              <a:buAutoNum type="arabicParenR" startAt="3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14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67188" y="1916832"/>
            <a:ext cx="855662" cy="1174750"/>
          </a:xfrm>
          <a:custGeom>
            <a:avLst/>
            <a:gdLst>
              <a:gd name="T0" fmla="*/ 11557 w 11858"/>
              <a:gd name="T1" fmla="*/ 91 h 16280"/>
              <a:gd name="T2" fmla="*/ 11809 w 11858"/>
              <a:gd name="T3" fmla="*/ 381 h 16280"/>
              <a:gd name="T4" fmla="*/ 11846 w 11858"/>
              <a:gd name="T5" fmla="*/ 15782 h 16280"/>
              <a:gd name="T6" fmla="*/ 11653 w 11858"/>
              <a:gd name="T7" fmla="*/ 16118 h 16280"/>
              <a:gd name="T8" fmla="*/ 11298 w 11858"/>
              <a:gd name="T9" fmla="*/ 16277 h 16280"/>
              <a:gd name="T10" fmla="*/ 327 w 11858"/>
              <a:gd name="T11" fmla="*/ 16205 h 16280"/>
              <a:gd name="T12" fmla="*/ 61 w 11858"/>
              <a:gd name="T13" fmla="*/ 15927 h 16280"/>
              <a:gd name="T14" fmla="*/ 7 w 11858"/>
              <a:gd name="T15" fmla="*/ 528 h 16280"/>
              <a:gd name="T16" fmla="*/ 182 w 11858"/>
              <a:gd name="T17" fmla="*/ 182 h 16280"/>
              <a:gd name="T18" fmla="*/ 529 w 11858"/>
              <a:gd name="T19" fmla="*/ 7 h 16280"/>
              <a:gd name="T20" fmla="*/ 6272 w 11858"/>
              <a:gd name="T21" fmla="*/ 12062 h 16280"/>
              <a:gd name="T22" fmla="*/ 6229 w 11858"/>
              <a:gd name="T23" fmla="*/ 11836 h 16280"/>
              <a:gd name="T24" fmla="*/ 6328 w 11858"/>
              <a:gd name="T25" fmla="*/ 11625 h 16280"/>
              <a:gd name="T26" fmla="*/ 6538 w 11858"/>
              <a:gd name="T27" fmla="*/ 11514 h 16280"/>
              <a:gd name="T28" fmla="*/ 6766 w 11858"/>
              <a:gd name="T29" fmla="*/ 11549 h 16280"/>
              <a:gd name="T30" fmla="*/ 9247 w 11858"/>
              <a:gd name="T31" fmla="*/ 10235 h 16280"/>
              <a:gd name="T32" fmla="*/ 9464 w 11858"/>
              <a:gd name="T33" fmla="*/ 10153 h 16280"/>
              <a:gd name="T34" fmla="*/ 9687 w 11858"/>
              <a:gd name="T35" fmla="*/ 10213 h 16280"/>
              <a:gd name="T36" fmla="*/ 9834 w 11858"/>
              <a:gd name="T37" fmla="*/ 10400 h 16280"/>
              <a:gd name="T38" fmla="*/ 9840 w 11858"/>
              <a:gd name="T39" fmla="*/ 10630 h 16280"/>
              <a:gd name="T40" fmla="*/ 7656 w 11858"/>
              <a:gd name="T41" fmla="*/ 13093 h 16280"/>
              <a:gd name="T42" fmla="*/ 7443 w 11858"/>
              <a:gd name="T43" fmla="*/ 13192 h 16280"/>
              <a:gd name="T44" fmla="*/ 7217 w 11858"/>
              <a:gd name="T45" fmla="*/ 13147 h 16280"/>
              <a:gd name="T46" fmla="*/ 7553 w 11858"/>
              <a:gd name="T47" fmla="*/ 10191 h 16280"/>
              <a:gd name="T48" fmla="*/ 8100 w 11858"/>
              <a:gd name="T49" fmla="*/ 10313 h 16280"/>
              <a:gd name="T50" fmla="*/ 8581 w 11858"/>
              <a:gd name="T51" fmla="*/ 10568 h 16280"/>
              <a:gd name="T52" fmla="*/ 7978 w 11858"/>
              <a:gd name="T53" fmla="*/ 10937 h 16280"/>
              <a:gd name="T54" fmla="*/ 7633 w 11858"/>
              <a:gd name="T55" fmla="*/ 10830 h 16280"/>
              <a:gd name="T56" fmla="*/ 7225 w 11858"/>
              <a:gd name="T57" fmla="*/ 10815 h 16280"/>
              <a:gd name="T58" fmla="*/ 6774 w 11858"/>
              <a:gd name="T59" fmla="*/ 10936 h 16280"/>
              <a:gd name="T60" fmla="*/ 6393 w 11858"/>
              <a:gd name="T61" fmla="*/ 11186 h 16280"/>
              <a:gd name="T62" fmla="*/ 6108 w 11858"/>
              <a:gd name="T63" fmla="*/ 11539 h 16280"/>
              <a:gd name="T64" fmla="*/ 5944 w 11858"/>
              <a:gd name="T65" fmla="*/ 11972 h 16280"/>
              <a:gd name="T66" fmla="*/ 5926 w 11858"/>
              <a:gd name="T67" fmla="*/ 12451 h 16280"/>
              <a:gd name="T68" fmla="*/ 6058 w 11858"/>
              <a:gd name="T69" fmla="*/ 12898 h 16280"/>
              <a:gd name="T70" fmla="*/ 6318 w 11858"/>
              <a:gd name="T71" fmla="*/ 13271 h 16280"/>
              <a:gd name="T72" fmla="*/ 6679 w 11858"/>
              <a:gd name="T73" fmla="*/ 13547 h 16280"/>
              <a:gd name="T74" fmla="*/ 7116 w 11858"/>
              <a:gd name="T75" fmla="*/ 13701 h 16280"/>
              <a:gd name="T76" fmla="*/ 7597 w 11858"/>
              <a:gd name="T77" fmla="*/ 13707 h 16280"/>
              <a:gd name="T78" fmla="*/ 8040 w 11858"/>
              <a:gd name="T79" fmla="*/ 13564 h 16280"/>
              <a:gd name="T80" fmla="*/ 8407 w 11858"/>
              <a:gd name="T81" fmla="*/ 13297 h 16280"/>
              <a:gd name="T82" fmla="*/ 8675 w 11858"/>
              <a:gd name="T83" fmla="*/ 12929 h 16280"/>
              <a:gd name="T84" fmla="*/ 8819 w 11858"/>
              <a:gd name="T85" fmla="*/ 12488 h 16280"/>
              <a:gd name="T86" fmla="*/ 9381 w 11858"/>
              <a:gd name="T87" fmla="*/ 11696 h 16280"/>
              <a:gd name="T88" fmla="*/ 9459 w 11858"/>
              <a:gd name="T89" fmla="*/ 12223 h 16280"/>
              <a:gd name="T90" fmla="*/ 9365 w 11858"/>
              <a:gd name="T91" fmla="*/ 12884 h 16280"/>
              <a:gd name="T92" fmla="*/ 9075 w 11858"/>
              <a:gd name="T93" fmla="*/ 13470 h 16280"/>
              <a:gd name="T94" fmla="*/ 8622 w 11858"/>
              <a:gd name="T95" fmla="*/ 13933 h 16280"/>
              <a:gd name="T96" fmla="*/ 8044 w 11858"/>
              <a:gd name="T97" fmla="*/ 14237 h 16280"/>
              <a:gd name="T98" fmla="*/ 7375 w 11858"/>
              <a:gd name="T99" fmla="*/ 14347 h 16280"/>
              <a:gd name="T100" fmla="*/ 6707 w 11858"/>
              <a:gd name="T101" fmla="*/ 14237 h 16280"/>
              <a:gd name="T102" fmla="*/ 6128 w 11858"/>
              <a:gd name="T103" fmla="*/ 13933 h 16280"/>
              <a:gd name="T104" fmla="*/ 5675 w 11858"/>
              <a:gd name="T105" fmla="*/ 13470 h 16280"/>
              <a:gd name="T106" fmla="*/ 5385 w 11858"/>
              <a:gd name="T107" fmla="*/ 12884 h 16280"/>
              <a:gd name="T108" fmla="*/ 5291 w 11858"/>
              <a:gd name="T109" fmla="*/ 12212 h 16280"/>
              <a:gd name="T110" fmla="*/ 5417 w 11858"/>
              <a:gd name="T111" fmla="*/ 11550 h 16280"/>
              <a:gd name="T112" fmla="*/ 5735 w 11858"/>
              <a:gd name="T113" fmla="*/ 10981 h 16280"/>
              <a:gd name="T114" fmla="*/ 6209 w 11858"/>
              <a:gd name="T115" fmla="*/ 10539 h 16280"/>
              <a:gd name="T116" fmla="*/ 6804 w 11858"/>
              <a:gd name="T117" fmla="*/ 10264 h 16280"/>
              <a:gd name="T118" fmla="*/ 5892 w 11858"/>
              <a:gd name="T119" fmla="*/ 8673 h 16280"/>
              <a:gd name="T120" fmla="*/ 2683 w 11858"/>
              <a:gd name="T121" fmla="*/ 4500 h 16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858" h="16280">
                <a:moveTo>
                  <a:pt x="624" y="0"/>
                </a:moveTo>
                <a:lnTo>
                  <a:pt x="11234" y="0"/>
                </a:lnTo>
                <a:lnTo>
                  <a:pt x="11266" y="1"/>
                </a:lnTo>
                <a:lnTo>
                  <a:pt x="11298" y="3"/>
                </a:lnTo>
                <a:lnTo>
                  <a:pt x="11329" y="7"/>
                </a:lnTo>
                <a:lnTo>
                  <a:pt x="11360" y="12"/>
                </a:lnTo>
                <a:lnTo>
                  <a:pt x="11390" y="19"/>
                </a:lnTo>
                <a:lnTo>
                  <a:pt x="11420" y="28"/>
                </a:lnTo>
                <a:lnTo>
                  <a:pt x="11448" y="38"/>
                </a:lnTo>
                <a:lnTo>
                  <a:pt x="11477" y="49"/>
                </a:lnTo>
                <a:lnTo>
                  <a:pt x="11504" y="61"/>
                </a:lnTo>
                <a:lnTo>
                  <a:pt x="11531" y="75"/>
                </a:lnTo>
                <a:lnTo>
                  <a:pt x="11557" y="91"/>
                </a:lnTo>
                <a:lnTo>
                  <a:pt x="11583" y="107"/>
                </a:lnTo>
                <a:lnTo>
                  <a:pt x="11607" y="124"/>
                </a:lnTo>
                <a:lnTo>
                  <a:pt x="11631" y="142"/>
                </a:lnTo>
                <a:lnTo>
                  <a:pt x="11653" y="162"/>
                </a:lnTo>
                <a:lnTo>
                  <a:pt x="11676" y="182"/>
                </a:lnTo>
                <a:lnTo>
                  <a:pt x="11696" y="205"/>
                </a:lnTo>
                <a:lnTo>
                  <a:pt x="11715" y="227"/>
                </a:lnTo>
                <a:lnTo>
                  <a:pt x="11734" y="250"/>
                </a:lnTo>
                <a:lnTo>
                  <a:pt x="11751" y="275"/>
                </a:lnTo>
                <a:lnTo>
                  <a:pt x="11767" y="300"/>
                </a:lnTo>
                <a:lnTo>
                  <a:pt x="11783" y="326"/>
                </a:lnTo>
                <a:lnTo>
                  <a:pt x="11797" y="353"/>
                </a:lnTo>
                <a:lnTo>
                  <a:pt x="11809" y="381"/>
                </a:lnTo>
                <a:lnTo>
                  <a:pt x="11820" y="409"/>
                </a:lnTo>
                <a:lnTo>
                  <a:pt x="11829" y="438"/>
                </a:lnTo>
                <a:lnTo>
                  <a:pt x="11839" y="467"/>
                </a:lnTo>
                <a:lnTo>
                  <a:pt x="11846" y="498"/>
                </a:lnTo>
                <a:lnTo>
                  <a:pt x="11851" y="528"/>
                </a:lnTo>
                <a:lnTo>
                  <a:pt x="11855" y="560"/>
                </a:lnTo>
                <a:lnTo>
                  <a:pt x="11857" y="591"/>
                </a:lnTo>
                <a:lnTo>
                  <a:pt x="11858" y="623"/>
                </a:lnTo>
                <a:lnTo>
                  <a:pt x="11858" y="15657"/>
                </a:lnTo>
                <a:lnTo>
                  <a:pt x="11857" y="15689"/>
                </a:lnTo>
                <a:lnTo>
                  <a:pt x="11855" y="15720"/>
                </a:lnTo>
                <a:lnTo>
                  <a:pt x="11851" y="15752"/>
                </a:lnTo>
                <a:lnTo>
                  <a:pt x="11846" y="15782"/>
                </a:lnTo>
                <a:lnTo>
                  <a:pt x="11839" y="15813"/>
                </a:lnTo>
                <a:lnTo>
                  <a:pt x="11829" y="15842"/>
                </a:lnTo>
                <a:lnTo>
                  <a:pt x="11820" y="15871"/>
                </a:lnTo>
                <a:lnTo>
                  <a:pt x="11809" y="15899"/>
                </a:lnTo>
                <a:lnTo>
                  <a:pt x="11797" y="15927"/>
                </a:lnTo>
                <a:lnTo>
                  <a:pt x="11783" y="15954"/>
                </a:lnTo>
                <a:lnTo>
                  <a:pt x="11767" y="15980"/>
                </a:lnTo>
                <a:lnTo>
                  <a:pt x="11751" y="16005"/>
                </a:lnTo>
                <a:lnTo>
                  <a:pt x="11734" y="16030"/>
                </a:lnTo>
                <a:lnTo>
                  <a:pt x="11715" y="16053"/>
                </a:lnTo>
                <a:lnTo>
                  <a:pt x="11696" y="16075"/>
                </a:lnTo>
                <a:lnTo>
                  <a:pt x="11676" y="16098"/>
                </a:lnTo>
                <a:lnTo>
                  <a:pt x="11653" y="16118"/>
                </a:lnTo>
                <a:lnTo>
                  <a:pt x="11631" y="16138"/>
                </a:lnTo>
                <a:lnTo>
                  <a:pt x="11607" y="16156"/>
                </a:lnTo>
                <a:lnTo>
                  <a:pt x="11583" y="16173"/>
                </a:lnTo>
                <a:lnTo>
                  <a:pt x="11557" y="16189"/>
                </a:lnTo>
                <a:lnTo>
                  <a:pt x="11531" y="16205"/>
                </a:lnTo>
                <a:lnTo>
                  <a:pt x="11504" y="16219"/>
                </a:lnTo>
                <a:lnTo>
                  <a:pt x="11477" y="16231"/>
                </a:lnTo>
                <a:lnTo>
                  <a:pt x="11448" y="16242"/>
                </a:lnTo>
                <a:lnTo>
                  <a:pt x="11420" y="16252"/>
                </a:lnTo>
                <a:lnTo>
                  <a:pt x="11390" y="16261"/>
                </a:lnTo>
                <a:lnTo>
                  <a:pt x="11360" y="16268"/>
                </a:lnTo>
                <a:lnTo>
                  <a:pt x="11329" y="16273"/>
                </a:lnTo>
                <a:lnTo>
                  <a:pt x="11298" y="16277"/>
                </a:lnTo>
                <a:lnTo>
                  <a:pt x="11266" y="16279"/>
                </a:lnTo>
                <a:lnTo>
                  <a:pt x="11234" y="16280"/>
                </a:lnTo>
                <a:lnTo>
                  <a:pt x="624" y="16280"/>
                </a:lnTo>
                <a:lnTo>
                  <a:pt x="592" y="16279"/>
                </a:lnTo>
                <a:lnTo>
                  <a:pt x="560" y="16277"/>
                </a:lnTo>
                <a:lnTo>
                  <a:pt x="529" y="16273"/>
                </a:lnTo>
                <a:lnTo>
                  <a:pt x="498" y="16268"/>
                </a:lnTo>
                <a:lnTo>
                  <a:pt x="468" y="16261"/>
                </a:lnTo>
                <a:lnTo>
                  <a:pt x="438" y="16252"/>
                </a:lnTo>
                <a:lnTo>
                  <a:pt x="410" y="16242"/>
                </a:lnTo>
                <a:lnTo>
                  <a:pt x="381" y="16231"/>
                </a:lnTo>
                <a:lnTo>
                  <a:pt x="354" y="16219"/>
                </a:lnTo>
                <a:lnTo>
                  <a:pt x="327" y="16205"/>
                </a:lnTo>
                <a:lnTo>
                  <a:pt x="301" y="16189"/>
                </a:lnTo>
                <a:lnTo>
                  <a:pt x="275" y="16173"/>
                </a:lnTo>
                <a:lnTo>
                  <a:pt x="251" y="16156"/>
                </a:lnTo>
                <a:lnTo>
                  <a:pt x="227" y="16138"/>
                </a:lnTo>
                <a:lnTo>
                  <a:pt x="205" y="16118"/>
                </a:lnTo>
                <a:lnTo>
                  <a:pt x="182" y="16098"/>
                </a:lnTo>
                <a:lnTo>
                  <a:pt x="162" y="16075"/>
                </a:lnTo>
                <a:lnTo>
                  <a:pt x="143" y="16053"/>
                </a:lnTo>
                <a:lnTo>
                  <a:pt x="124" y="16030"/>
                </a:lnTo>
                <a:lnTo>
                  <a:pt x="107" y="16005"/>
                </a:lnTo>
                <a:lnTo>
                  <a:pt x="91" y="15980"/>
                </a:lnTo>
                <a:lnTo>
                  <a:pt x="75" y="15954"/>
                </a:lnTo>
                <a:lnTo>
                  <a:pt x="61" y="15927"/>
                </a:lnTo>
                <a:lnTo>
                  <a:pt x="49" y="15899"/>
                </a:lnTo>
                <a:lnTo>
                  <a:pt x="38" y="15871"/>
                </a:lnTo>
                <a:lnTo>
                  <a:pt x="29" y="15842"/>
                </a:lnTo>
                <a:lnTo>
                  <a:pt x="19" y="15813"/>
                </a:lnTo>
                <a:lnTo>
                  <a:pt x="12" y="15782"/>
                </a:lnTo>
                <a:lnTo>
                  <a:pt x="7" y="15752"/>
                </a:lnTo>
                <a:lnTo>
                  <a:pt x="3" y="15720"/>
                </a:lnTo>
                <a:lnTo>
                  <a:pt x="1" y="15689"/>
                </a:lnTo>
                <a:lnTo>
                  <a:pt x="0" y="15657"/>
                </a:lnTo>
                <a:lnTo>
                  <a:pt x="0" y="623"/>
                </a:lnTo>
                <a:lnTo>
                  <a:pt x="1" y="591"/>
                </a:lnTo>
                <a:lnTo>
                  <a:pt x="3" y="560"/>
                </a:lnTo>
                <a:lnTo>
                  <a:pt x="7" y="528"/>
                </a:lnTo>
                <a:lnTo>
                  <a:pt x="12" y="498"/>
                </a:lnTo>
                <a:lnTo>
                  <a:pt x="19" y="467"/>
                </a:lnTo>
                <a:lnTo>
                  <a:pt x="29" y="438"/>
                </a:lnTo>
                <a:lnTo>
                  <a:pt x="38" y="409"/>
                </a:lnTo>
                <a:lnTo>
                  <a:pt x="49" y="381"/>
                </a:lnTo>
                <a:lnTo>
                  <a:pt x="61" y="353"/>
                </a:lnTo>
                <a:lnTo>
                  <a:pt x="75" y="326"/>
                </a:lnTo>
                <a:lnTo>
                  <a:pt x="91" y="300"/>
                </a:lnTo>
                <a:lnTo>
                  <a:pt x="107" y="275"/>
                </a:lnTo>
                <a:lnTo>
                  <a:pt x="124" y="250"/>
                </a:lnTo>
                <a:lnTo>
                  <a:pt x="143" y="227"/>
                </a:lnTo>
                <a:lnTo>
                  <a:pt x="162" y="205"/>
                </a:lnTo>
                <a:lnTo>
                  <a:pt x="182" y="182"/>
                </a:lnTo>
                <a:lnTo>
                  <a:pt x="205" y="162"/>
                </a:lnTo>
                <a:lnTo>
                  <a:pt x="227" y="142"/>
                </a:lnTo>
                <a:lnTo>
                  <a:pt x="251" y="124"/>
                </a:lnTo>
                <a:lnTo>
                  <a:pt x="275" y="107"/>
                </a:lnTo>
                <a:lnTo>
                  <a:pt x="301" y="91"/>
                </a:lnTo>
                <a:lnTo>
                  <a:pt x="327" y="75"/>
                </a:lnTo>
                <a:lnTo>
                  <a:pt x="354" y="61"/>
                </a:lnTo>
                <a:lnTo>
                  <a:pt x="381" y="49"/>
                </a:lnTo>
                <a:lnTo>
                  <a:pt x="410" y="38"/>
                </a:lnTo>
                <a:lnTo>
                  <a:pt x="438" y="28"/>
                </a:lnTo>
                <a:lnTo>
                  <a:pt x="468" y="19"/>
                </a:lnTo>
                <a:lnTo>
                  <a:pt x="498" y="12"/>
                </a:lnTo>
                <a:lnTo>
                  <a:pt x="529" y="7"/>
                </a:lnTo>
                <a:lnTo>
                  <a:pt x="560" y="3"/>
                </a:lnTo>
                <a:lnTo>
                  <a:pt x="592" y="1"/>
                </a:lnTo>
                <a:lnTo>
                  <a:pt x="624" y="0"/>
                </a:lnTo>
                <a:close/>
                <a:moveTo>
                  <a:pt x="10610" y="1246"/>
                </a:moveTo>
                <a:lnTo>
                  <a:pt x="1248" y="1246"/>
                </a:lnTo>
                <a:lnTo>
                  <a:pt x="1248" y="15034"/>
                </a:lnTo>
                <a:lnTo>
                  <a:pt x="10610" y="15034"/>
                </a:lnTo>
                <a:lnTo>
                  <a:pt x="10610" y="1246"/>
                </a:lnTo>
                <a:close/>
                <a:moveTo>
                  <a:pt x="6315" y="12125"/>
                </a:moveTo>
                <a:lnTo>
                  <a:pt x="6303" y="12110"/>
                </a:lnTo>
                <a:lnTo>
                  <a:pt x="6292" y="12095"/>
                </a:lnTo>
                <a:lnTo>
                  <a:pt x="6282" y="12079"/>
                </a:lnTo>
                <a:lnTo>
                  <a:pt x="6272" y="12062"/>
                </a:lnTo>
                <a:lnTo>
                  <a:pt x="6263" y="12046"/>
                </a:lnTo>
                <a:lnTo>
                  <a:pt x="6256" y="12030"/>
                </a:lnTo>
                <a:lnTo>
                  <a:pt x="6249" y="12013"/>
                </a:lnTo>
                <a:lnTo>
                  <a:pt x="6243" y="11995"/>
                </a:lnTo>
                <a:lnTo>
                  <a:pt x="6238" y="11978"/>
                </a:lnTo>
                <a:lnTo>
                  <a:pt x="6234" y="11961"/>
                </a:lnTo>
                <a:lnTo>
                  <a:pt x="6231" y="11943"/>
                </a:lnTo>
                <a:lnTo>
                  <a:pt x="6228" y="11925"/>
                </a:lnTo>
                <a:lnTo>
                  <a:pt x="6227" y="11907"/>
                </a:lnTo>
                <a:lnTo>
                  <a:pt x="6226" y="11889"/>
                </a:lnTo>
                <a:lnTo>
                  <a:pt x="6226" y="11871"/>
                </a:lnTo>
                <a:lnTo>
                  <a:pt x="6227" y="11854"/>
                </a:lnTo>
                <a:lnTo>
                  <a:pt x="6229" y="11836"/>
                </a:lnTo>
                <a:lnTo>
                  <a:pt x="6232" y="11818"/>
                </a:lnTo>
                <a:lnTo>
                  <a:pt x="6235" y="11801"/>
                </a:lnTo>
                <a:lnTo>
                  <a:pt x="6239" y="11783"/>
                </a:lnTo>
                <a:lnTo>
                  <a:pt x="6244" y="11766"/>
                </a:lnTo>
                <a:lnTo>
                  <a:pt x="6250" y="11749"/>
                </a:lnTo>
                <a:lnTo>
                  <a:pt x="6257" y="11732"/>
                </a:lnTo>
                <a:lnTo>
                  <a:pt x="6265" y="11715"/>
                </a:lnTo>
                <a:lnTo>
                  <a:pt x="6273" y="11699"/>
                </a:lnTo>
                <a:lnTo>
                  <a:pt x="6283" y="11684"/>
                </a:lnTo>
                <a:lnTo>
                  <a:pt x="6293" y="11669"/>
                </a:lnTo>
                <a:lnTo>
                  <a:pt x="6304" y="11653"/>
                </a:lnTo>
                <a:lnTo>
                  <a:pt x="6316" y="11639"/>
                </a:lnTo>
                <a:lnTo>
                  <a:pt x="6328" y="11625"/>
                </a:lnTo>
                <a:lnTo>
                  <a:pt x="6342" y="11612"/>
                </a:lnTo>
                <a:lnTo>
                  <a:pt x="6356" y="11600"/>
                </a:lnTo>
                <a:lnTo>
                  <a:pt x="6371" y="11587"/>
                </a:lnTo>
                <a:lnTo>
                  <a:pt x="6387" y="11576"/>
                </a:lnTo>
                <a:lnTo>
                  <a:pt x="6402" y="11566"/>
                </a:lnTo>
                <a:lnTo>
                  <a:pt x="6418" y="11556"/>
                </a:lnTo>
                <a:lnTo>
                  <a:pt x="6434" y="11548"/>
                </a:lnTo>
                <a:lnTo>
                  <a:pt x="6452" y="11539"/>
                </a:lnTo>
                <a:lnTo>
                  <a:pt x="6468" y="11533"/>
                </a:lnTo>
                <a:lnTo>
                  <a:pt x="6485" y="11527"/>
                </a:lnTo>
                <a:lnTo>
                  <a:pt x="6503" y="11522"/>
                </a:lnTo>
                <a:lnTo>
                  <a:pt x="6521" y="11518"/>
                </a:lnTo>
                <a:lnTo>
                  <a:pt x="6538" y="11514"/>
                </a:lnTo>
                <a:lnTo>
                  <a:pt x="6557" y="11512"/>
                </a:lnTo>
                <a:lnTo>
                  <a:pt x="6574" y="11510"/>
                </a:lnTo>
                <a:lnTo>
                  <a:pt x="6592" y="11510"/>
                </a:lnTo>
                <a:lnTo>
                  <a:pt x="6610" y="11510"/>
                </a:lnTo>
                <a:lnTo>
                  <a:pt x="6628" y="11511"/>
                </a:lnTo>
                <a:lnTo>
                  <a:pt x="6645" y="11513"/>
                </a:lnTo>
                <a:lnTo>
                  <a:pt x="6664" y="11515"/>
                </a:lnTo>
                <a:lnTo>
                  <a:pt x="6681" y="11519"/>
                </a:lnTo>
                <a:lnTo>
                  <a:pt x="6698" y="11523"/>
                </a:lnTo>
                <a:lnTo>
                  <a:pt x="6716" y="11528"/>
                </a:lnTo>
                <a:lnTo>
                  <a:pt x="6733" y="11534"/>
                </a:lnTo>
                <a:lnTo>
                  <a:pt x="6749" y="11542"/>
                </a:lnTo>
                <a:lnTo>
                  <a:pt x="6766" y="11549"/>
                </a:lnTo>
                <a:lnTo>
                  <a:pt x="6782" y="11558"/>
                </a:lnTo>
                <a:lnTo>
                  <a:pt x="6798" y="11567"/>
                </a:lnTo>
                <a:lnTo>
                  <a:pt x="6814" y="11577"/>
                </a:lnTo>
                <a:lnTo>
                  <a:pt x="6828" y="11588"/>
                </a:lnTo>
                <a:lnTo>
                  <a:pt x="6842" y="11600"/>
                </a:lnTo>
                <a:lnTo>
                  <a:pt x="6856" y="11613"/>
                </a:lnTo>
                <a:lnTo>
                  <a:pt x="6870" y="11626"/>
                </a:lnTo>
                <a:lnTo>
                  <a:pt x="6883" y="11640"/>
                </a:lnTo>
                <a:lnTo>
                  <a:pt x="7410" y="12257"/>
                </a:lnTo>
                <a:lnTo>
                  <a:pt x="9206" y="10274"/>
                </a:lnTo>
                <a:lnTo>
                  <a:pt x="9220" y="10260"/>
                </a:lnTo>
                <a:lnTo>
                  <a:pt x="9233" y="10247"/>
                </a:lnTo>
                <a:lnTo>
                  <a:pt x="9247" y="10235"/>
                </a:lnTo>
                <a:lnTo>
                  <a:pt x="9262" y="10224"/>
                </a:lnTo>
                <a:lnTo>
                  <a:pt x="9278" y="10213"/>
                </a:lnTo>
                <a:lnTo>
                  <a:pt x="9293" y="10203"/>
                </a:lnTo>
                <a:lnTo>
                  <a:pt x="9309" y="10194"/>
                </a:lnTo>
                <a:lnTo>
                  <a:pt x="9326" y="10186"/>
                </a:lnTo>
                <a:lnTo>
                  <a:pt x="9342" y="10179"/>
                </a:lnTo>
                <a:lnTo>
                  <a:pt x="9359" y="10173"/>
                </a:lnTo>
                <a:lnTo>
                  <a:pt x="9376" y="10167"/>
                </a:lnTo>
                <a:lnTo>
                  <a:pt x="9393" y="10163"/>
                </a:lnTo>
                <a:lnTo>
                  <a:pt x="9411" y="10159"/>
                </a:lnTo>
                <a:lnTo>
                  <a:pt x="9429" y="10156"/>
                </a:lnTo>
                <a:lnTo>
                  <a:pt x="9446" y="10154"/>
                </a:lnTo>
                <a:lnTo>
                  <a:pt x="9464" y="10153"/>
                </a:lnTo>
                <a:lnTo>
                  <a:pt x="9482" y="10152"/>
                </a:lnTo>
                <a:lnTo>
                  <a:pt x="9500" y="10153"/>
                </a:lnTo>
                <a:lnTo>
                  <a:pt x="9517" y="10154"/>
                </a:lnTo>
                <a:lnTo>
                  <a:pt x="9536" y="10156"/>
                </a:lnTo>
                <a:lnTo>
                  <a:pt x="9553" y="10159"/>
                </a:lnTo>
                <a:lnTo>
                  <a:pt x="9571" y="10162"/>
                </a:lnTo>
                <a:lnTo>
                  <a:pt x="9589" y="10167"/>
                </a:lnTo>
                <a:lnTo>
                  <a:pt x="9606" y="10172"/>
                </a:lnTo>
                <a:lnTo>
                  <a:pt x="9622" y="10179"/>
                </a:lnTo>
                <a:lnTo>
                  <a:pt x="9639" y="10186"/>
                </a:lnTo>
                <a:lnTo>
                  <a:pt x="9656" y="10194"/>
                </a:lnTo>
                <a:lnTo>
                  <a:pt x="9672" y="10203"/>
                </a:lnTo>
                <a:lnTo>
                  <a:pt x="9687" y="10213"/>
                </a:lnTo>
                <a:lnTo>
                  <a:pt x="9704" y="10224"/>
                </a:lnTo>
                <a:lnTo>
                  <a:pt x="9718" y="10235"/>
                </a:lnTo>
                <a:lnTo>
                  <a:pt x="9733" y="10248"/>
                </a:lnTo>
                <a:lnTo>
                  <a:pt x="9746" y="10261"/>
                </a:lnTo>
                <a:lnTo>
                  <a:pt x="9760" y="10275"/>
                </a:lnTo>
                <a:lnTo>
                  <a:pt x="9772" y="10289"/>
                </a:lnTo>
                <a:lnTo>
                  <a:pt x="9783" y="10304"/>
                </a:lnTo>
                <a:lnTo>
                  <a:pt x="9794" y="10319"/>
                </a:lnTo>
                <a:lnTo>
                  <a:pt x="9804" y="10335"/>
                </a:lnTo>
                <a:lnTo>
                  <a:pt x="9813" y="10350"/>
                </a:lnTo>
                <a:lnTo>
                  <a:pt x="9821" y="10367"/>
                </a:lnTo>
                <a:lnTo>
                  <a:pt x="9828" y="10384"/>
                </a:lnTo>
                <a:lnTo>
                  <a:pt x="9834" y="10400"/>
                </a:lnTo>
                <a:lnTo>
                  <a:pt x="9840" y="10417"/>
                </a:lnTo>
                <a:lnTo>
                  <a:pt x="9844" y="10434"/>
                </a:lnTo>
                <a:lnTo>
                  <a:pt x="9848" y="10452"/>
                </a:lnTo>
                <a:lnTo>
                  <a:pt x="9851" y="10470"/>
                </a:lnTo>
                <a:lnTo>
                  <a:pt x="9853" y="10487"/>
                </a:lnTo>
                <a:lnTo>
                  <a:pt x="9854" y="10506"/>
                </a:lnTo>
                <a:lnTo>
                  <a:pt x="9856" y="10523"/>
                </a:lnTo>
                <a:lnTo>
                  <a:pt x="9856" y="10541"/>
                </a:lnTo>
                <a:lnTo>
                  <a:pt x="9853" y="10559"/>
                </a:lnTo>
                <a:lnTo>
                  <a:pt x="9851" y="10577"/>
                </a:lnTo>
                <a:lnTo>
                  <a:pt x="9848" y="10594"/>
                </a:lnTo>
                <a:lnTo>
                  <a:pt x="9845" y="10612"/>
                </a:lnTo>
                <a:lnTo>
                  <a:pt x="9840" y="10630"/>
                </a:lnTo>
                <a:lnTo>
                  <a:pt x="9835" y="10646"/>
                </a:lnTo>
                <a:lnTo>
                  <a:pt x="9828" y="10663"/>
                </a:lnTo>
                <a:lnTo>
                  <a:pt x="9821" y="10681"/>
                </a:lnTo>
                <a:lnTo>
                  <a:pt x="9813" y="10697"/>
                </a:lnTo>
                <a:lnTo>
                  <a:pt x="9804" y="10713"/>
                </a:lnTo>
                <a:lnTo>
                  <a:pt x="9794" y="10729"/>
                </a:lnTo>
                <a:lnTo>
                  <a:pt x="9783" y="10744"/>
                </a:lnTo>
                <a:lnTo>
                  <a:pt x="9772" y="10759"/>
                </a:lnTo>
                <a:lnTo>
                  <a:pt x="9759" y="10773"/>
                </a:lnTo>
                <a:lnTo>
                  <a:pt x="7693" y="13055"/>
                </a:lnTo>
                <a:lnTo>
                  <a:pt x="7682" y="13068"/>
                </a:lnTo>
                <a:lnTo>
                  <a:pt x="7670" y="13081"/>
                </a:lnTo>
                <a:lnTo>
                  <a:pt x="7656" y="13093"/>
                </a:lnTo>
                <a:lnTo>
                  <a:pt x="7643" y="13105"/>
                </a:lnTo>
                <a:lnTo>
                  <a:pt x="7629" y="13118"/>
                </a:lnTo>
                <a:lnTo>
                  <a:pt x="7614" y="13129"/>
                </a:lnTo>
                <a:lnTo>
                  <a:pt x="7597" y="13139"/>
                </a:lnTo>
                <a:lnTo>
                  <a:pt x="7581" y="13148"/>
                </a:lnTo>
                <a:lnTo>
                  <a:pt x="7565" y="13157"/>
                </a:lnTo>
                <a:lnTo>
                  <a:pt x="7548" y="13164"/>
                </a:lnTo>
                <a:lnTo>
                  <a:pt x="7531" y="13172"/>
                </a:lnTo>
                <a:lnTo>
                  <a:pt x="7514" y="13178"/>
                </a:lnTo>
                <a:lnTo>
                  <a:pt x="7496" y="13183"/>
                </a:lnTo>
                <a:lnTo>
                  <a:pt x="7479" y="13187"/>
                </a:lnTo>
                <a:lnTo>
                  <a:pt x="7461" y="13190"/>
                </a:lnTo>
                <a:lnTo>
                  <a:pt x="7443" y="13192"/>
                </a:lnTo>
                <a:lnTo>
                  <a:pt x="7425" y="13194"/>
                </a:lnTo>
                <a:lnTo>
                  <a:pt x="7408" y="13195"/>
                </a:lnTo>
                <a:lnTo>
                  <a:pt x="7389" y="13195"/>
                </a:lnTo>
                <a:lnTo>
                  <a:pt x="7372" y="13194"/>
                </a:lnTo>
                <a:lnTo>
                  <a:pt x="7354" y="13192"/>
                </a:lnTo>
                <a:lnTo>
                  <a:pt x="7336" y="13189"/>
                </a:lnTo>
                <a:lnTo>
                  <a:pt x="7318" y="13186"/>
                </a:lnTo>
                <a:lnTo>
                  <a:pt x="7301" y="13182"/>
                </a:lnTo>
                <a:lnTo>
                  <a:pt x="7283" y="13176"/>
                </a:lnTo>
                <a:lnTo>
                  <a:pt x="7267" y="13171"/>
                </a:lnTo>
                <a:lnTo>
                  <a:pt x="7250" y="13163"/>
                </a:lnTo>
                <a:lnTo>
                  <a:pt x="7233" y="13155"/>
                </a:lnTo>
                <a:lnTo>
                  <a:pt x="7217" y="13147"/>
                </a:lnTo>
                <a:lnTo>
                  <a:pt x="7202" y="13138"/>
                </a:lnTo>
                <a:lnTo>
                  <a:pt x="7187" y="13128"/>
                </a:lnTo>
                <a:lnTo>
                  <a:pt x="7171" y="13117"/>
                </a:lnTo>
                <a:lnTo>
                  <a:pt x="7157" y="13104"/>
                </a:lnTo>
                <a:lnTo>
                  <a:pt x="7143" y="13092"/>
                </a:lnTo>
                <a:lnTo>
                  <a:pt x="7129" y="13079"/>
                </a:lnTo>
                <a:lnTo>
                  <a:pt x="7117" y="13065"/>
                </a:lnTo>
                <a:lnTo>
                  <a:pt x="6315" y="12125"/>
                </a:lnTo>
                <a:close/>
                <a:moveTo>
                  <a:pt x="7375" y="10184"/>
                </a:moveTo>
                <a:lnTo>
                  <a:pt x="7420" y="10184"/>
                </a:lnTo>
                <a:lnTo>
                  <a:pt x="7465" y="10186"/>
                </a:lnTo>
                <a:lnTo>
                  <a:pt x="7509" y="10188"/>
                </a:lnTo>
                <a:lnTo>
                  <a:pt x="7553" y="10191"/>
                </a:lnTo>
                <a:lnTo>
                  <a:pt x="7597" y="10195"/>
                </a:lnTo>
                <a:lnTo>
                  <a:pt x="7640" y="10200"/>
                </a:lnTo>
                <a:lnTo>
                  <a:pt x="7684" y="10207"/>
                </a:lnTo>
                <a:lnTo>
                  <a:pt x="7727" y="10214"/>
                </a:lnTo>
                <a:lnTo>
                  <a:pt x="7769" y="10222"/>
                </a:lnTo>
                <a:lnTo>
                  <a:pt x="7812" y="10230"/>
                </a:lnTo>
                <a:lnTo>
                  <a:pt x="7854" y="10239"/>
                </a:lnTo>
                <a:lnTo>
                  <a:pt x="7896" y="10249"/>
                </a:lnTo>
                <a:lnTo>
                  <a:pt x="7937" y="10260"/>
                </a:lnTo>
                <a:lnTo>
                  <a:pt x="7978" y="10273"/>
                </a:lnTo>
                <a:lnTo>
                  <a:pt x="8019" y="10285"/>
                </a:lnTo>
                <a:lnTo>
                  <a:pt x="8059" y="10299"/>
                </a:lnTo>
                <a:lnTo>
                  <a:pt x="8100" y="10313"/>
                </a:lnTo>
                <a:lnTo>
                  <a:pt x="8138" y="10329"/>
                </a:lnTo>
                <a:lnTo>
                  <a:pt x="8178" y="10344"/>
                </a:lnTo>
                <a:lnTo>
                  <a:pt x="8217" y="10361"/>
                </a:lnTo>
                <a:lnTo>
                  <a:pt x="8256" y="10379"/>
                </a:lnTo>
                <a:lnTo>
                  <a:pt x="8293" y="10397"/>
                </a:lnTo>
                <a:lnTo>
                  <a:pt x="8331" y="10415"/>
                </a:lnTo>
                <a:lnTo>
                  <a:pt x="8368" y="10435"/>
                </a:lnTo>
                <a:lnTo>
                  <a:pt x="8404" y="10456"/>
                </a:lnTo>
                <a:lnTo>
                  <a:pt x="8441" y="10476"/>
                </a:lnTo>
                <a:lnTo>
                  <a:pt x="8477" y="10499"/>
                </a:lnTo>
                <a:lnTo>
                  <a:pt x="8512" y="10521"/>
                </a:lnTo>
                <a:lnTo>
                  <a:pt x="8547" y="10544"/>
                </a:lnTo>
                <a:lnTo>
                  <a:pt x="8581" y="10568"/>
                </a:lnTo>
                <a:lnTo>
                  <a:pt x="8615" y="10592"/>
                </a:lnTo>
                <a:lnTo>
                  <a:pt x="8648" y="10618"/>
                </a:lnTo>
                <a:lnTo>
                  <a:pt x="8216" y="11072"/>
                </a:lnTo>
                <a:lnTo>
                  <a:pt x="8193" y="11057"/>
                </a:lnTo>
                <a:lnTo>
                  <a:pt x="8171" y="11042"/>
                </a:lnTo>
                <a:lnTo>
                  <a:pt x="8148" y="11028"/>
                </a:lnTo>
                <a:lnTo>
                  <a:pt x="8124" y="11013"/>
                </a:lnTo>
                <a:lnTo>
                  <a:pt x="8101" y="10999"/>
                </a:lnTo>
                <a:lnTo>
                  <a:pt x="8076" y="10986"/>
                </a:lnTo>
                <a:lnTo>
                  <a:pt x="8053" y="10974"/>
                </a:lnTo>
                <a:lnTo>
                  <a:pt x="8028" y="10961"/>
                </a:lnTo>
                <a:lnTo>
                  <a:pt x="8003" y="10948"/>
                </a:lnTo>
                <a:lnTo>
                  <a:pt x="7978" y="10937"/>
                </a:lnTo>
                <a:lnTo>
                  <a:pt x="7953" y="10926"/>
                </a:lnTo>
                <a:lnTo>
                  <a:pt x="7927" y="10916"/>
                </a:lnTo>
                <a:lnTo>
                  <a:pt x="7902" y="10906"/>
                </a:lnTo>
                <a:lnTo>
                  <a:pt x="7876" y="10895"/>
                </a:lnTo>
                <a:lnTo>
                  <a:pt x="7850" y="10886"/>
                </a:lnTo>
                <a:lnTo>
                  <a:pt x="7823" y="10877"/>
                </a:lnTo>
                <a:lnTo>
                  <a:pt x="7797" y="10869"/>
                </a:lnTo>
                <a:lnTo>
                  <a:pt x="7770" y="10861"/>
                </a:lnTo>
                <a:lnTo>
                  <a:pt x="7743" y="10854"/>
                </a:lnTo>
                <a:lnTo>
                  <a:pt x="7715" y="10848"/>
                </a:lnTo>
                <a:lnTo>
                  <a:pt x="7688" y="10840"/>
                </a:lnTo>
                <a:lnTo>
                  <a:pt x="7660" y="10835"/>
                </a:lnTo>
                <a:lnTo>
                  <a:pt x="7633" y="10830"/>
                </a:lnTo>
                <a:lnTo>
                  <a:pt x="7605" y="10825"/>
                </a:lnTo>
                <a:lnTo>
                  <a:pt x="7577" y="10821"/>
                </a:lnTo>
                <a:lnTo>
                  <a:pt x="7548" y="10817"/>
                </a:lnTo>
                <a:lnTo>
                  <a:pt x="7520" y="10814"/>
                </a:lnTo>
                <a:lnTo>
                  <a:pt x="7491" y="10812"/>
                </a:lnTo>
                <a:lnTo>
                  <a:pt x="7463" y="10810"/>
                </a:lnTo>
                <a:lnTo>
                  <a:pt x="7433" y="10808"/>
                </a:lnTo>
                <a:lnTo>
                  <a:pt x="7405" y="10808"/>
                </a:lnTo>
                <a:lnTo>
                  <a:pt x="7375" y="10807"/>
                </a:lnTo>
                <a:lnTo>
                  <a:pt x="7337" y="10808"/>
                </a:lnTo>
                <a:lnTo>
                  <a:pt x="7300" y="10809"/>
                </a:lnTo>
                <a:lnTo>
                  <a:pt x="7263" y="10811"/>
                </a:lnTo>
                <a:lnTo>
                  <a:pt x="7225" y="10815"/>
                </a:lnTo>
                <a:lnTo>
                  <a:pt x="7189" y="10819"/>
                </a:lnTo>
                <a:lnTo>
                  <a:pt x="7153" y="10824"/>
                </a:lnTo>
                <a:lnTo>
                  <a:pt x="7116" y="10830"/>
                </a:lnTo>
                <a:lnTo>
                  <a:pt x="7081" y="10836"/>
                </a:lnTo>
                <a:lnTo>
                  <a:pt x="7045" y="10845"/>
                </a:lnTo>
                <a:lnTo>
                  <a:pt x="7010" y="10853"/>
                </a:lnTo>
                <a:lnTo>
                  <a:pt x="6976" y="10863"/>
                </a:lnTo>
                <a:lnTo>
                  <a:pt x="6941" y="10873"/>
                </a:lnTo>
                <a:lnTo>
                  <a:pt x="6906" y="10884"/>
                </a:lnTo>
                <a:lnTo>
                  <a:pt x="6873" y="10895"/>
                </a:lnTo>
                <a:lnTo>
                  <a:pt x="6840" y="10909"/>
                </a:lnTo>
                <a:lnTo>
                  <a:pt x="6806" y="10922"/>
                </a:lnTo>
                <a:lnTo>
                  <a:pt x="6774" y="10936"/>
                </a:lnTo>
                <a:lnTo>
                  <a:pt x="6742" y="10951"/>
                </a:lnTo>
                <a:lnTo>
                  <a:pt x="6711" y="10967"/>
                </a:lnTo>
                <a:lnTo>
                  <a:pt x="6679" y="10983"/>
                </a:lnTo>
                <a:lnTo>
                  <a:pt x="6648" y="11000"/>
                </a:lnTo>
                <a:lnTo>
                  <a:pt x="6618" y="11019"/>
                </a:lnTo>
                <a:lnTo>
                  <a:pt x="6588" y="11037"/>
                </a:lnTo>
                <a:lnTo>
                  <a:pt x="6559" y="11056"/>
                </a:lnTo>
                <a:lnTo>
                  <a:pt x="6529" y="11077"/>
                </a:lnTo>
                <a:lnTo>
                  <a:pt x="6502" y="11097"/>
                </a:lnTo>
                <a:lnTo>
                  <a:pt x="6473" y="11118"/>
                </a:lnTo>
                <a:lnTo>
                  <a:pt x="6446" y="11141"/>
                </a:lnTo>
                <a:lnTo>
                  <a:pt x="6419" y="11163"/>
                </a:lnTo>
                <a:lnTo>
                  <a:pt x="6393" y="11186"/>
                </a:lnTo>
                <a:lnTo>
                  <a:pt x="6367" y="11210"/>
                </a:lnTo>
                <a:lnTo>
                  <a:pt x="6343" y="11234"/>
                </a:lnTo>
                <a:lnTo>
                  <a:pt x="6318" y="11260"/>
                </a:lnTo>
                <a:lnTo>
                  <a:pt x="6294" y="11285"/>
                </a:lnTo>
                <a:lnTo>
                  <a:pt x="6270" y="11312"/>
                </a:lnTo>
                <a:lnTo>
                  <a:pt x="6248" y="11338"/>
                </a:lnTo>
                <a:lnTo>
                  <a:pt x="6227" y="11365"/>
                </a:lnTo>
                <a:lnTo>
                  <a:pt x="6205" y="11393"/>
                </a:lnTo>
                <a:lnTo>
                  <a:pt x="6184" y="11421"/>
                </a:lnTo>
                <a:lnTo>
                  <a:pt x="6164" y="11450"/>
                </a:lnTo>
                <a:lnTo>
                  <a:pt x="6145" y="11479"/>
                </a:lnTo>
                <a:lnTo>
                  <a:pt x="6126" y="11509"/>
                </a:lnTo>
                <a:lnTo>
                  <a:pt x="6108" y="11539"/>
                </a:lnTo>
                <a:lnTo>
                  <a:pt x="6091" y="11570"/>
                </a:lnTo>
                <a:lnTo>
                  <a:pt x="6075" y="11602"/>
                </a:lnTo>
                <a:lnTo>
                  <a:pt x="6058" y="11633"/>
                </a:lnTo>
                <a:lnTo>
                  <a:pt x="6044" y="11666"/>
                </a:lnTo>
                <a:lnTo>
                  <a:pt x="6030" y="11698"/>
                </a:lnTo>
                <a:lnTo>
                  <a:pt x="6016" y="11731"/>
                </a:lnTo>
                <a:lnTo>
                  <a:pt x="6003" y="11764"/>
                </a:lnTo>
                <a:lnTo>
                  <a:pt x="5991" y="11798"/>
                </a:lnTo>
                <a:lnTo>
                  <a:pt x="5980" y="11831"/>
                </a:lnTo>
                <a:lnTo>
                  <a:pt x="5970" y="11866"/>
                </a:lnTo>
                <a:lnTo>
                  <a:pt x="5961" y="11901"/>
                </a:lnTo>
                <a:lnTo>
                  <a:pt x="5952" y="11936"/>
                </a:lnTo>
                <a:lnTo>
                  <a:pt x="5944" y="11972"/>
                </a:lnTo>
                <a:lnTo>
                  <a:pt x="5937" y="12008"/>
                </a:lnTo>
                <a:lnTo>
                  <a:pt x="5931" y="12043"/>
                </a:lnTo>
                <a:lnTo>
                  <a:pt x="5926" y="12080"/>
                </a:lnTo>
                <a:lnTo>
                  <a:pt x="5922" y="12116"/>
                </a:lnTo>
                <a:lnTo>
                  <a:pt x="5919" y="12153"/>
                </a:lnTo>
                <a:lnTo>
                  <a:pt x="5917" y="12191"/>
                </a:lnTo>
                <a:lnTo>
                  <a:pt x="5915" y="12227"/>
                </a:lnTo>
                <a:lnTo>
                  <a:pt x="5915" y="12265"/>
                </a:lnTo>
                <a:lnTo>
                  <a:pt x="5915" y="12303"/>
                </a:lnTo>
                <a:lnTo>
                  <a:pt x="5917" y="12340"/>
                </a:lnTo>
                <a:lnTo>
                  <a:pt x="5919" y="12378"/>
                </a:lnTo>
                <a:lnTo>
                  <a:pt x="5922" y="12415"/>
                </a:lnTo>
                <a:lnTo>
                  <a:pt x="5926" y="12451"/>
                </a:lnTo>
                <a:lnTo>
                  <a:pt x="5931" y="12488"/>
                </a:lnTo>
                <a:lnTo>
                  <a:pt x="5937" y="12523"/>
                </a:lnTo>
                <a:lnTo>
                  <a:pt x="5944" y="12559"/>
                </a:lnTo>
                <a:lnTo>
                  <a:pt x="5952" y="12595"/>
                </a:lnTo>
                <a:lnTo>
                  <a:pt x="5961" y="12629"/>
                </a:lnTo>
                <a:lnTo>
                  <a:pt x="5970" y="12665"/>
                </a:lnTo>
                <a:lnTo>
                  <a:pt x="5980" y="12698"/>
                </a:lnTo>
                <a:lnTo>
                  <a:pt x="5991" y="12733"/>
                </a:lnTo>
                <a:lnTo>
                  <a:pt x="6003" y="12767"/>
                </a:lnTo>
                <a:lnTo>
                  <a:pt x="6016" y="12800"/>
                </a:lnTo>
                <a:lnTo>
                  <a:pt x="6030" y="12833"/>
                </a:lnTo>
                <a:lnTo>
                  <a:pt x="6044" y="12865"/>
                </a:lnTo>
                <a:lnTo>
                  <a:pt x="6058" y="12898"/>
                </a:lnTo>
                <a:lnTo>
                  <a:pt x="6075" y="12929"/>
                </a:lnTo>
                <a:lnTo>
                  <a:pt x="6091" y="12960"/>
                </a:lnTo>
                <a:lnTo>
                  <a:pt x="6108" y="12991"/>
                </a:lnTo>
                <a:lnTo>
                  <a:pt x="6126" y="13021"/>
                </a:lnTo>
                <a:lnTo>
                  <a:pt x="6145" y="13051"/>
                </a:lnTo>
                <a:lnTo>
                  <a:pt x="6164" y="13081"/>
                </a:lnTo>
                <a:lnTo>
                  <a:pt x="6184" y="13109"/>
                </a:lnTo>
                <a:lnTo>
                  <a:pt x="6205" y="13138"/>
                </a:lnTo>
                <a:lnTo>
                  <a:pt x="6227" y="13165"/>
                </a:lnTo>
                <a:lnTo>
                  <a:pt x="6248" y="13193"/>
                </a:lnTo>
                <a:lnTo>
                  <a:pt x="6270" y="13219"/>
                </a:lnTo>
                <a:lnTo>
                  <a:pt x="6294" y="13246"/>
                </a:lnTo>
                <a:lnTo>
                  <a:pt x="6318" y="13271"/>
                </a:lnTo>
                <a:lnTo>
                  <a:pt x="6343" y="13297"/>
                </a:lnTo>
                <a:lnTo>
                  <a:pt x="6367" y="13321"/>
                </a:lnTo>
                <a:lnTo>
                  <a:pt x="6393" y="13345"/>
                </a:lnTo>
                <a:lnTo>
                  <a:pt x="6419" y="13368"/>
                </a:lnTo>
                <a:lnTo>
                  <a:pt x="6446" y="13390"/>
                </a:lnTo>
                <a:lnTo>
                  <a:pt x="6473" y="13413"/>
                </a:lnTo>
                <a:lnTo>
                  <a:pt x="6502" y="13434"/>
                </a:lnTo>
                <a:lnTo>
                  <a:pt x="6529" y="13454"/>
                </a:lnTo>
                <a:lnTo>
                  <a:pt x="6559" y="13475"/>
                </a:lnTo>
                <a:lnTo>
                  <a:pt x="6588" y="13494"/>
                </a:lnTo>
                <a:lnTo>
                  <a:pt x="6618" y="13512"/>
                </a:lnTo>
                <a:lnTo>
                  <a:pt x="6648" y="13530"/>
                </a:lnTo>
                <a:lnTo>
                  <a:pt x="6679" y="13547"/>
                </a:lnTo>
                <a:lnTo>
                  <a:pt x="6711" y="13564"/>
                </a:lnTo>
                <a:lnTo>
                  <a:pt x="6742" y="13580"/>
                </a:lnTo>
                <a:lnTo>
                  <a:pt x="6774" y="13595"/>
                </a:lnTo>
                <a:lnTo>
                  <a:pt x="6806" y="13609"/>
                </a:lnTo>
                <a:lnTo>
                  <a:pt x="6840" y="13622"/>
                </a:lnTo>
                <a:lnTo>
                  <a:pt x="6873" y="13635"/>
                </a:lnTo>
                <a:lnTo>
                  <a:pt x="6906" y="13647"/>
                </a:lnTo>
                <a:lnTo>
                  <a:pt x="6941" y="13658"/>
                </a:lnTo>
                <a:lnTo>
                  <a:pt x="6976" y="13668"/>
                </a:lnTo>
                <a:lnTo>
                  <a:pt x="7010" y="13677"/>
                </a:lnTo>
                <a:lnTo>
                  <a:pt x="7045" y="13686"/>
                </a:lnTo>
                <a:lnTo>
                  <a:pt x="7081" y="13694"/>
                </a:lnTo>
                <a:lnTo>
                  <a:pt x="7116" y="13701"/>
                </a:lnTo>
                <a:lnTo>
                  <a:pt x="7153" y="13707"/>
                </a:lnTo>
                <a:lnTo>
                  <a:pt x="7189" y="13712"/>
                </a:lnTo>
                <a:lnTo>
                  <a:pt x="7225" y="13716"/>
                </a:lnTo>
                <a:lnTo>
                  <a:pt x="7263" y="13719"/>
                </a:lnTo>
                <a:lnTo>
                  <a:pt x="7300" y="13721"/>
                </a:lnTo>
                <a:lnTo>
                  <a:pt x="7337" y="13723"/>
                </a:lnTo>
                <a:lnTo>
                  <a:pt x="7375" y="13723"/>
                </a:lnTo>
                <a:lnTo>
                  <a:pt x="7413" y="13723"/>
                </a:lnTo>
                <a:lnTo>
                  <a:pt x="7450" y="13721"/>
                </a:lnTo>
                <a:lnTo>
                  <a:pt x="7487" y="13719"/>
                </a:lnTo>
                <a:lnTo>
                  <a:pt x="7524" y="13716"/>
                </a:lnTo>
                <a:lnTo>
                  <a:pt x="7561" y="13712"/>
                </a:lnTo>
                <a:lnTo>
                  <a:pt x="7597" y="13707"/>
                </a:lnTo>
                <a:lnTo>
                  <a:pt x="7634" y="13701"/>
                </a:lnTo>
                <a:lnTo>
                  <a:pt x="7670" y="13694"/>
                </a:lnTo>
                <a:lnTo>
                  <a:pt x="7705" y="13686"/>
                </a:lnTo>
                <a:lnTo>
                  <a:pt x="7740" y="13677"/>
                </a:lnTo>
                <a:lnTo>
                  <a:pt x="7775" y="13668"/>
                </a:lnTo>
                <a:lnTo>
                  <a:pt x="7809" y="13658"/>
                </a:lnTo>
                <a:lnTo>
                  <a:pt x="7844" y="13647"/>
                </a:lnTo>
                <a:lnTo>
                  <a:pt x="7877" y="13635"/>
                </a:lnTo>
                <a:lnTo>
                  <a:pt x="7910" y="13622"/>
                </a:lnTo>
                <a:lnTo>
                  <a:pt x="7944" y="13609"/>
                </a:lnTo>
                <a:lnTo>
                  <a:pt x="7976" y="13595"/>
                </a:lnTo>
                <a:lnTo>
                  <a:pt x="8008" y="13580"/>
                </a:lnTo>
                <a:lnTo>
                  <a:pt x="8040" y="13564"/>
                </a:lnTo>
                <a:lnTo>
                  <a:pt x="8071" y="13547"/>
                </a:lnTo>
                <a:lnTo>
                  <a:pt x="8102" y="13530"/>
                </a:lnTo>
                <a:lnTo>
                  <a:pt x="8132" y="13512"/>
                </a:lnTo>
                <a:lnTo>
                  <a:pt x="8162" y="13494"/>
                </a:lnTo>
                <a:lnTo>
                  <a:pt x="8191" y="13475"/>
                </a:lnTo>
                <a:lnTo>
                  <a:pt x="8221" y="13454"/>
                </a:lnTo>
                <a:lnTo>
                  <a:pt x="8248" y="13434"/>
                </a:lnTo>
                <a:lnTo>
                  <a:pt x="8277" y="13413"/>
                </a:lnTo>
                <a:lnTo>
                  <a:pt x="8304" y="13390"/>
                </a:lnTo>
                <a:lnTo>
                  <a:pt x="8331" y="13368"/>
                </a:lnTo>
                <a:lnTo>
                  <a:pt x="8356" y="13345"/>
                </a:lnTo>
                <a:lnTo>
                  <a:pt x="8383" y="13321"/>
                </a:lnTo>
                <a:lnTo>
                  <a:pt x="8407" y="13297"/>
                </a:lnTo>
                <a:lnTo>
                  <a:pt x="8432" y="13271"/>
                </a:lnTo>
                <a:lnTo>
                  <a:pt x="8456" y="13246"/>
                </a:lnTo>
                <a:lnTo>
                  <a:pt x="8480" y="13219"/>
                </a:lnTo>
                <a:lnTo>
                  <a:pt x="8502" y="13193"/>
                </a:lnTo>
                <a:lnTo>
                  <a:pt x="8524" y="13165"/>
                </a:lnTo>
                <a:lnTo>
                  <a:pt x="8545" y="13138"/>
                </a:lnTo>
                <a:lnTo>
                  <a:pt x="8566" y="13109"/>
                </a:lnTo>
                <a:lnTo>
                  <a:pt x="8586" y="13081"/>
                </a:lnTo>
                <a:lnTo>
                  <a:pt x="8605" y="13051"/>
                </a:lnTo>
                <a:lnTo>
                  <a:pt x="8624" y="13021"/>
                </a:lnTo>
                <a:lnTo>
                  <a:pt x="8642" y="12991"/>
                </a:lnTo>
                <a:lnTo>
                  <a:pt x="8659" y="12960"/>
                </a:lnTo>
                <a:lnTo>
                  <a:pt x="8675" y="12929"/>
                </a:lnTo>
                <a:lnTo>
                  <a:pt x="8692" y="12898"/>
                </a:lnTo>
                <a:lnTo>
                  <a:pt x="8706" y="12865"/>
                </a:lnTo>
                <a:lnTo>
                  <a:pt x="8720" y="12833"/>
                </a:lnTo>
                <a:lnTo>
                  <a:pt x="8735" y="12800"/>
                </a:lnTo>
                <a:lnTo>
                  <a:pt x="8747" y="12767"/>
                </a:lnTo>
                <a:lnTo>
                  <a:pt x="8759" y="12733"/>
                </a:lnTo>
                <a:lnTo>
                  <a:pt x="8770" y="12698"/>
                </a:lnTo>
                <a:lnTo>
                  <a:pt x="8780" y="12665"/>
                </a:lnTo>
                <a:lnTo>
                  <a:pt x="8790" y="12629"/>
                </a:lnTo>
                <a:lnTo>
                  <a:pt x="8798" y="12595"/>
                </a:lnTo>
                <a:lnTo>
                  <a:pt x="8806" y="12559"/>
                </a:lnTo>
                <a:lnTo>
                  <a:pt x="8813" y="12523"/>
                </a:lnTo>
                <a:lnTo>
                  <a:pt x="8819" y="12488"/>
                </a:lnTo>
                <a:lnTo>
                  <a:pt x="8824" y="12451"/>
                </a:lnTo>
                <a:lnTo>
                  <a:pt x="8828" y="12415"/>
                </a:lnTo>
                <a:lnTo>
                  <a:pt x="8831" y="12378"/>
                </a:lnTo>
                <a:lnTo>
                  <a:pt x="8833" y="12340"/>
                </a:lnTo>
                <a:lnTo>
                  <a:pt x="8835" y="12303"/>
                </a:lnTo>
                <a:lnTo>
                  <a:pt x="8835" y="12265"/>
                </a:lnTo>
                <a:lnTo>
                  <a:pt x="8835" y="12233"/>
                </a:lnTo>
                <a:lnTo>
                  <a:pt x="8834" y="12203"/>
                </a:lnTo>
                <a:lnTo>
                  <a:pt x="8832" y="12171"/>
                </a:lnTo>
                <a:lnTo>
                  <a:pt x="8830" y="12140"/>
                </a:lnTo>
                <a:lnTo>
                  <a:pt x="9357" y="11619"/>
                </a:lnTo>
                <a:lnTo>
                  <a:pt x="9369" y="11657"/>
                </a:lnTo>
                <a:lnTo>
                  <a:pt x="9381" y="11696"/>
                </a:lnTo>
                <a:lnTo>
                  <a:pt x="9391" y="11735"/>
                </a:lnTo>
                <a:lnTo>
                  <a:pt x="9401" y="11775"/>
                </a:lnTo>
                <a:lnTo>
                  <a:pt x="9410" y="11814"/>
                </a:lnTo>
                <a:lnTo>
                  <a:pt x="9418" y="11854"/>
                </a:lnTo>
                <a:lnTo>
                  <a:pt x="9426" y="11894"/>
                </a:lnTo>
                <a:lnTo>
                  <a:pt x="9434" y="11934"/>
                </a:lnTo>
                <a:lnTo>
                  <a:pt x="9440" y="11975"/>
                </a:lnTo>
                <a:lnTo>
                  <a:pt x="9445" y="12016"/>
                </a:lnTo>
                <a:lnTo>
                  <a:pt x="9449" y="12056"/>
                </a:lnTo>
                <a:lnTo>
                  <a:pt x="9453" y="12098"/>
                </a:lnTo>
                <a:lnTo>
                  <a:pt x="9456" y="12140"/>
                </a:lnTo>
                <a:lnTo>
                  <a:pt x="9458" y="12182"/>
                </a:lnTo>
                <a:lnTo>
                  <a:pt x="9459" y="12223"/>
                </a:lnTo>
                <a:lnTo>
                  <a:pt x="9459" y="12265"/>
                </a:lnTo>
                <a:lnTo>
                  <a:pt x="9459" y="12319"/>
                </a:lnTo>
                <a:lnTo>
                  <a:pt x="9457" y="12373"/>
                </a:lnTo>
                <a:lnTo>
                  <a:pt x="9453" y="12426"/>
                </a:lnTo>
                <a:lnTo>
                  <a:pt x="9449" y="12478"/>
                </a:lnTo>
                <a:lnTo>
                  <a:pt x="9443" y="12531"/>
                </a:lnTo>
                <a:lnTo>
                  <a:pt x="9436" y="12582"/>
                </a:lnTo>
                <a:lnTo>
                  <a:pt x="9426" y="12633"/>
                </a:lnTo>
                <a:lnTo>
                  <a:pt x="9417" y="12684"/>
                </a:lnTo>
                <a:lnTo>
                  <a:pt x="9406" y="12735"/>
                </a:lnTo>
                <a:lnTo>
                  <a:pt x="9394" y="12785"/>
                </a:lnTo>
                <a:lnTo>
                  <a:pt x="9381" y="12835"/>
                </a:lnTo>
                <a:lnTo>
                  <a:pt x="9365" y="12884"/>
                </a:lnTo>
                <a:lnTo>
                  <a:pt x="9350" y="12932"/>
                </a:lnTo>
                <a:lnTo>
                  <a:pt x="9333" y="12981"/>
                </a:lnTo>
                <a:lnTo>
                  <a:pt x="9315" y="13028"/>
                </a:lnTo>
                <a:lnTo>
                  <a:pt x="9296" y="13075"/>
                </a:lnTo>
                <a:lnTo>
                  <a:pt x="9276" y="13122"/>
                </a:lnTo>
                <a:lnTo>
                  <a:pt x="9254" y="13167"/>
                </a:lnTo>
                <a:lnTo>
                  <a:pt x="9232" y="13212"/>
                </a:lnTo>
                <a:lnTo>
                  <a:pt x="9207" y="13257"/>
                </a:lnTo>
                <a:lnTo>
                  <a:pt x="9183" y="13301"/>
                </a:lnTo>
                <a:lnTo>
                  <a:pt x="9157" y="13345"/>
                </a:lnTo>
                <a:lnTo>
                  <a:pt x="9131" y="13387"/>
                </a:lnTo>
                <a:lnTo>
                  <a:pt x="9103" y="13429"/>
                </a:lnTo>
                <a:lnTo>
                  <a:pt x="9075" y="13470"/>
                </a:lnTo>
                <a:lnTo>
                  <a:pt x="9045" y="13510"/>
                </a:lnTo>
                <a:lnTo>
                  <a:pt x="9015" y="13550"/>
                </a:lnTo>
                <a:lnTo>
                  <a:pt x="8983" y="13589"/>
                </a:lnTo>
                <a:lnTo>
                  <a:pt x="8952" y="13627"/>
                </a:lnTo>
                <a:lnTo>
                  <a:pt x="8918" y="13665"/>
                </a:lnTo>
                <a:lnTo>
                  <a:pt x="8884" y="13701"/>
                </a:lnTo>
                <a:lnTo>
                  <a:pt x="8849" y="13737"/>
                </a:lnTo>
                <a:lnTo>
                  <a:pt x="8813" y="13772"/>
                </a:lnTo>
                <a:lnTo>
                  <a:pt x="8776" y="13805"/>
                </a:lnTo>
                <a:lnTo>
                  <a:pt x="8739" y="13839"/>
                </a:lnTo>
                <a:lnTo>
                  <a:pt x="8701" y="13872"/>
                </a:lnTo>
                <a:lnTo>
                  <a:pt x="8662" y="13902"/>
                </a:lnTo>
                <a:lnTo>
                  <a:pt x="8622" y="13933"/>
                </a:lnTo>
                <a:lnTo>
                  <a:pt x="8582" y="13962"/>
                </a:lnTo>
                <a:lnTo>
                  <a:pt x="8541" y="13991"/>
                </a:lnTo>
                <a:lnTo>
                  <a:pt x="8498" y="14018"/>
                </a:lnTo>
                <a:lnTo>
                  <a:pt x="8456" y="14046"/>
                </a:lnTo>
                <a:lnTo>
                  <a:pt x="8412" y="14071"/>
                </a:lnTo>
                <a:lnTo>
                  <a:pt x="8369" y="14095"/>
                </a:lnTo>
                <a:lnTo>
                  <a:pt x="8324" y="14119"/>
                </a:lnTo>
                <a:lnTo>
                  <a:pt x="8279" y="14141"/>
                </a:lnTo>
                <a:lnTo>
                  <a:pt x="8233" y="14163"/>
                </a:lnTo>
                <a:lnTo>
                  <a:pt x="8186" y="14183"/>
                </a:lnTo>
                <a:lnTo>
                  <a:pt x="8139" y="14202"/>
                </a:lnTo>
                <a:lnTo>
                  <a:pt x="8091" y="14221"/>
                </a:lnTo>
                <a:lnTo>
                  <a:pt x="8044" y="14237"/>
                </a:lnTo>
                <a:lnTo>
                  <a:pt x="7995" y="14253"/>
                </a:lnTo>
                <a:lnTo>
                  <a:pt x="7946" y="14267"/>
                </a:lnTo>
                <a:lnTo>
                  <a:pt x="7896" y="14281"/>
                </a:lnTo>
                <a:lnTo>
                  <a:pt x="7846" y="14293"/>
                </a:lnTo>
                <a:lnTo>
                  <a:pt x="7795" y="14304"/>
                </a:lnTo>
                <a:lnTo>
                  <a:pt x="7744" y="14314"/>
                </a:lnTo>
                <a:lnTo>
                  <a:pt x="7692" y="14322"/>
                </a:lnTo>
                <a:lnTo>
                  <a:pt x="7640" y="14329"/>
                </a:lnTo>
                <a:lnTo>
                  <a:pt x="7588" y="14336"/>
                </a:lnTo>
                <a:lnTo>
                  <a:pt x="7535" y="14341"/>
                </a:lnTo>
                <a:lnTo>
                  <a:pt x="7482" y="14344"/>
                </a:lnTo>
                <a:lnTo>
                  <a:pt x="7429" y="14346"/>
                </a:lnTo>
                <a:lnTo>
                  <a:pt x="7375" y="14347"/>
                </a:lnTo>
                <a:lnTo>
                  <a:pt x="7321" y="14346"/>
                </a:lnTo>
                <a:lnTo>
                  <a:pt x="7268" y="14344"/>
                </a:lnTo>
                <a:lnTo>
                  <a:pt x="7215" y="14341"/>
                </a:lnTo>
                <a:lnTo>
                  <a:pt x="7162" y="14336"/>
                </a:lnTo>
                <a:lnTo>
                  <a:pt x="7109" y="14329"/>
                </a:lnTo>
                <a:lnTo>
                  <a:pt x="7058" y="14322"/>
                </a:lnTo>
                <a:lnTo>
                  <a:pt x="7006" y="14314"/>
                </a:lnTo>
                <a:lnTo>
                  <a:pt x="6955" y="14304"/>
                </a:lnTo>
                <a:lnTo>
                  <a:pt x="6904" y="14293"/>
                </a:lnTo>
                <a:lnTo>
                  <a:pt x="6854" y="14281"/>
                </a:lnTo>
                <a:lnTo>
                  <a:pt x="6804" y="14267"/>
                </a:lnTo>
                <a:lnTo>
                  <a:pt x="6755" y="14253"/>
                </a:lnTo>
                <a:lnTo>
                  <a:pt x="6707" y="14237"/>
                </a:lnTo>
                <a:lnTo>
                  <a:pt x="6659" y="14221"/>
                </a:lnTo>
                <a:lnTo>
                  <a:pt x="6611" y="14202"/>
                </a:lnTo>
                <a:lnTo>
                  <a:pt x="6564" y="14183"/>
                </a:lnTo>
                <a:lnTo>
                  <a:pt x="6517" y="14163"/>
                </a:lnTo>
                <a:lnTo>
                  <a:pt x="6471" y="14141"/>
                </a:lnTo>
                <a:lnTo>
                  <a:pt x="6426" y="14119"/>
                </a:lnTo>
                <a:lnTo>
                  <a:pt x="6381" y="14095"/>
                </a:lnTo>
                <a:lnTo>
                  <a:pt x="6338" y="14071"/>
                </a:lnTo>
                <a:lnTo>
                  <a:pt x="6294" y="14046"/>
                </a:lnTo>
                <a:lnTo>
                  <a:pt x="6252" y="14018"/>
                </a:lnTo>
                <a:lnTo>
                  <a:pt x="6209" y="13991"/>
                </a:lnTo>
                <a:lnTo>
                  <a:pt x="6168" y="13962"/>
                </a:lnTo>
                <a:lnTo>
                  <a:pt x="6128" y="13933"/>
                </a:lnTo>
                <a:lnTo>
                  <a:pt x="6088" y="13902"/>
                </a:lnTo>
                <a:lnTo>
                  <a:pt x="6049" y="13872"/>
                </a:lnTo>
                <a:lnTo>
                  <a:pt x="6011" y="13839"/>
                </a:lnTo>
                <a:lnTo>
                  <a:pt x="5974" y="13805"/>
                </a:lnTo>
                <a:lnTo>
                  <a:pt x="5937" y="13772"/>
                </a:lnTo>
                <a:lnTo>
                  <a:pt x="5901" y="13737"/>
                </a:lnTo>
                <a:lnTo>
                  <a:pt x="5866" y="13701"/>
                </a:lnTo>
                <a:lnTo>
                  <a:pt x="5832" y="13665"/>
                </a:lnTo>
                <a:lnTo>
                  <a:pt x="5799" y="13627"/>
                </a:lnTo>
                <a:lnTo>
                  <a:pt x="5767" y="13589"/>
                </a:lnTo>
                <a:lnTo>
                  <a:pt x="5735" y="13550"/>
                </a:lnTo>
                <a:lnTo>
                  <a:pt x="5705" y="13510"/>
                </a:lnTo>
                <a:lnTo>
                  <a:pt x="5675" y="13470"/>
                </a:lnTo>
                <a:lnTo>
                  <a:pt x="5647" y="13429"/>
                </a:lnTo>
                <a:lnTo>
                  <a:pt x="5619" y="13387"/>
                </a:lnTo>
                <a:lnTo>
                  <a:pt x="5593" y="13345"/>
                </a:lnTo>
                <a:lnTo>
                  <a:pt x="5567" y="13301"/>
                </a:lnTo>
                <a:lnTo>
                  <a:pt x="5542" y="13257"/>
                </a:lnTo>
                <a:lnTo>
                  <a:pt x="5518" y="13212"/>
                </a:lnTo>
                <a:lnTo>
                  <a:pt x="5496" y="13167"/>
                </a:lnTo>
                <a:lnTo>
                  <a:pt x="5474" y="13122"/>
                </a:lnTo>
                <a:lnTo>
                  <a:pt x="5454" y="13075"/>
                </a:lnTo>
                <a:lnTo>
                  <a:pt x="5435" y="13028"/>
                </a:lnTo>
                <a:lnTo>
                  <a:pt x="5417" y="12981"/>
                </a:lnTo>
                <a:lnTo>
                  <a:pt x="5400" y="12932"/>
                </a:lnTo>
                <a:lnTo>
                  <a:pt x="5385" y="12884"/>
                </a:lnTo>
                <a:lnTo>
                  <a:pt x="5370" y="12835"/>
                </a:lnTo>
                <a:lnTo>
                  <a:pt x="5356" y="12785"/>
                </a:lnTo>
                <a:lnTo>
                  <a:pt x="5344" y="12735"/>
                </a:lnTo>
                <a:lnTo>
                  <a:pt x="5333" y="12684"/>
                </a:lnTo>
                <a:lnTo>
                  <a:pt x="5323" y="12633"/>
                </a:lnTo>
                <a:lnTo>
                  <a:pt x="5314" y="12582"/>
                </a:lnTo>
                <a:lnTo>
                  <a:pt x="5307" y="12531"/>
                </a:lnTo>
                <a:lnTo>
                  <a:pt x="5301" y="12478"/>
                </a:lnTo>
                <a:lnTo>
                  <a:pt x="5297" y="12426"/>
                </a:lnTo>
                <a:lnTo>
                  <a:pt x="5293" y="12373"/>
                </a:lnTo>
                <a:lnTo>
                  <a:pt x="5291" y="12319"/>
                </a:lnTo>
                <a:lnTo>
                  <a:pt x="5291" y="12265"/>
                </a:lnTo>
                <a:lnTo>
                  <a:pt x="5291" y="12212"/>
                </a:lnTo>
                <a:lnTo>
                  <a:pt x="5293" y="12158"/>
                </a:lnTo>
                <a:lnTo>
                  <a:pt x="5297" y="12105"/>
                </a:lnTo>
                <a:lnTo>
                  <a:pt x="5301" y="12052"/>
                </a:lnTo>
                <a:lnTo>
                  <a:pt x="5307" y="12000"/>
                </a:lnTo>
                <a:lnTo>
                  <a:pt x="5314" y="11949"/>
                </a:lnTo>
                <a:lnTo>
                  <a:pt x="5323" y="11897"/>
                </a:lnTo>
                <a:lnTo>
                  <a:pt x="5333" y="11846"/>
                </a:lnTo>
                <a:lnTo>
                  <a:pt x="5344" y="11795"/>
                </a:lnTo>
                <a:lnTo>
                  <a:pt x="5356" y="11745"/>
                </a:lnTo>
                <a:lnTo>
                  <a:pt x="5370" y="11695"/>
                </a:lnTo>
                <a:lnTo>
                  <a:pt x="5385" y="11646"/>
                </a:lnTo>
                <a:lnTo>
                  <a:pt x="5400" y="11597"/>
                </a:lnTo>
                <a:lnTo>
                  <a:pt x="5417" y="11550"/>
                </a:lnTo>
                <a:lnTo>
                  <a:pt x="5435" y="11502"/>
                </a:lnTo>
                <a:lnTo>
                  <a:pt x="5454" y="11455"/>
                </a:lnTo>
                <a:lnTo>
                  <a:pt x="5474" y="11409"/>
                </a:lnTo>
                <a:lnTo>
                  <a:pt x="5496" y="11363"/>
                </a:lnTo>
                <a:lnTo>
                  <a:pt x="5518" y="11318"/>
                </a:lnTo>
                <a:lnTo>
                  <a:pt x="5542" y="11273"/>
                </a:lnTo>
                <a:lnTo>
                  <a:pt x="5567" y="11229"/>
                </a:lnTo>
                <a:lnTo>
                  <a:pt x="5593" y="11186"/>
                </a:lnTo>
                <a:lnTo>
                  <a:pt x="5619" y="11144"/>
                </a:lnTo>
                <a:lnTo>
                  <a:pt x="5647" y="11102"/>
                </a:lnTo>
                <a:lnTo>
                  <a:pt x="5675" y="11060"/>
                </a:lnTo>
                <a:lnTo>
                  <a:pt x="5705" y="11021"/>
                </a:lnTo>
                <a:lnTo>
                  <a:pt x="5735" y="10981"/>
                </a:lnTo>
                <a:lnTo>
                  <a:pt x="5767" y="10941"/>
                </a:lnTo>
                <a:lnTo>
                  <a:pt x="5799" y="10904"/>
                </a:lnTo>
                <a:lnTo>
                  <a:pt x="5832" y="10866"/>
                </a:lnTo>
                <a:lnTo>
                  <a:pt x="5866" y="10829"/>
                </a:lnTo>
                <a:lnTo>
                  <a:pt x="5901" y="10794"/>
                </a:lnTo>
                <a:lnTo>
                  <a:pt x="5937" y="10759"/>
                </a:lnTo>
                <a:lnTo>
                  <a:pt x="5974" y="10724"/>
                </a:lnTo>
                <a:lnTo>
                  <a:pt x="6011" y="10692"/>
                </a:lnTo>
                <a:lnTo>
                  <a:pt x="6049" y="10659"/>
                </a:lnTo>
                <a:lnTo>
                  <a:pt x="6088" y="10628"/>
                </a:lnTo>
                <a:lnTo>
                  <a:pt x="6128" y="10597"/>
                </a:lnTo>
                <a:lnTo>
                  <a:pt x="6168" y="10568"/>
                </a:lnTo>
                <a:lnTo>
                  <a:pt x="6209" y="10539"/>
                </a:lnTo>
                <a:lnTo>
                  <a:pt x="6252" y="10512"/>
                </a:lnTo>
                <a:lnTo>
                  <a:pt x="6294" y="10485"/>
                </a:lnTo>
                <a:lnTo>
                  <a:pt x="6338" y="10460"/>
                </a:lnTo>
                <a:lnTo>
                  <a:pt x="6381" y="10435"/>
                </a:lnTo>
                <a:lnTo>
                  <a:pt x="6426" y="10412"/>
                </a:lnTo>
                <a:lnTo>
                  <a:pt x="6471" y="10390"/>
                </a:lnTo>
                <a:lnTo>
                  <a:pt x="6517" y="10368"/>
                </a:lnTo>
                <a:lnTo>
                  <a:pt x="6564" y="10348"/>
                </a:lnTo>
                <a:lnTo>
                  <a:pt x="6611" y="10329"/>
                </a:lnTo>
                <a:lnTo>
                  <a:pt x="6659" y="10310"/>
                </a:lnTo>
                <a:lnTo>
                  <a:pt x="6707" y="10293"/>
                </a:lnTo>
                <a:lnTo>
                  <a:pt x="6755" y="10278"/>
                </a:lnTo>
                <a:lnTo>
                  <a:pt x="6804" y="10264"/>
                </a:lnTo>
                <a:lnTo>
                  <a:pt x="6854" y="10249"/>
                </a:lnTo>
                <a:lnTo>
                  <a:pt x="6904" y="10237"/>
                </a:lnTo>
                <a:lnTo>
                  <a:pt x="6955" y="10227"/>
                </a:lnTo>
                <a:lnTo>
                  <a:pt x="7006" y="10217"/>
                </a:lnTo>
                <a:lnTo>
                  <a:pt x="7058" y="10209"/>
                </a:lnTo>
                <a:lnTo>
                  <a:pt x="7109" y="10200"/>
                </a:lnTo>
                <a:lnTo>
                  <a:pt x="7162" y="10195"/>
                </a:lnTo>
                <a:lnTo>
                  <a:pt x="7215" y="10190"/>
                </a:lnTo>
                <a:lnTo>
                  <a:pt x="7268" y="10187"/>
                </a:lnTo>
                <a:lnTo>
                  <a:pt x="7321" y="10185"/>
                </a:lnTo>
                <a:lnTo>
                  <a:pt x="7375" y="10184"/>
                </a:lnTo>
                <a:close/>
                <a:moveTo>
                  <a:pt x="2683" y="8673"/>
                </a:moveTo>
                <a:lnTo>
                  <a:pt x="5892" y="8673"/>
                </a:lnTo>
                <a:lnTo>
                  <a:pt x="5892" y="9542"/>
                </a:lnTo>
                <a:lnTo>
                  <a:pt x="2683" y="9542"/>
                </a:lnTo>
                <a:lnTo>
                  <a:pt x="2683" y="8673"/>
                </a:lnTo>
                <a:close/>
                <a:moveTo>
                  <a:pt x="2683" y="6586"/>
                </a:moveTo>
                <a:lnTo>
                  <a:pt x="9171" y="6586"/>
                </a:lnTo>
                <a:lnTo>
                  <a:pt x="9171" y="7456"/>
                </a:lnTo>
                <a:lnTo>
                  <a:pt x="2683" y="7456"/>
                </a:lnTo>
                <a:lnTo>
                  <a:pt x="2683" y="6586"/>
                </a:lnTo>
                <a:close/>
                <a:moveTo>
                  <a:pt x="2683" y="4500"/>
                </a:moveTo>
                <a:lnTo>
                  <a:pt x="9171" y="4500"/>
                </a:lnTo>
                <a:lnTo>
                  <a:pt x="9171" y="5369"/>
                </a:lnTo>
                <a:lnTo>
                  <a:pt x="2683" y="5369"/>
                </a:lnTo>
                <a:lnTo>
                  <a:pt x="2683" y="4500"/>
                </a:lnTo>
                <a:close/>
                <a:moveTo>
                  <a:pt x="2683" y="2415"/>
                </a:moveTo>
                <a:lnTo>
                  <a:pt x="9171" y="2415"/>
                </a:lnTo>
                <a:lnTo>
                  <a:pt x="9171" y="3283"/>
                </a:lnTo>
                <a:lnTo>
                  <a:pt x="2683" y="3283"/>
                </a:lnTo>
                <a:lnTo>
                  <a:pt x="2683" y="2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4917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7" name="Группа 80"/>
          <p:cNvGrpSpPr>
            <a:grpSpLocks/>
          </p:cNvGrpSpPr>
          <p:nvPr/>
        </p:nvGrpSpPr>
        <p:grpSpPr bwMode="auto">
          <a:xfrm>
            <a:off x="539552" y="1319044"/>
            <a:ext cx="662888" cy="503468"/>
            <a:chOff x="2887842" y="3744017"/>
            <a:chExt cx="652657" cy="502833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2914522" y="4019036"/>
              <a:ext cx="625977" cy="227814"/>
            </a:xfrm>
            <a:custGeom>
              <a:avLst/>
              <a:gdLst>
                <a:gd name="T0" fmla="*/ 251751246 w 1529"/>
                <a:gd name="T1" fmla="*/ 38781236 h 556"/>
                <a:gd name="T2" fmla="*/ 254600690 w 1529"/>
                <a:gd name="T3" fmla="*/ 40124355 h 556"/>
                <a:gd name="T4" fmla="*/ 256276785 w 1529"/>
                <a:gd name="T5" fmla="*/ 42978586 h 556"/>
                <a:gd name="T6" fmla="*/ 256109339 w 1529"/>
                <a:gd name="T7" fmla="*/ 45832407 h 556"/>
                <a:gd name="T8" fmla="*/ 254768136 w 1529"/>
                <a:gd name="T9" fmla="*/ 47847086 h 556"/>
                <a:gd name="T10" fmla="*/ 252924594 w 1529"/>
                <a:gd name="T11" fmla="*/ 49190205 h 556"/>
                <a:gd name="T12" fmla="*/ 162749926 w 1529"/>
                <a:gd name="T13" fmla="*/ 93343918 h 556"/>
                <a:gd name="T14" fmla="*/ 4357684 w 1529"/>
                <a:gd name="T15" fmla="*/ 93343918 h 556"/>
                <a:gd name="T16" fmla="*/ 1508650 w 1529"/>
                <a:gd name="T17" fmla="*/ 91665224 h 556"/>
                <a:gd name="T18" fmla="*/ 0 w 1529"/>
                <a:gd name="T19" fmla="*/ 88978986 h 556"/>
                <a:gd name="T20" fmla="*/ 167446 w 1529"/>
                <a:gd name="T21" fmla="*/ 86124755 h 556"/>
                <a:gd name="T22" fmla="*/ 1340794 w 1529"/>
                <a:gd name="T23" fmla="*/ 83942493 h 556"/>
                <a:gd name="T24" fmla="*/ 3352191 w 1529"/>
                <a:gd name="T25" fmla="*/ 82599374 h 556"/>
                <a:gd name="T26" fmla="*/ 4357684 w 1529"/>
                <a:gd name="T27" fmla="*/ 74037092 h 556"/>
                <a:gd name="T28" fmla="*/ 1508650 w 1529"/>
                <a:gd name="T29" fmla="*/ 72358397 h 556"/>
                <a:gd name="T30" fmla="*/ 0 w 1529"/>
                <a:gd name="T31" fmla="*/ 69672159 h 556"/>
                <a:gd name="T32" fmla="*/ 167446 w 1529"/>
                <a:gd name="T33" fmla="*/ 66817928 h 556"/>
                <a:gd name="T34" fmla="*/ 1340794 w 1529"/>
                <a:gd name="T35" fmla="*/ 64635667 h 556"/>
                <a:gd name="T36" fmla="*/ 3352191 w 1529"/>
                <a:gd name="T37" fmla="*/ 63292547 h 556"/>
                <a:gd name="T38" fmla="*/ 4357684 w 1529"/>
                <a:gd name="T39" fmla="*/ 54730265 h 556"/>
                <a:gd name="T40" fmla="*/ 1508650 w 1529"/>
                <a:gd name="T41" fmla="*/ 53051571 h 556"/>
                <a:gd name="T42" fmla="*/ 0 w 1529"/>
                <a:gd name="T43" fmla="*/ 50365332 h 556"/>
                <a:gd name="T44" fmla="*/ 167446 w 1529"/>
                <a:gd name="T45" fmla="*/ 47511511 h 556"/>
                <a:gd name="T46" fmla="*/ 1340794 w 1529"/>
                <a:gd name="T47" fmla="*/ 45328840 h 556"/>
                <a:gd name="T48" fmla="*/ 3352191 w 1529"/>
                <a:gd name="T49" fmla="*/ 43985721 h 556"/>
                <a:gd name="T50" fmla="*/ 93359004 w 1529"/>
                <a:gd name="T51" fmla="*/ 0 h 556"/>
                <a:gd name="T52" fmla="*/ 251751246 w 1529"/>
                <a:gd name="T53" fmla="*/ 167992 h 556"/>
                <a:gd name="T54" fmla="*/ 254600690 w 1529"/>
                <a:gd name="T55" fmla="*/ 1511112 h 556"/>
                <a:gd name="T56" fmla="*/ 256276785 w 1529"/>
                <a:gd name="T57" fmla="*/ 4364933 h 556"/>
                <a:gd name="T58" fmla="*/ 256109339 w 1529"/>
                <a:gd name="T59" fmla="*/ 7051171 h 556"/>
                <a:gd name="T60" fmla="*/ 254768136 w 1529"/>
                <a:gd name="T61" fmla="*/ 9233842 h 556"/>
                <a:gd name="T62" fmla="*/ 252924594 w 1529"/>
                <a:gd name="T63" fmla="*/ 10576552 h 556"/>
                <a:gd name="T64" fmla="*/ 251751246 w 1529"/>
                <a:gd name="T65" fmla="*/ 19474819 h 556"/>
                <a:gd name="T66" fmla="*/ 254600690 w 1529"/>
                <a:gd name="T67" fmla="*/ 20817529 h 556"/>
                <a:gd name="T68" fmla="*/ 256276785 w 1529"/>
                <a:gd name="T69" fmla="*/ 23671759 h 556"/>
                <a:gd name="T70" fmla="*/ 256109339 w 1529"/>
                <a:gd name="T71" fmla="*/ 26357998 h 556"/>
                <a:gd name="T72" fmla="*/ 254768136 w 1529"/>
                <a:gd name="T73" fmla="*/ 28540259 h 556"/>
                <a:gd name="T74" fmla="*/ 252924594 w 1529"/>
                <a:gd name="T75" fmla="*/ 29883379 h 556"/>
                <a:gd name="T76" fmla="*/ 28996778 w 1529"/>
                <a:gd name="T77" fmla="*/ 62956973 h 556"/>
                <a:gd name="T78" fmla="*/ 209345705 w 1529"/>
                <a:gd name="T79" fmla="*/ 39117221 h 556"/>
                <a:gd name="T80" fmla="*/ 227112562 w 1529"/>
                <a:gd name="T81" fmla="*/ 30219363 h 556"/>
                <a:gd name="T82" fmla="*/ 164090720 w 1529"/>
                <a:gd name="T83" fmla="*/ 54562682 h 556"/>
                <a:gd name="T84" fmla="*/ 45590286 w 1529"/>
                <a:gd name="T85" fmla="*/ 54730265 h 556"/>
                <a:gd name="T86" fmla="*/ 28996778 w 1529"/>
                <a:gd name="T87" fmla="*/ 43650146 h 556"/>
                <a:gd name="T88" fmla="*/ 213033197 w 1529"/>
                <a:gd name="T89" fmla="*/ 49693773 h 556"/>
                <a:gd name="T90" fmla="*/ 164258576 w 1529"/>
                <a:gd name="T91" fmla="*/ 73869099 h 556"/>
                <a:gd name="T92" fmla="*/ 45590286 w 1529"/>
                <a:gd name="T93" fmla="*/ 74037092 h 556"/>
                <a:gd name="T94" fmla="*/ 227112562 w 1529"/>
                <a:gd name="T95" fmla="*/ 49693773 h 5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529" h="556">
                  <a:moveTo>
                    <a:pt x="1405" y="230"/>
                  </a:moveTo>
                  <a:lnTo>
                    <a:pt x="1496" y="230"/>
                  </a:lnTo>
                  <a:lnTo>
                    <a:pt x="1502" y="231"/>
                  </a:lnTo>
                  <a:lnTo>
                    <a:pt x="1509" y="232"/>
                  </a:lnTo>
                  <a:lnTo>
                    <a:pt x="1514" y="235"/>
                  </a:lnTo>
                  <a:lnTo>
                    <a:pt x="1519" y="239"/>
                  </a:lnTo>
                  <a:lnTo>
                    <a:pt x="1523" y="244"/>
                  </a:lnTo>
                  <a:lnTo>
                    <a:pt x="1527" y="249"/>
                  </a:lnTo>
                  <a:lnTo>
                    <a:pt x="1529" y="256"/>
                  </a:lnTo>
                  <a:lnTo>
                    <a:pt x="1529" y="263"/>
                  </a:lnTo>
                  <a:lnTo>
                    <a:pt x="1529" y="268"/>
                  </a:lnTo>
                  <a:lnTo>
                    <a:pt x="1528" y="273"/>
                  </a:lnTo>
                  <a:lnTo>
                    <a:pt x="1525" y="277"/>
                  </a:lnTo>
                  <a:lnTo>
                    <a:pt x="1523" y="281"/>
                  </a:lnTo>
                  <a:lnTo>
                    <a:pt x="1520" y="285"/>
                  </a:lnTo>
                  <a:lnTo>
                    <a:pt x="1517" y="288"/>
                  </a:lnTo>
                  <a:lnTo>
                    <a:pt x="1513" y="291"/>
                  </a:lnTo>
                  <a:lnTo>
                    <a:pt x="1509" y="293"/>
                  </a:lnTo>
                  <a:lnTo>
                    <a:pt x="986" y="553"/>
                  </a:lnTo>
                  <a:lnTo>
                    <a:pt x="979" y="555"/>
                  </a:lnTo>
                  <a:lnTo>
                    <a:pt x="971" y="556"/>
                  </a:lnTo>
                  <a:lnTo>
                    <a:pt x="32" y="556"/>
                  </a:lnTo>
                  <a:lnTo>
                    <a:pt x="26" y="556"/>
                  </a:lnTo>
                  <a:lnTo>
                    <a:pt x="20" y="554"/>
                  </a:lnTo>
                  <a:lnTo>
                    <a:pt x="15" y="551"/>
                  </a:lnTo>
                  <a:lnTo>
                    <a:pt x="9" y="546"/>
                  </a:lnTo>
                  <a:lnTo>
                    <a:pt x="5" y="541"/>
                  </a:lnTo>
                  <a:lnTo>
                    <a:pt x="2" y="536"/>
                  </a:lnTo>
                  <a:lnTo>
                    <a:pt x="0" y="530"/>
                  </a:lnTo>
                  <a:lnTo>
                    <a:pt x="0" y="523"/>
                  </a:lnTo>
                  <a:lnTo>
                    <a:pt x="0" y="518"/>
                  </a:lnTo>
                  <a:lnTo>
                    <a:pt x="1" y="513"/>
                  </a:lnTo>
                  <a:lnTo>
                    <a:pt x="3" y="509"/>
                  </a:lnTo>
                  <a:lnTo>
                    <a:pt x="5" y="505"/>
                  </a:lnTo>
                  <a:lnTo>
                    <a:pt x="8" y="500"/>
                  </a:lnTo>
                  <a:lnTo>
                    <a:pt x="11" y="497"/>
                  </a:lnTo>
                  <a:lnTo>
                    <a:pt x="16" y="494"/>
                  </a:lnTo>
                  <a:lnTo>
                    <a:pt x="20" y="492"/>
                  </a:lnTo>
                  <a:lnTo>
                    <a:pt x="123" y="441"/>
                  </a:lnTo>
                  <a:lnTo>
                    <a:pt x="32" y="441"/>
                  </a:lnTo>
                  <a:lnTo>
                    <a:pt x="26" y="441"/>
                  </a:lnTo>
                  <a:lnTo>
                    <a:pt x="20" y="439"/>
                  </a:lnTo>
                  <a:lnTo>
                    <a:pt x="15" y="436"/>
                  </a:lnTo>
                  <a:lnTo>
                    <a:pt x="9" y="431"/>
                  </a:lnTo>
                  <a:lnTo>
                    <a:pt x="5" y="426"/>
                  </a:lnTo>
                  <a:lnTo>
                    <a:pt x="2" y="421"/>
                  </a:lnTo>
                  <a:lnTo>
                    <a:pt x="0" y="415"/>
                  </a:lnTo>
                  <a:lnTo>
                    <a:pt x="0" y="408"/>
                  </a:lnTo>
                  <a:lnTo>
                    <a:pt x="0" y="403"/>
                  </a:lnTo>
                  <a:lnTo>
                    <a:pt x="1" y="398"/>
                  </a:lnTo>
                  <a:lnTo>
                    <a:pt x="3" y="394"/>
                  </a:lnTo>
                  <a:lnTo>
                    <a:pt x="5" y="390"/>
                  </a:lnTo>
                  <a:lnTo>
                    <a:pt x="8" y="385"/>
                  </a:lnTo>
                  <a:lnTo>
                    <a:pt x="11" y="382"/>
                  </a:lnTo>
                  <a:lnTo>
                    <a:pt x="16" y="379"/>
                  </a:lnTo>
                  <a:lnTo>
                    <a:pt x="20" y="377"/>
                  </a:lnTo>
                  <a:lnTo>
                    <a:pt x="123" y="326"/>
                  </a:lnTo>
                  <a:lnTo>
                    <a:pt x="32" y="326"/>
                  </a:lnTo>
                  <a:lnTo>
                    <a:pt x="26" y="326"/>
                  </a:lnTo>
                  <a:lnTo>
                    <a:pt x="20" y="324"/>
                  </a:lnTo>
                  <a:lnTo>
                    <a:pt x="15" y="321"/>
                  </a:lnTo>
                  <a:lnTo>
                    <a:pt x="9" y="316"/>
                  </a:lnTo>
                  <a:lnTo>
                    <a:pt x="5" y="311"/>
                  </a:lnTo>
                  <a:lnTo>
                    <a:pt x="2" y="306"/>
                  </a:lnTo>
                  <a:lnTo>
                    <a:pt x="0" y="300"/>
                  </a:lnTo>
                  <a:lnTo>
                    <a:pt x="0" y="293"/>
                  </a:lnTo>
                  <a:lnTo>
                    <a:pt x="0" y="288"/>
                  </a:lnTo>
                  <a:lnTo>
                    <a:pt x="1" y="283"/>
                  </a:lnTo>
                  <a:lnTo>
                    <a:pt x="3" y="279"/>
                  </a:lnTo>
                  <a:lnTo>
                    <a:pt x="5" y="275"/>
                  </a:lnTo>
                  <a:lnTo>
                    <a:pt x="8" y="270"/>
                  </a:lnTo>
                  <a:lnTo>
                    <a:pt x="11" y="267"/>
                  </a:lnTo>
                  <a:lnTo>
                    <a:pt x="16" y="264"/>
                  </a:lnTo>
                  <a:lnTo>
                    <a:pt x="20" y="262"/>
                  </a:lnTo>
                  <a:lnTo>
                    <a:pt x="543" y="3"/>
                  </a:lnTo>
                  <a:lnTo>
                    <a:pt x="550" y="1"/>
                  </a:lnTo>
                  <a:lnTo>
                    <a:pt x="557" y="0"/>
                  </a:lnTo>
                  <a:lnTo>
                    <a:pt x="1496" y="0"/>
                  </a:lnTo>
                  <a:lnTo>
                    <a:pt x="1502" y="1"/>
                  </a:lnTo>
                  <a:lnTo>
                    <a:pt x="1509" y="2"/>
                  </a:lnTo>
                  <a:lnTo>
                    <a:pt x="1514" y="5"/>
                  </a:lnTo>
                  <a:lnTo>
                    <a:pt x="1519" y="9"/>
                  </a:lnTo>
                  <a:lnTo>
                    <a:pt x="1523" y="14"/>
                  </a:lnTo>
                  <a:lnTo>
                    <a:pt x="1527" y="19"/>
                  </a:lnTo>
                  <a:lnTo>
                    <a:pt x="1529" y="26"/>
                  </a:lnTo>
                  <a:lnTo>
                    <a:pt x="1529" y="33"/>
                  </a:lnTo>
                  <a:lnTo>
                    <a:pt x="1529" y="37"/>
                  </a:lnTo>
                  <a:lnTo>
                    <a:pt x="1528" y="42"/>
                  </a:lnTo>
                  <a:lnTo>
                    <a:pt x="1525" y="47"/>
                  </a:lnTo>
                  <a:lnTo>
                    <a:pt x="1523" y="51"/>
                  </a:lnTo>
                  <a:lnTo>
                    <a:pt x="1520" y="55"/>
                  </a:lnTo>
                  <a:lnTo>
                    <a:pt x="1517" y="58"/>
                  </a:lnTo>
                  <a:lnTo>
                    <a:pt x="1513" y="61"/>
                  </a:lnTo>
                  <a:lnTo>
                    <a:pt x="1509" y="63"/>
                  </a:lnTo>
                  <a:lnTo>
                    <a:pt x="1405" y="115"/>
                  </a:lnTo>
                  <a:lnTo>
                    <a:pt x="1496" y="115"/>
                  </a:lnTo>
                  <a:lnTo>
                    <a:pt x="1502" y="116"/>
                  </a:lnTo>
                  <a:lnTo>
                    <a:pt x="1509" y="117"/>
                  </a:lnTo>
                  <a:lnTo>
                    <a:pt x="1514" y="120"/>
                  </a:lnTo>
                  <a:lnTo>
                    <a:pt x="1519" y="124"/>
                  </a:lnTo>
                  <a:lnTo>
                    <a:pt x="1523" y="129"/>
                  </a:lnTo>
                  <a:lnTo>
                    <a:pt x="1527" y="134"/>
                  </a:lnTo>
                  <a:lnTo>
                    <a:pt x="1529" y="141"/>
                  </a:lnTo>
                  <a:lnTo>
                    <a:pt x="1529" y="148"/>
                  </a:lnTo>
                  <a:lnTo>
                    <a:pt x="1529" y="152"/>
                  </a:lnTo>
                  <a:lnTo>
                    <a:pt x="1528" y="157"/>
                  </a:lnTo>
                  <a:lnTo>
                    <a:pt x="1525" y="162"/>
                  </a:lnTo>
                  <a:lnTo>
                    <a:pt x="1523" y="166"/>
                  </a:lnTo>
                  <a:lnTo>
                    <a:pt x="1520" y="170"/>
                  </a:lnTo>
                  <a:lnTo>
                    <a:pt x="1517" y="173"/>
                  </a:lnTo>
                  <a:lnTo>
                    <a:pt x="1513" y="176"/>
                  </a:lnTo>
                  <a:lnTo>
                    <a:pt x="1509" y="178"/>
                  </a:lnTo>
                  <a:lnTo>
                    <a:pt x="1405" y="230"/>
                  </a:lnTo>
                  <a:close/>
                  <a:moveTo>
                    <a:pt x="272" y="326"/>
                  </a:moveTo>
                  <a:lnTo>
                    <a:pt x="173" y="375"/>
                  </a:lnTo>
                  <a:lnTo>
                    <a:pt x="264" y="375"/>
                  </a:lnTo>
                  <a:lnTo>
                    <a:pt x="964" y="375"/>
                  </a:lnTo>
                  <a:lnTo>
                    <a:pt x="1249" y="233"/>
                  </a:lnTo>
                  <a:lnTo>
                    <a:pt x="1355" y="180"/>
                  </a:lnTo>
                  <a:lnTo>
                    <a:pt x="1271" y="180"/>
                  </a:lnTo>
                  <a:lnTo>
                    <a:pt x="986" y="323"/>
                  </a:lnTo>
                  <a:lnTo>
                    <a:pt x="979" y="325"/>
                  </a:lnTo>
                  <a:lnTo>
                    <a:pt x="971" y="326"/>
                  </a:lnTo>
                  <a:lnTo>
                    <a:pt x="272" y="326"/>
                  </a:lnTo>
                  <a:close/>
                  <a:moveTo>
                    <a:pt x="1355" y="65"/>
                  </a:moveTo>
                  <a:lnTo>
                    <a:pt x="566" y="65"/>
                  </a:lnTo>
                  <a:lnTo>
                    <a:pt x="173" y="260"/>
                  </a:lnTo>
                  <a:lnTo>
                    <a:pt x="964" y="260"/>
                  </a:lnTo>
                  <a:lnTo>
                    <a:pt x="1355" y="65"/>
                  </a:lnTo>
                  <a:close/>
                  <a:moveTo>
                    <a:pt x="1271" y="296"/>
                  </a:moveTo>
                  <a:lnTo>
                    <a:pt x="988" y="437"/>
                  </a:lnTo>
                  <a:lnTo>
                    <a:pt x="984" y="439"/>
                  </a:lnTo>
                  <a:lnTo>
                    <a:pt x="980" y="440"/>
                  </a:lnTo>
                  <a:lnTo>
                    <a:pt x="975" y="441"/>
                  </a:lnTo>
                  <a:lnTo>
                    <a:pt x="971" y="441"/>
                  </a:lnTo>
                  <a:lnTo>
                    <a:pt x="272" y="441"/>
                  </a:lnTo>
                  <a:lnTo>
                    <a:pt x="173" y="490"/>
                  </a:lnTo>
                  <a:lnTo>
                    <a:pt x="964" y="490"/>
                  </a:lnTo>
                  <a:lnTo>
                    <a:pt x="1355" y="296"/>
                  </a:lnTo>
                  <a:lnTo>
                    <a:pt x="1271" y="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2887842" y="3744017"/>
              <a:ext cx="535672" cy="357115"/>
            </a:xfrm>
            <a:custGeom>
              <a:avLst/>
              <a:gdLst>
                <a:gd name="T0" fmla="*/ 197539604 w 1307"/>
                <a:gd name="T1" fmla="*/ 107834363 h 870"/>
                <a:gd name="T2" fmla="*/ 207618188 w 1307"/>
                <a:gd name="T3" fmla="*/ 97725135 h 870"/>
                <a:gd name="T4" fmla="*/ 214840949 w 1307"/>
                <a:gd name="T5" fmla="*/ 85256486 h 870"/>
                <a:gd name="T6" fmla="*/ 218704590 w 1307"/>
                <a:gd name="T7" fmla="*/ 71608946 h 870"/>
                <a:gd name="T8" fmla="*/ 219376332 w 1307"/>
                <a:gd name="T9" fmla="*/ 57118697 h 870"/>
                <a:gd name="T10" fmla="*/ 216520918 w 1307"/>
                <a:gd name="T11" fmla="*/ 42459742 h 870"/>
                <a:gd name="T12" fmla="*/ 210137527 w 1307"/>
                <a:gd name="T13" fmla="*/ 28643496 h 870"/>
                <a:gd name="T14" fmla="*/ 200563056 w 1307"/>
                <a:gd name="T15" fmla="*/ 17017556 h 870"/>
                <a:gd name="T16" fmla="*/ 188972950 w 1307"/>
                <a:gd name="T17" fmla="*/ 8087629 h 870"/>
                <a:gd name="T18" fmla="*/ 176038541 w 1307"/>
                <a:gd name="T19" fmla="*/ 2527307 h 870"/>
                <a:gd name="T20" fmla="*/ 161928686 w 1307"/>
                <a:gd name="T21" fmla="*/ 168296 h 870"/>
                <a:gd name="T22" fmla="*/ 147818832 w 1307"/>
                <a:gd name="T23" fmla="*/ 1348007 h 870"/>
                <a:gd name="T24" fmla="*/ 133708567 w 1307"/>
                <a:gd name="T25" fmla="*/ 6065619 h 870"/>
                <a:gd name="T26" fmla="*/ 122790203 w 1307"/>
                <a:gd name="T27" fmla="*/ 13310949 h 870"/>
                <a:gd name="T28" fmla="*/ 113887474 w 1307"/>
                <a:gd name="T29" fmla="*/ 22577878 h 870"/>
                <a:gd name="T30" fmla="*/ 107336455 w 1307"/>
                <a:gd name="T31" fmla="*/ 33361109 h 870"/>
                <a:gd name="T32" fmla="*/ 103305185 w 1307"/>
                <a:gd name="T33" fmla="*/ 45324051 h 870"/>
                <a:gd name="T34" fmla="*/ 101793254 w 1307"/>
                <a:gd name="T35" fmla="*/ 57960996 h 870"/>
                <a:gd name="T36" fmla="*/ 102969110 w 1307"/>
                <a:gd name="T37" fmla="*/ 71103238 h 870"/>
                <a:gd name="T38" fmla="*/ 113383770 w 1307"/>
                <a:gd name="T39" fmla="*/ 94860827 h 870"/>
                <a:gd name="T40" fmla="*/ 122118461 w 1307"/>
                <a:gd name="T41" fmla="*/ 104970055 h 870"/>
                <a:gd name="T42" fmla="*/ 132700750 w 1307"/>
                <a:gd name="T43" fmla="*/ 112383680 h 870"/>
                <a:gd name="T44" fmla="*/ 144459304 w 1307"/>
                <a:gd name="T45" fmla="*/ 117607000 h 870"/>
                <a:gd name="T46" fmla="*/ 157057227 w 1307"/>
                <a:gd name="T47" fmla="*/ 120303013 h 870"/>
                <a:gd name="T48" fmla="*/ 169823598 w 1307"/>
                <a:gd name="T49" fmla="*/ 119797305 h 870"/>
                <a:gd name="T50" fmla="*/ 182589560 w 1307"/>
                <a:gd name="T51" fmla="*/ 116595995 h 870"/>
                <a:gd name="T52" fmla="*/ 176038541 w 1307"/>
                <a:gd name="T53" fmla="*/ 100757740 h 870"/>
                <a:gd name="T54" fmla="*/ 165791918 w 1307"/>
                <a:gd name="T55" fmla="*/ 103116751 h 870"/>
                <a:gd name="T56" fmla="*/ 155713744 w 1307"/>
                <a:gd name="T57" fmla="*/ 102948045 h 870"/>
                <a:gd name="T58" fmla="*/ 145803197 w 1307"/>
                <a:gd name="T59" fmla="*/ 100252442 h 870"/>
                <a:gd name="T60" fmla="*/ 136732430 w 1307"/>
                <a:gd name="T61" fmla="*/ 95366124 h 870"/>
                <a:gd name="T62" fmla="*/ 129005556 w 1307"/>
                <a:gd name="T63" fmla="*/ 88120794 h 870"/>
                <a:gd name="T64" fmla="*/ 122958241 w 1307"/>
                <a:gd name="T65" fmla="*/ 79022571 h 870"/>
                <a:gd name="T66" fmla="*/ 119262637 w 1307"/>
                <a:gd name="T67" fmla="*/ 68744638 h 870"/>
                <a:gd name="T68" fmla="*/ 118422857 w 1307"/>
                <a:gd name="T69" fmla="*/ 58129702 h 870"/>
                <a:gd name="T70" fmla="*/ 119766751 w 1307"/>
                <a:gd name="T71" fmla="*/ 48020064 h 870"/>
                <a:gd name="T72" fmla="*/ 123462355 w 1307"/>
                <a:gd name="T73" fmla="*/ 38584429 h 870"/>
                <a:gd name="T74" fmla="*/ 129677297 w 1307"/>
                <a:gd name="T75" fmla="*/ 30159798 h 870"/>
                <a:gd name="T76" fmla="*/ 137572209 w 1307"/>
                <a:gd name="T77" fmla="*/ 23420176 h 870"/>
                <a:gd name="T78" fmla="*/ 147146680 w 1307"/>
                <a:gd name="T79" fmla="*/ 18870860 h 870"/>
                <a:gd name="T80" fmla="*/ 157561341 w 1307"/>
                <a:gd name="T81" fmla="*/ 17186262 h 870"/>
                <a:gd name="T82" fmla="*/ 167807963 w 1307"/>
                <a:gd name="T83" fmla="*/ 17860265 h 870"/>
                <a:gd name="T84" fmla="*/ 177382434 w 1307"/>
                <a:gd name="T85" fmla="*/ 21061575 h 870"/>
                <a:gd name="T86" fmla="*/ 186285164 w 1307"/>
                <a:gd name="T87" fmla="*/ 26453191 h 870"/>
                <a:gd name="T88" fmla="*/ 193507924 w 1307"/>
                <a:gd name="T89" fmla="*/ 33866816 h 870"/>
                <a:gd name="T90" fmla="*/ 199219163 w 1307"/>
                <a:gd name="T91" fmla="*/ 43470747 h 870"/>
                <a:gd name="T92" fmla="*/ 202410653 w 1307"/>
                <a:gd name="T93" fmla="*/ 53748681 h 870"/>
                <a:gd name="T94" fmla="*/ 202914767 w 1307"/>
                <a:gd name="T95" fmla="*/ 64195321 h 870"/>
                <a:gd name="T96" fmla="*/ 200899132 w 1307"/>
                <a:gd name="T97" fmla="*/ 74473255 h 870"/>
                <a:gd name="T98" fmla="*/ 196699824 w 1307"/>
                <a:gd name="T99" fmla="*/ 83740184 h 870"/>
                <a:gd name="T100" fmla="*/ 190316433 w 1307"/>
                <a:gd name="T101" fmla="*/ 91659106 h 870"/>
                <a:gd name="T102" fmla="*/ 181749780 w 1307"/>
                <a:gd name="T103" fmla="*/ 98062137 h 870"/>
                <a:gd name="T104" fmla="*/ 19821094 w 1307"/>
                <a:gd name="T105" fmla="*/ 145071196 h 870"/>
                <a:gd name="T106" fmla="*/ 8734691 w 1307"/>
                <a:gd name="T107" fmla="*/ 146419202 h 8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7" h="870">
                  <a:moveTo>
                    <a:pt x="1117" y="679"/>
                  </a:moveTo>
                  <a:lnTo>
                    <a:pt x="1133" y="671"/>
                  </a:lnTo>
                  <a:lnTo>
                    <a:pt x="1147" y="661"/>
                  </a:lnTo>
                  <a:lnTo>
                    <a:pt x="1162" y="651"/>
                  </a:lnTo>
                  <a:lnTo>
                    <a:pt x="1176" y="640"/>
                  </a:lnTo>
                  <a:lnTo>
                    <a:pt x="1189" y="630"/>
                  </a:lnTo>
                  <a:lnTo>
                    <a:pt x="1202" y="618"/>
                  </a:lnTo>
                  <a:lnTo>
                    <a:pt x="1214" y="606"/>
                  </a:lnTo>
                  <a:lnTo>
                    <a:pt x="1226" y="593"/>
                  </a:lnTo>
                  <a:lnTo>
                    <a:pt x="1236" y="580"/>
                  </a:lnTo>
                  <a:lnTo>
                    <a:pt x="1245" y="566"/>
                  </a:lnTo>
                  <a:lnTo>
                    <a:pt x="1255" y="551"/>
                  </a:lnTo>
                  <a:lnTo>
                    <a:pt x="1263" y="537"/>
                  </a:lnTo>
                  <a:lnTo>
                    <a:pt x="1272" y="522"/>
                  </a:lnTo>
                  <a:lnTo>
                    <a:pt x="1279" y="506"/>
                  </a:lnTo>
                  <a:lnTo>
                    <a:pt x="1285" y="491"/>
                  </a:lnTo>
                  <a:lnTo>
                    <a:pt x="1290" y="474"/>
                  </a:lnTo>
                  <a:lnTo>
                    <a:pt x="1295" y="458"/>
                  </a:lnTo>
                  <a:lnTo>
                    <a:pt x="1299" y="442"/>
                  </a:lnTo>
                  <a:lnTo>
                    <a:pt x="1302" y="425"/>
                  </a:lnTo>
                  <a:lnTo>
                    <a:pt x="1305" y="408"/>
                  </a:lnTo>
                  <a:lnTo>
                    <a:pt x="1306" y="390"/>
                  </a:lnTo>
                  <a:lnTo>
                    <a:pt x="1307" y="374"/>
                  </a:lnTo>
                  <a:lnTo>
                    <a:pt x="1307" y="356"/>
                  </a:lnTo>
                  <a:lnTo>
                    <a:pt x="1306" y="339"/>
                  </a:lnTo>
                  <a:lnTo>
                    <a:pt x="1305" y="321"/>
                  </a:lnTo>
                  <a:lnTo>
                    <a:pt x="1302" y="305"/>
                  </a:lnTo>
                  <a:lnTo>
                    <a:pt x="1299" y="287"/>
                  </a:lnTo>
                  <a:lnTo>
                    <a:pt x="1295" y="270"/>
                  </a:lnTo>
                  <a:lnTo>
                    <a:pt x="1289" y="252"/>
                  </a:lnTo>
                  <a:lnTo>
                    <a:pt x="1283" y="236"/>
                  </a:lnTo>
                  <a:lnTo>
                    <a:pt x="1277" y="219"/>
                  </a:lnTo>
                  <a:lnTo>
                    <a:pt x="1268" y="202"/>
                  </a:lnTo>
                  <a:lnTo>
                    <a:pt x="1260" y="185"/>
                  </a:lnTo>
                  <a:lnTo>
                    <a:pt x="1251" y="170"/>
                  </a:lnTo>
                  <a:lnTo>
                    <a:pt x="1240" y="155"/>
                  </a:lnTo>
                  <a:lnTo>
                    <a:pt x="1230" y="140"/>
                  </a:lnTo>
                  <a:lnTo>
                    <a:pt x="1218" y="127"/>
                  </a:lnTo>
                  <a:lnTo>
                    <a:pt x="1207" y="113"/>
                  </a:lnTo>
                  <a:lnTo>
                    <a:pt x="1194" y="101"/>
                  </a:lnTo>
                  <a:lnTo>
                    <a:pt x="1182" y="89"/>
                  </a:lnTo>
                  <a:lnTo>
                    <a:pt x="1168" y="78"/>
                  </a:lnTo>
                  <a:lnTo>
                    <a:pt x="1155" y="67"/>
                  </a:lnTo>
                  <a:lnTo>
                    <a:pt x="1140" y="58"/>
                  </a:lnTo>
                  <a:lnTo>
                    <a:pt x="1125" y="48"/>
                  </a:lnTo>
                  <a:lnTo>
                    <a:pt x="1111" y="40"/>
                  </a:lnTo>
                  <a:lnTo>
                    <a:pt x="1096" y="33"/>
                  </a:lnTo>
                  <a:lnTo>
                    <a:pt x="1080" y="27"/>
                  </a:lnTo>
                  <a:lnTo>
                    <a:pt x="1064" y="20"/>
                  </a:lnTo>
                  <a:lnTo>
                    <a:pt x="1048" y="15"/>
                  </a:lnTo>
                  <a:lnTo>
                    <a:pt x="1031" y="11"/>
                  </a:lnTo>
                  <a:lnTo>
                    <a:pt x="1014" y="7"/>
                  </a:lnTo>
                  <a:lnTo>
                    <a:pt x="998" y="5"/>
                  </a:lnTo>
                  <a:lnTo>
                    <a:pt x="981" y="2"/>
                  </a:lnTo>
                  <a:lnTo>
                    <a:pt x="964" y="1"/>
                  </a:lnTo>
                  <a:lnTo>
                    <a:pt x="947" y="0"/>
                  </a:lnTo>
                  <a:lnTo>
                    <a:pt x="931" y="1"/>
                  </a:lnTo>
                  <a:lnTo>
                    <a:pt x="913" y="2"/>
                  </a:lnTo>
                  <a:lnTo>
                    <a:pt x="896" y="5"/>
                  </a:lnTo>
                  <a:lnTo>
                    <a:pt x="880" y="8"/>
                  </a:lnTo>
                  <a:lnTo>
                    <a:pt x="863" y="12"/>
                  </a:lnTo>
                  <a:lnTo>
                    <a:pt x="846" y="16"/>
                  </a:lnTo>
                  <a:lnTo>
                    <a:pt x="829" y="22"/>
                  </a:lnTo>
                  <a:lnTo>
                    <a:pt x="813" y="29"/>
                  </a:lnTo>
                  <a:lnTo>
                    <a:pt x="796" y="36"/>
                  </a:lnTo>
                  <a:lnTo>
                    <a:pt x="782" y="44"/>
                  </a:lnTo>
                  <a:lnTo>
                    <a:pt x="769" y="52"/>
                  </a:lnTo>
                  <a:lnTo>
                    <a:pt x="755" y="60"/>
                  </a:lnTo>
                  <a:lnTo>
                    <a:pt x="743" y="69"/>
                  </a:lnTo>
                  <a:lnTo>
                    <a:pt x="731" y="79"/>
                  </a:lnTo>
                  <a:lnTo>
                    <a:pt x="718" y="89"/>
                  </a:lnTo>
                  <a:lnTo>
                    <a:pt x="708" y="100"/>
                  </a:lnTo>
                  <a:lnTo>
                    <a:pt x="698" y="111"/>
                  </a:lnTo>
                  <a:lnTo>
                    <a:pt x="687" y="122"/>
                  </a:lnTo>
                  <a:lnTo>
                    <a:pt x="678" y="134"/>
                  </a:lnTo>
                  <a:lnTo>
                    <a:pt x="669" y="146"/>
                  </a:lnTo>
                  <a:lnTo>
                    <a:pt x="661" y="158"/>
                  </a:lnTo>
                  <a:lnTo>
                    <a:pt x="653" y="172"/>
                  </a:lnTo>
                  <a:lnTo>
                    <a:pt x="645" y="184"/>
                  </a:lnTo>
                  <a:lnTo>
                    <a:pt x="639" y="198"/>
                  </a:lnTo>
                  <a:lnTo>
                    <a:pt x="633" y="212"/>
                  </a:lnTo>
                  <a:lnTo>
                    <a:pt x="628" y="226"/>
                  </a:lnTo>
                  <a:lnTo>
                    <a:pt x="622" y="240"/>
                  </a:lnTo>
                  <a:lnTo>
                    <a:pt x="618" y="254"/>
                  </a:lnTo>
                  <a:lnTo>
                    <a:pt x="615" y="269"/>
                  </a:lnTo>
                  <a:lnTo>
                    <a:pt x="612" y="284"/>
                  </a:lnTo>
                  <a:lnTo>
                    <a:pt x="609" y="299"/>
                  </a:lnTo>
                  <a:lnTo>
                    <a:pt x="608" y="314"/>
                  </a:lnTo>
                  <a:lnTo>
                    <a:pt x="607" y="330"/>
                  </a:lnTo>
                  <a:lnTo>
                    <a:pt x="606" y="344"/>
                  </a:lnTo>
                  <a:lnTo>
                    <a:pt x="606" y="360"/>
                  </a:lnTo>
                  <a:lnTo>
                    <a:pt x="607" y="376"/>
                  </a:lnTo>
                  <a:lnTo>
                    <a:pt x="608" y="390"/>
                  </a:lnTo>
                  <a:lnTo>
                    <a:pt x="610" y="406"/>
                  </a:lnTo>
                  <a:lnTo>
                    <a:pt x="613" y="422"/>
                  </a:lnTo>
                  <a:lnTo>
                    <a:pt x="616" y="437"/>
                  </a:lnTo>
                  <a:lnTo>
                    <a:pt x="620" y="452"/>
                  </a:lnTo>
                  <a:lnTo>
                    <a:pt x="494" y="494"/>
                  </a:lnTo>
                  <a:lnTo>
                    <a:pt x="566" y="637"/>
                  </a:lnTo>
                  <a:lnTo>
                    <a:pt x="675" y="563"/>
                  </a:lnTo>
                  <a:lnTo>
                    <a:pt x="684" y="575"/>
                  </a:lnTo>
                  <a:lnTo>
                    <a:pt x="694" y="588"/>
                  </a:lnTo>
                  <a:lnTo>
                    <a:pt x="705" y="600"/>
                  </a:lnTo>
                  <a:lnTo>
                    <a:pt x="715" y="611"/>
                  </a:lnTo>
                  <a:lnTo>
                    <a:pt x="727" y="623"/>
                  </a:lnTo>
                  <a:lnTo>
                    <a:pt x="739" y="632"/>
                  </a:lnTo>
                  <a:lnTo>
                    <a:pt x="751" y="642"/>
                  </a:lnTo>
                  <a:lnTo>
                    <a:pt x="763" y="651"/>
                  </a:lnTo>
                  <a:lnTo>
                    <a:pt x="777" y="660"/>
                  </a:lnTo>
                  <a:lnTo>
                    <a:pt x="790" y="667"/>
                  </a:lnTo>
                  <a:lnTo>
                    <a:pt x="803" y="675"/>
                  </a:lnTo>
                  <a:lnTo>
                    <a:pt x="817" y="682"/>
                  </a:lnTo>
                  <a:lnTo>
                    <a:pt x="831" y="687"/>
                  </a:lnTo>
                  <a:lnTo>
                    <a:pt x="846" y="694"/>
                  </a:lnTo>
                  <a:lnTo>
                    <a:pt x="860" y="698"/>
                  </a:lnTo>
                  <a:lnTo>
                    <a:pt x="874" y="702"/>
                  </a:lnTo>
                  <a:lnTo>
                    <a:pt x="890" y="706"/>
                  </a:lnTo>
                  <a:lnTo>
                    <a:pt x="905" y="709"/>
                  </a:lnTo>
                  <a:lnTo>
                    <a:pt x="919" y="711"/>
                  </a:lnTo>
                  <a:lnTo>
                    <a:pt x="935" y="714"/>
                  </a:lnTo>
                  <a:lnTo>
                    <a:pt x="950" y="715"/>
                  </a:lnTo>
                  <a:lnTo>
                    <a:pt x="965" y="715"/>
                  </a:lnTo>
                  <a:lnTo>
                    <a:pt x="981" y="714"/>
                  </a:lnTo>
                  <a:lnTo>
                    <a:pt x="996" y="712"/>
                  </a:lnTo>
                  <a:lnTo>
                    <a:pt x="1011" y="711"/>
                  </a:lnTo>
                  <a:lnTo>
                    <a:pt x="1027" y="708"/>
                  </a:lnTo>
                  <a:lnTo>
                    <a:pt x="1042" y="705"/>
                  </a:lnTo>
                  <a:lnTo>
                    <a:pt x="1057" y="702"/>
                  </a:lnTo>
                  <a:lnTo>
                    <a:pt x="1072" y="697"/>
                  </a:lnTo>
                  <a:lnTo>
                    <a:pt x="1087" y="692"/>
                  </a:lnTo>
                  <a:lnTo>
                    <a:pt x="1102" y="685"/>
                  </a:lnTo>
                  <a:lnTo>
                    <a:pt x="1117" y="679"/>
                  </a:lnTo>
                  <a:close/>
                  <a:moveTo>
                    <a:pt x="1071" y="588"/>
                  </a:moveTo>
                  <a:lnTo>
                    <a:pt x="1059" y="593"/>
                  </a:lnTo>
                  <a:lnTo>
                    <a:pt x="1048" y="598"/>
                  </a:lnTo>
                  <a:lnTo>
                    <a:pt x="1035" y="603"/>
                  </a:lnTo>
                  <a:lnTo>
                    <a:pt x="1024" y="606"/>
                  </a:lnTo>
                  <a:lnTo>
                    <a:pt x="1011" y="609"/>
                  </a:lnTo>
                  <a:lnTo>
                    <a:pt x="1000" y="611"/>
                  </a:lnTo>
                  <a:lnTo>
                    <a:pt x="987" y="612"/>
                  </a:lnTo>
                  <a:lnTo>
                    <a:pt x="975" y="613"/>
                  </a:lnTo>
                  <a:lnTo>
                    <a:pt x="963" y="614"/>
                  </a:lnTo>
                  <a:lnTo>
                    <a:pt x="951" y="613"/>
                  </a:lnTo>
                  <a:lnTo>
                    <a:pt x="938" y="612"/>
                  </a:lnTo>
                  <a:lnTo>
                    <a:pt x="927" y="611"/>
                  </a:lnTo>
                  <a:lnTo>
                    <a:pt x="914" y="609"/>
                  </a:lnTo>
                  <a:lnTo>
                    <a:pt x="903" y="607"/>
                  </a:lnTo>
                  <a:lnTo>
                    <a:pt x="891" y="604"/>
                  </a:lnTo>
                  <a:lnTo>
                    <a:pt x="880" y="600"/>
                  </a:lnTo>
                  <a:lnTo>
                    <a:pt x="868" y="595"/>
                  </a:lnTo>
                  <a:lnTo>
                    <a:pt x="857" y="590"/>
                  </a:lnTo>
                  <a:lnTo>
                    <a:pt x="845" y="585"/>
                  </a:lnTo>
                  <a:lnTo>
                    <a:pt x="835" y="579"/>
                  </a:lnTo>
                  <a:lnTo>
                    <a:pt x="824" y="572"/>
                  </a:lnTo>
                  <a:lnTo>
                    <a:pt x="814" y="566"/>
                  </a:lnTo>
                  <a:lnTo>
                    <a:pt x="804" y="558"/>
                  </a:lnTo>
                  <a:lnTo>
                    <a:pt x="795" y="550"/>
                  </a:lnTo>
                  <a:lnTo>
                    <a:pt x="785" y="542"/>
                  </a:lnTo>
                  <a:lnTo>
                    <a:pt x="776" y="533"/>
                  </a:lnTo>
                  <a:lnTo>
                    <a:pt x="768" y="523"/>
                  </a:lnTo>
                  <a:lnTo>
                    <a:pt x="760" y="514"/>
                  </a:lnTo>
                  <a:lnTo>
                    <a:pt x="752" y="503"/>
                  </a:lnTo>
                  <a:lnTo>
                    <a:pt x="745" y="492"/>
                  </a:lnTo>
                  <a:lnTo>
                    <a:pt x="738" y="481"/>
                  </a:lnTo>
                  <a:lnTo>
                    <a:pt x="732" y="469"/>
                  </a:lnTo>
                  <a:lnTo>
                    <a:pt x="727" y="457"/>
                  </a:lnTo>
                  <a:lnTo>
                    <a:pt x="722" y="445"/>
                  </a:lnTo>
                  <a:lnTo>
                    <a:pt x="717" y="433"/>
                  </a:lnTo>
                  <a:lnTo>
                    <a:pt x="713" y="421"/>
                  </a:lnTo>
                  <a:lnTo>
                    <a:pt x="710" y="408"/>
                  </a:lnTo>
                  <a:lnTo>
                    <a:pt x="708" y="396"/>
                  </a:lnTo>
                  <a:lnTo>
                    <a:pt x="706" y="383"/>
                  </a:lnTo>
                  <a:lnTo>
                    <a:pt x="705" y="371"/>
                  </a:lnTo>
                  <a:lnTo>
                    <a:pt x="705" y="358"/>
                  </a:lnTo>
                  <a:lnTo>
                    <a:pt x="705" y="345"/>
                  </a:lnTo>
                  <a:lnTo>
                    <a:pt x="705" y="334"/>
                  </a:lnTo>
                  <a:lnTo>
                    <a:pt x="706" y="321"/>
                  </a:lnTo>
                  <a:lnTo>
                    <a:pt x="708" y="309"/>
                  </a:lnTo>
                  <a:lnTo>
                    <a:pt x="710" y="297"/>
                  </a:lnTo>
                  <a:lnTo>
                    <a:pt x="713" y="285"/>
                  </a:lnTo>
                  <a:lnTo>
                    <a:pt x="716" y="273"/>
                  </a:lnTo>
                  <a:lnTo>
                    <a:pt x="721" y="262"/>
                  </a:lnTo>
                  <a:lnTo>
                    <a:pt x="725" y="250"/>
                  </a:lnTo>
                  <a:lnTo>
                    <a:pt x="730" y="240"/>
                  </a:lnTo>
                  <a:lnTo>
                    <a:pt x="735" y="229"/>
                  </a:lnTo>
                  <a:lnTo>
                    <a:pt x="742" y="218"/>
                  </a:lnTo>
                  <a:lnTo>
                    <a:pt x="749" y="208"/>
                  </a:lnTo>
                  <a:lnTo>
                    <a:pt x="755" y="198"/>
                  </a:lnTo>
                  <a:lnTo>
                    <a:pt x="763" y="189"/>
                  </a:lnTo>
                  <a:lnTo>
                    <a:pt x="772" y="179"/>
                  </a:lnTo>
                  <a:lnTo>
                    <a:pt x="780" y="171"/>
                  </a:lnTo>
                  <a:lnTo>
                    <a:pt x="789" y="162"/>
                  </a:lnTo>
                  <a:lnTo>
                    <a:pt x="799" y="154"/>
                  </a:lnTo>
                  <a:lnTo>
                    <a:pt x="808" y="147"/>
                  </a:lnTo>
                  <a:lnTo>
                    <a:pt x="819" y="139"/>
                  </a:lnTo>
                  <a:lnTo>
                    <a:pt x="830" y="133"/>
                  </a:lnTo>
                  <a:lnTo>
                    <a:pt x="842" y="127"/>
                  </a:lnTo>
                  <a:lnTo>
                    <a:pt x="853" y="122"/>
                  </a:lnTo>
                  <a:lnTo>
                    <a:pt x="865" y="116"/>
                  </a:lnTo>
                  <a:lnTo>
                    <a:pt x="876" y="112"/>
                  </a:lnTo>
                  <a:lnTo>
                    <a:pt x="889" y="109"/>
                  </a:lnTo>
                  <a:lnTo>
                    <a:pt x="901" y="106"/>
                  </a:lnTo>
                  <a:lnTo>
                    <a:pt x="913" y="104"/>
                  </a:lnTo>
                  <a:lnTo>
                    <a:pt x="926" y="103"/>
                  </a:lnTo>
                  <a:lnTo>
                    <a:pt x="938" y="102"/>
                  </a:lnTo>
                  <a:lnTo>
                    <a:pt x="950" y="102"/>
                  </a:lnTo>
                  <a:lnTo>
                    <a:pt x="962" y="102"/>
                  </a:lnTo>
                  <a:lnTo>
                    <a:pt x="975" y="103"/>
                  </a:lnTo>
                  <a:lnTo>
                    <a:pt x="986" y="104"/>
                  </a:lnTo>
                  <a:lnTo>
                    <a:pt x="999" y="106"/>
                  </a:lnTo>
                  <a:lnTo>
                    <a:pt x="1010" y="109"/>
                  </a:lnTo>
                  <a:lnTo>
                    <a:pt x="1022" y="112"/>
                  </a:lnTo>
                  <a:lnTo>
                    <a:pt x="1033" y="115"/>
                  </a:lnTo>
                  <a:lnTo>
                    <a:pt x="1045" y="120"/>
                  </a:lnTo>
                  <a:lnTo>
                    <a:pt x="1056" y="125"/>
                  </a:lnTo>
                  <a:lnTo>
                    <a:pt x="1067" y="130"/>
                  </a:lnTo>
                  <a:lnTo>
                    <a:pt x="1078" y="136"/>
                  </a:lnTo>
                  <a:lnTo>
                    <a:pt x="1089" y="143"/>
                  </a:lnTo>
                  <a:lnTo>
                    <a:pt x="1099" y="150"/>
                  </a:lnTo>
                  <a:lnTo>
                    <a:pt x="1109" y="157"/>
                  </a:lnTo>
                  <a:lnTo>
                    <a:pt x="1118" y="165"/>
                  </a:lnTo>
                  <a:lnTo>
                    <a:pt x="1127" y="173"/>
                  </a:lnTo>
                  <a:lnTo>
                    <a:pt x="1136" y="182"/>
                  </a:lnTo>
                  <a:lnTo>
                    <a:pt x="1145" y="192"/>
                  </a:lnTo>
                  <a:lnTo>
                    <a:pt x="1152" y="201"/>
                  </a:lnTo>
                  <a:lnTo>
                    <a:pt x="1161" y="212"/>
                  </a:lnTo>
                  <a:lnTo>
                    <a:pt x="1167" y="223"/>
                  </a:lnTo>
                  <a:lnTo>
                    <a:pt x="1174" y="234"/>
                  </a:lnTo>
                  <a:lnTo>
                    <a:pt x="1181" y="246"/>
                  </a:lnTo>
                  <a:lnTo>
                    <a:pt x="1186" y="258"/>
                  </a:lnTo>
                  <a:lnTo>
                    <a:pt x="1191" y="270"/>
                  </a:lnTo>
                  <a:lnTo>
                    <a:pt x="1195" y="282"/>
                  </a:lnTo>
                  <a:lnTo>
                    <a:pt x="1199" y="294"/>
                  </a:lnTo>
                  <a:lnTo>
                    <a:pt x="1202" y="307"/>
                  </a:lnTo>
                  <a:lnTo>
                    <a:pt x="1205" y="319"/>
                  </a:lnTo>
                  <a:lnTo>
                    <a:pt x="1207" y="332"/>
                  </a:lnTo>
                  <a:lnTo>
                    <a:pt x="1208" y="344"/>
                  </a:lnTo>
                  <a:lnTo>
                    <a:pt x="1208" y="357"/>
                  </a:lnTo>
                  <a:lnTo>
                    <a:pt x="1208" y="369"/>
                  </a:lnTo>
                  <a:lnTo>
                    <a:pt x="1208" y="381"/>
                  </a:lnTo>
                  <a:lnTo>
                    <a:pt x="1207" y="394"/>
                  </a:lnTo>
                  <a:lnTo>
                    <a:pt x="1205" y="406"/>
                  </a:lnTo>
                  <a:lnTo>
                    <a:pt x="1203" y="418"/>
                  </a:lnTo>
                  <a:lnTo>
                    <a:pt x="1199" y="430"/>
                  </a:lnTo>
                  <a:lnTo>
                    <a:pt x="1196" y="442"/>
                  </a:lnTo>
                  <a:lnTo>
                    <a:pt x="1192" y="453"/>
                  </a:lnTo>
                  <a:lnTo>
                    <a:pt x="1188" y="465"/>
                  </a:lnTo>
                  <a:lnTo>
                    <a:pt x="1183" y="475"/>
                  </a:lnTo>
                  <a:lnTo>
                    <a:pt x="1176" y="487"/>
                  </a:lnTo>
                  <a:lnTo>
                    <a:pt x="1171" y="497"/>
                  </a:lnTo>
                  <a:lnTo>
                    <a:pt x="1164" y="506"/>
                  </a:lnTo>
                  <a:lnTo>
                    <a:pt x="1157" y="517"/>
                  </a:lnTo>
                  <a:lnTo>
                    <a:pt x="1149" y="526"/>
                  </a:lnTo>
                  <a:lnTo>
                    <a:pt x="1141" y="536"/>
                  </a:lnTo>
                  <a:lnTo>
                    <a:pt x="1133" y="544"/>
                  </a:lnTo>
                  <a:lnTo>
                    <a:pt x="1123" y="552"/>
                  </a:lnTo>
                  <a:lnTo>
                    <a:pt x="1114" y="561"/>
                  </a:lnTo>
                  <a:lnTo>
                    <a:pt x="1104" y="568"/>
                  </a:lnTo>
                  <a:lnTo>
                    <a:pt x="1094" y="575"/>
                  </a:lnTo>
                  <a:lnTo>
                    <a:pt x="1082" y="582"/>
                  </a:lnTo>
                  <a:lnTo>
                    <a:pt x="1071" y="588"/>
                  </a:lnTo>
                  <a:close/>
                  <a:moveTo>
                    <a:pt x="546" y="648"/>
                  </a:moveTo>
                  <a:lnTo>
                    <a:pt x="475" y="504"/>
                  </a:lnTo>
                  <a:lnTo>
                    <a:pt x="47" y="718"/>
                  </a:lnTo>
                  <a:lnTo>
                    <a:pt x="118" y="861"/>
                  </a:lnTo>
                  <a:lnTo>
                    <a:pt x="546" y="648"/>
                  </a:lnTo>
                  <a:close/>
                  <a:moveTo>
                    <a:pt x="98" y="870"/>
                  </a:moveTo>
                  <a:lnTo>
                    <a:pt x="27" y="727"/>
                  </a:lnTo>
                  <a:lnTo>
                    <a:pt x="0" y="765"/>
                  </a:lnTo>
                  <a:lnTo>
                    <a:pt x="52" y="869"/>
                  </a:lnTo>
                  <a:lnTo>
                    <a:pt x="98" y="8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1497827"/>
            <a:ext cx="84969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</a:rPr>
              <a:t>Контрактная служба </a:t>
            </a:r>
            <a:r>
              <a:rPr lang="ru-RU" sz="1600" dirty="0"/>
              <a:t>- это объединенная общим руководством (руководителем контрактной службы) совокупность должностных лиц заказчика, выполняющих на постоянной основе функции по осуществлению всех закупок. Указанные лица могут быть объединены в одно структурное подразделение или состоять в разных подразделениях </a:t>
            </a:r>
            <a:r>
              <a:rPr lang="ru-RU" sz="1600" i="1" dirty="0">
                <a:solidFill>
                  <a:srgbClr val="002060"/>
                </a:solidFill>
              </a:rPr>
              <a:t>(</a:t>
            </a:r>
            <a:r>
              <a:rPr lang="ru-RU" sz="1600" i="1" dirty="0" smtClean="0">
                <a:solidFill>
                  <a:srgbClr val="002060"/>
                </a:solidFill>
              </a:rPr>
              <a:t>ч.1, 4 ст.38 44-ФЗ).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</a:rPr>
              <a:t>Контрактный управляющий </a:t>
            </a:r>
            <a:r>
              <a:rPr lang="ru-RU" sz="1600" dirty="0"/>
              <a:t>- должностное лицо, ответственное за осуществление одной или нескольких закупок, включая исполнение </a:t>
            </a:r>
            <a:r>
              <a:rPr lang="ru-RU" sz="1600" dirty="0" smtClean="0"/>
              <a:t>контракта </a:t>
            </a:r>
            <a:r>
              <a:rPr lang="ru-RU" sz="1400" i="1" dirty="0">
                <a:solidFill>
                  <a:srgbClr val="002060"/>
                </a:solidFill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</a:rPr>
              <a:t>ч.2 ст.38 44-ФЗ</a:t>
            </a:r>
            <a:r>
              <a:rPr lang="ru-RU" sz="1400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555776" y="332656"/>
            <a:ext cx="635032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 cap="all">
                <a:solidFill>
                  <a:srgbClr val="E4465A"/>
                </a:solidFill>
                <a:latin typeface="Aria"/>
                <a:ea typeface="Arial Unicode MS" pitchFamily="34" charset="-128"/>
                <a:cs typeface="Arial" panose="020B0604020202020204" pitchFamily="34" charset="0"/>
              </a:defRPr>
            </a:lvl1pPr>
            <a:lvl2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2pPr>
            <a:lvl3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3pPr>
            <a:lvl4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4pPr>
            <a:lvl5pPr algn="r">
              <a:lnSpc>
                <a:spcPct val="87000"/>
              </a:lnSpc>
              <a:buClr>
                <a:srgbClr val="000000"/>
              </a:buClr>
              <a:buSzPct val="100000"/>
              <a:buFont typeface="Times New Roman" pitchFamily="18" charset="0"/>
              <a:defRPr sz="2000" b="1">
                <a:solidFill>
                  <a:srgbClr val="E4465A"/>
                </a:solidFill>
                <a:latin typeface="Aria"/>
                <a:ea typeface="Arial Unicode MS" pitchFamily="34" charset="-128"/>
                <a:cs typeface="Arial Unicode MS" charset="0"/>
              </a:defRPr>
            </a:lvl5pPr>
            <a:lvl6pPr marL="25146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0000"/>
                </a:solidFill>
              </a:rPr>
              <a:t>1. Создание контрактной службы, назначение контрактного управляющего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Другая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E4465A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Другая 2">
      <a:majorFont>
        <a:latin typeface="Calibri Light"/>
        <a:ea typeface=""/>
        <a:cs typeface="Arial Unicode MS"/>
      </a:majorFont>
      <a:minorFont>
        <a:latin typeface="Trebuchet MS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14743</TotalTime>
  <Words>6441</Words>
  <Application>Microsoft Office PowerPoint</Application>
  <PresentationFormat>Экран (4:3)</PresentationFormat>
  <Paragraphs>917</Paragraphs>
  <Slides>70</Slides>
  <Notes>66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70</vt:i4>
      </vt:variant>
    </vt:vector>
  </HeadingPairs>
  <TitlesOfParts>
    <vt:vector size="85" baseType="lpstr">
      <vt:lpstr>Arial Unicode MS</vt:lpstr>
      <vt:lpstr>Microsoft YaHei</vt:lpstr>
      <vt:lpstr>ＭＳ Ｐゴシック</vt:lpstr>
      <vt:lpstr>Aria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4_Тема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площадка ОТС-tender</dc:title>
  <dc:creator>Алексеева Анастасия Владимировна</dc:creator>
  <cp:lastModifiedBy>-</cp:lastModifiedBy>
  <cp:revision>581</cp:revision>
  <cp:lastPrinted>2015-12-07T13:24:20Z</cp:lastPrinted>
  <dcterms:created xsi:type="dcterms:W3CDTF">2015-09-16T19:27:30Z</dcterms:created>
  <dcterms:modified xsi:type="dcterms:W3CDTF">2016-09-19T20:33:17Z</dcterms:modified>
</cp:coreProperties>
</file>