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5" r:id="rId4"/>
    <p:sldMasterId id="2147483709" r:id="rId5"/>
    <p:sldMasterId id="2147483719" r:id="rId6"/>
  </p:sldMasterIdLst>
  <p:notesMasterIdLst>
    <p:notesMasterId r:id="rId85"/>
  </p:notesMasterIdLst>
  <p:sldIdLst>
    <p:sldId id="318" r:id="rId7"/>
    <p:sldId id="359" r:id="rId8"/>
    <p:sldId id="335" r:id="rId9"/>
    <p:sldId id="320" r:id="rId10"/>
    <p:sldId id="321" r:id="rId11"/>
    <p:sldId id="322" r:id="rId12"/>
    <p:sldId id="262" r:id="rId13"/>
    <p:sldId id="354" r:id="rId14"/>
    <p:sldId id="355" r:id="rId15"/>
    <p:sldId id="356" r:id="rId16"/>
    <p:sldId id="357" r:id="rId17"/>
    <p:sldId id="358" r:id="rId18"/>
    <p:sldId id="348" r:id="rId19"/>
    <p:sldId id="349" r:id="rId20"/>
    <p:sldId id="336" r:id="rId21"/>
    <p:sldId id="351" r:id="rId22"/>
    <p:sldId id="352" r:id="rId23"/>
    <p:sldId id="353" r:id="rId24"/>
    <p:sldId id="350" r:id="rId25"/>
    <p:sldId id="344" r:id="rId26"/>
    <p:sldId id="345" r:id="rId27"/>
    <p:sldId id="346" r:id="rId28"/>
    <p:sldId id="347" r:id="rId29"/>
    <p:sldId id="319" r:id="rId30"/>
    <p:sldId id="282" r:id="rId31"/>
    <p:sldId id="323" r:id="rId32"/>
    <p:sldId id="360" r:id="rId33"/>
    <p:sldId id="361" r:id="rId34"/>
    <p:sldId id="324" r:id="rId35"/>
    <p:sldId id="325" r:id="rId36"/>
    <p:sldId id="326" r:id="rId37"/>
    <p:sldId id="327" r:id="rId38"/>
    <p:sldId id="363" r:id="rId39"/>
    <p:sldId id="364" r:id="rId40"/>
    <p:sldId id="266" r:id="rId41"/>
    <p:sldId id="337" r:id="rId42"/>
    <p:sldId id="281" r:id="rId43"/>
    <p:sldId id="331" r:id="rId44"/>
    <p:sldId id="265" r:id="rId45"/>
    <p:sldId id="283" r:id="rId46"/>
    <p:sldId id="332" r:id="rId47"/>
    <p:sldId id="268" r:id="rId48"/>
    <p:sldId id="270" r:id="rId49"/>
    <p:sldId id="365" r:id="rId50"/>
    <p:sldId id="366" r:id="rId51"/>
    <p:sldId id="328" r:id="rId52"/>
    <p:sldId id="338" r:id="rId53"/>
    <p:sldId id="339" r:id="rId54"/>
    <p:sldId id="340" r:id="rId55"/>
    <p:sldId id="341" r:id="rId56"/>
    <p:sldId id="342" r:id="rId57"/>
    <p:sldId id="343" r:id="rId58"/>
    <p:sldId id="271" r:id="rId59"/>
    <p:sldId id="287" r:id="rId60"/>
    <p:sldId id="286" r:id="rId61"/>
    <p:sldId id="274" r:id="rId62"/>
    <p:sldId id="285" r:id="rId63"/>
    <p:sldId id="288" r:id="rId64"/>
    <p:sldId id="334" r:id="rId65"/>
    <p:sldId id="312" r:id="rId66"/>
    <p:sldId id="295" r:id="rId67"/>
    <p:sldId id="275" r:id="rId68"/>
    <p:sldId id="293" r:id="rId69"/>
    <p:sldId id="294" r:id="rId70"/>
    <p:sldId id="301" r:id="rId71"/>
    <p:sldId id="313" r:id="rId72"/>
    <p:sldId id="302" r:id="rId73"/>
    <p:sldId id="297" r:id="rId74"/>
    <p:sldId id="330" r:id="rId75"/>
    <p:sldId id="314" r:id="rId76"/>
    <p:sldId id="296" r:id="rId77"/>
    <p:sldId id="303" r:id="rId78"/>
    <p:sldId id="317" r:id="rId79"/>
    <p:sldId id="305" r:id="rId80"/>
    <p:sldId id="306" r:id="rId81"/>
    <p:sldId id="304" r:id="rId82"/>
    <p:sldId id="307" r:id="rId83"/>
    <p:sldId id="333" r:id="rId8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0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58F"/>
    <a:srgbClr val="F70349"/>
    <a:srgbClr val="C8D7EA"/>
    <a:srgbClr val="CFDDED"/>
    <a:srgbClr val="CCDAEC"/>
    <a:srgbClr val="EAEAEA"/>
    <a:srgbClr val="00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29" autoAdjust="0"/>
  </p:normalViewPr>
  <p:slideViewPr>
    <p:cSldViewPr>
      <p:cViewPr varScale="1">
        <p:scale>
          <a:sx n="68" d="100"/>
          <a:sy n="68" d="100"/>
        </p:scale>
        <p:origin x="1488" y="66"/>
      </p:cViewPr>
      <p:guideLst>
        <p:guide orient="horz" pos="4319"/>
        <p:guide pos="2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viewProps" Target="view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9E5B1-EEE3-4B4A-BDAD-FB269744E2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5067D-23C8-46FA-917E-9E28E6A79EC4}">
      <dgm:prSet custT="1"/>
      <dgm:spPr>
        <a:xfrm>
          <a:off x="0" y="27056"/>
          <a:ext cx="3960440" cy="411840"/>
        </a:xfr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5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Юридические лица </a:t>
          </a:r>
          <a:endParaRPr lang="ru-RU" sz="15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9612D9-C5AC-4448-A400-180C33B7FE4E}" type="parTrans" cxnId="{ABD390D8-882C-4748-924D-A68938E6D35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1FA7A-392C-4988-9D45-E15ED33C43EE}" type="sibTrans" cxnId="{ABD390D8-882C-4748-924D-A68938E6D35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D94EB-A54E-4F54-954A-E7CBA82E2842}">
      <dgm:prSet custT="1"/>
      <dgm:spPr>
        <a:xfrm>
          <a:off x="0" y="502257"/>
          <a:ext cx="3960440" cy="411840"/>
        </a:xfr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Физические лица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14ADCDB-8BBB-4C29-B887-953DC018250F}" type="parTrans" cxnId="{B12A3DB1-55DB-4418-A6C4-76BAEABE8983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9C9BC-558E-4C3D-9C73-796F02CD0AD1}" type="sibTrans" cxnId="{B12A3DB1-55DB-4418-A6C4-76BAEABE8983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6DF3C-17E2-4C64-B128-98D3F1DB9CE4}">
      <dgm:prSet custT="1"/>
      <dgm:spPr>
        <a:xfrm>
          <a:off x="0" y="977457"/>
          <a:ext cx="3960440" cy="411840"/>
        </a:xfr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Индивидуальные предприниматели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58170D2-1C99-4AF9-B8CE-09876149CB88}" type="parTrans" cxnId="{68F909AC-156F-408C-88D0-66F3A45802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78BA0-3545-4203-93F0-49FDEFB99FB6}" type="sibTrans" cxnId="{68F909AC-156F-408C-88D0-66F3A45802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6DD34-EAA8-4B6D-A1A2-D81BC6130873}" type="pres">
      <dgm:prSet presAssocID="{4AF9E5B1-EEE3-4B4A-BDAD-FB269744E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F66178-E6AB-4CF3-B4E7-0839BEC9F3CF}" type="pres">
      <dgm:prSet presAssocID="{E165067D-23C8-46FA-917E-9E28E6A79EC4}" presName="parentText" presStyleLbl="node1" presStyleIdx="0" presStyleCnt="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CCFC733-48ED-4995-84B5-838A99699EB3}" type="pres">
      <dgm:prSet presAssocID="{3F71FA7A-392C-4988-9D45-E15ED33C43EE}" presName="spacer" presStyleCnt="0"/>
      <dgm:spPr/>
    </dgm:pt>
    <dgm:pt modelId="{4244E446-40A3-405B-8ED8-0E7DA308BDE7}" type="pres">
      <dgm:prSet presAssocID="{EB7D94EB-A54E-4F54-954A-E7CBA82E2842}" presName="parentText" presStyleLbl="node1" presStyleIdx="1" presStyleCnt="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ECF111-0E24-42AD-BD03-943A5E502224}" type="pres">
      <dgm:prSet presAssocID="{7309C9BC-558E-4C3D-9C73-796F02CD0AD1}" presName="spacer" presStyleCnt="0"/>
      <dgm:spPr/>
    </dgm:pt>
    <dgm:pt modelId="{054608FF-8ED8-40E1-8BF4-5495AF816080}" type="pres">
      <dgm:prSet presAssocID="{6726DF3C-17E2-4C64-B128-98D3F1DB9CE4}" presName="parentText" presStyleLbl="node1" presStyleIdx="2" presStyleCnt="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3DAA3D3-7193-49E9-8AFB-2EA0EC49B679}" type="presOf" srcId="{EB7D94EB-A54E-4F54-954A-E7CBA82E2842}" destId="{4244E446-40A3-405B-8ED8-0E7DA308BDE7}" srcOrd="0" destOrd="0" presId="urn:microsoft.com/office/officeart/2005/8/layout/vList2"/>
    <dgm:cxn modelId="{D432A215-7BAA-4B79-A7DD-CA61D4721550}" type="presOf" srcId="{4AF9E5B1-EEE3-4B4A-BDAD-FB269744E2C7}" destId="{59C6DD34-EAA8-4B6D-A1A2-D81BC6130873}" srcOrd="0" destOrd="0" presId="urn:microsoft.com/office/officeart/2005/8/layout/vList2"/>
    <dgm:cxn modelId="{4731D9A9-3759-4E44-A5D1-D1EA6C667D38}" type="presOf" srcId="{E165067D-23C8-46FA-917E-9E28E6A79EC4}" destId="{03F66178-E6AB-4CF3-B4E7-0839BEC9F3CF}" srcOrd="0" destOrd="0" presId="urn:microsoft.com/office/officeart/2005/8/layout/vList2"/>
    <dgm:cxn modelId="{B12A3DB1-55DB-4418-A6C4-76BAEABE8983}" srcId="{4AF9E5B1-EEE3-4B4A-BDAD-FB269744E2C7}" destId="{EB7D94EB-A54E-4F54-954A-E7CBA82E2842}" srcOrd="1" destOrd="0" parTransId="{714ADCDB-8BBB-4C29-B887-953DC018250F}" sibTransId="{7309C9BC-558E-4C3D-9C73-796F02CD0AD1}"/>
    <dgm:cxn modelId="{597A4551-6FCF-4249-994B-B85F0D22287A}" type="presOf" srcId="{6726DF3C-17E2-4C64-B128-98D3F1DB9CE4}" destId="{054608FF-8ED8-40E1-8BF4-5495AF816080}" srcOrd="0" destOrd="0" presId="urn:microsoft.com/office/officeart/2005/8/layout/vList2"/>
    <dgm:cxn modelId="{68F909AC-156F-408C-88D0-66F3A4580248}" srcId="{4AF9E5B1-EEE3-4B4A-BDAD-FB269744E2C7}" destId="{6726DF3C-17E2-4C64-B128-98D3F1DB9CE4}" srcOrd="2" destOrd="0" parTransId="{D58170D2-1C99-4AF9-B8CE-09876149CB88}" sibTransId="{FDD78BA0-3545-4203-93F0-49FDEFB99FB6}"/>
    <dgm:cxn modelId="{ABD390D8-882C-4748-924D-A68938E6D358}" srcId="{4AF9E5B1-EEE3-4B4A-BDAD-FB269744E2C7}" destId="{E165067D-23C8-46FA-917E-9E28E6A79EC4}" srcOrd="0" destOrd="0" parTransId="{1D9612D9-C5AC-4448-A400-180C33B7FE4E}" sibTransId="{3F71FA7A-392C-4988-9D45-E15ED33C43EE}"/>
    <dgm:cxn modelId="{72B7D8C9-DAEC-47EC-9CEA-54A7D8101BA2}" type="presParOf" srcId="{59C6DD34-EAA8-4B6D-A1A2-D81BC6130873}" destId="{03F66178-E6AB-4CF3-B4E7-0839BEC9F3CF}" srcOrd="0" destOrd="0" presId="urn:microsoft.com/office/officeart/2005/8/layout/vList2"/>
    <dgm:cxn modelId="{88F04909-F816-40BF-855C-34DBB58C0476}" type="presParOf" srcId="{59C6DD34-EAA8-4B6D-A1A2-D81BC6130873}" destId="{1CCFC733-48ED-4995-84B5-838A99699EB3}" srcOrd="1" destOrd="0" presId="urn:microsoft.com/office/officeart/2005/8/layout/vList2"/>
    <dgm:cxn modelId="{13A8F5E4-6FBC-46AE-B85D-1018C0C8B709}" type="presParOf" srcId="{59C6DD34-EAA8-4B6D-A1A2-D81BC6130873}" destId="{4244E446-40A3-405B-8ED8-0E7DA308BDE7}" srcOrd="2" destOrd="0" presId="urn:microsoft.com/office/officeart/2005/8/layout/vList2"/>
    <dgm:cxn modelId="{C61F8E54-F4B5-40EF-BC0C-C5271506C9A8}" type="presParOf" srcId="{59C6DD34-EAA8-4B6D-A1A2-D81BC6130873}" destId="{A6ECF111-0E24-42AD-BD03-943A5E502224}" srcOrd="3" destOrd="0" presId="urn:microsoft.com/office/officeart/2005/8/layout/vList2"/>
    <dgm:cxn modelId="{5DF17A9E-8839-4811-B0D1-C3CC024720D8}" type="presParOf" srcId="{59C6DD34-EAA8-4B6D-A1A2-D81BC6130873}" destId="{054608FF-8ED8-40E1-8BF4-5495AF8160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4B26C-E631-44B2-A9A6-98DE29C864A7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F1946D-466B-45E8-89CE-6C8DEC51F461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>
            <a:lnSpc>
              <a:spcPct val="120000"/>
            </a:lnSpc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подают ценовые предложения, снижающие текущее минимальное предложение о цене контракта на величину в пределах "шага аукциона". </a:t>
          </a:r>
        </a:p>
        <a:p>
          <a:pPr rtl="0">
            <a:lnSpc>
              <a:spcPct val="120000"/>
            </a:lnSpc>
          </a:pPr>
          <a:r>
            <a:rPr lang="ru-RU" sz="1600" dirty="0" smtClean="0">
              <a:solidFill>
                <a:srgbClr val="F70349"/>
              </a:solidFill>
              <a:latin typeface="Arial" panose="020B0604020202020204" pitchFamily="34" charset="0"/>
              <a:cs typeface="Arial" panose="020B0604020202020204" pitchFamily="34" charset="0"/>
            </a:rPr>
            <a:t>«Шаг» аукциона = 0,5 – 5 % Н(М)ЦК.</a:t>
          </a:r>
          <a:endParaRPr lang="ru-RU" sz="1600" dirty="0">
            <a:solidFill>
              <a:srgbClr val="F7034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DC314-9A84-4795-8870-E5784C2EDB13}" type="parTrans" cxnId="{AD3412C0-C060-4481-9684-2895CEFC9C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A3FAD-49A2-407C-8EFB-469BA70EBD28}" type="sibTrans" cxnId="{AD3412C0-C060-4481-9684-2895CEFC9C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ACF7E-F760-4CA7-B324-0AD40341578D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>
            <a:lnSpc>
              <a:spcPct val="120000"/>
            </a:lnSpc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Любой Участник аукциона вправе подать предложение о цене контракта вне "шага аукциона" при условии соблюдения следующих требований: 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CB208-905B-4A6D-AE4E-21B7425D71CD}" type="parTrans" cxnId="{CF8B931E-C2AD-428E-BC01-BD0037FE2D0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078D0-6D6D-4F53-87E1-11E4CE8C7AAF}" type="sibTrans" cxnId="{CF8B931E-C2AD-428E-BC01-BD0037FE2D0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5DCEB-CCE5-4D52-9002-E4F03CB4A088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>
            <a:lnSpc>
              <a:spcPct val="120000"/>
            </a:lnSpc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1) Участник не вправе подать предложение о цене контракта, равное своему ранее поданному предложению, большее чем оно, а также предложение о цене контракта, равное нулю;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B148C-BE8E-40F1-BB13-7A2769FAFCA6}" type="parTrans" cxnId="{7AC55FF8-CB06-4955-A01A-44B5C747470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CE091-9A4B-4AED-9A7D-DA9EA396DBE7}" type="sibTrans" cxnId="{7AC55FF8-CB06-4955-A01A-44B5C747470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C4FB4-7279-41D1-AED9-9E9D90CAB22F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>
            <a:lnSpc>
              <a:spcPct val="120000"/>
            </a:lnSpc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2) Участник не вправе подать предложение о цене контракта, которое ниже, чем текущее минимальное предложение о цене контракта, сниженное в пределах "шага аукциона";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755C5-8030-44F2-9FE2-96CFFD9CE02D}" type="parTrans" cxnId="{307B0921-D7F8-47B5-B3CC-74CA91954E8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6CDA6-B00D-4602-AA68-FFEC9A9CF782}" type="sibTrans" cxnId="{307B0921-D7F8-47B5-B3CC-74CA91954E8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1F483-FFCD-4010-9549-C27F8AFFF5F9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>
            <a:lnSpc>
              <a:spcPct val="120000"/>
            </a:lnSpc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3) Участник не вправе подать предложение о цене контракта, которое ниже, чем текущее минимальное предложение о цене контракта в случае, если оно подано этим же Участником.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F293A-BFA5-4B2A-BC5E-7DFB275C6E6F}" type="parTrans" cxnId="{C1D66BD2-B256-4BD8-A9AA-1DD0D1D42CC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B6FDB-D0C2-44E5-B0BA-17B1A9D595A2}" type="sibTrans" cxnId="{C1D66BD2-B256-4BD8-A9AA-1DD0D1D42CC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261B4-041D-492F-9D99-17A7A8B6FE2A}" type="pres">
      <dgm:prSet presAssocID="{4414B26C-E631-44B2-A9A6-98DE29C864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49B72A-0883-408C-9E56-9015AB09274A}" type="pres">
      <dgm:prSet presAssocID="{0BF1946D-466B-45E8-89CE-6C8DEC51F461}" presName="parentText" presStyleLbl="node1" presStyleIdx="0" presStyleCnt="5" custScaleX="66198" custScaleY="134104" custLinFactNeighborX="-19236" custLinFactNeighborY="-89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3265B-E563-41FC-A213-F3DCE1DAF2C2}" type="pres">
      <dgm:prSet presAssocID="{C63A3FAD-49A2-407C-8EFB-469BA70EBD28}" presName="spacer" presStyleCnt="0"/>
      <dgm:spPr/>
    </dgm:pt>
    <dgm:pt modelId="{3057FB56-FBD4-4875-B4BC-A7C53C5AAF9E}" type="pres">
      <dgm:prSet presAssocID="{20FACF7E-F760-4CA7-B324-0AD40341578D}" presName="parentText" presStyleLbl="node1" presStyleIdx="1" presStyleCnt="5" custScaleX="100000" custScaleY="59456" custLinFactNeighborX="-18301" custLinFactNeighborY="-73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A4406-2F7B-4D66-A839-439309263B19}" type="pres">
      <dgm:prSet presAssocID="{E5D078D0-6D6D-4F53-87E1-11E4CE8C7AAF}" presName="spacer" presStyleCnt="0"/>
      <dgm:spPr/>
    </dgm:pt>
    <dgm:pt modelId="{BB93D404-E187-4642-895D-5DDC20863B83}" type="pres">
      <dgm:prSet presAssocID="{42C5DCEB-CCE5-4D52-9002-E4F03CB4A088}" presName="parentText" presStyleLbl="node1" presStyleIdx="2" presStyleCnt="5" custScaleX="90881" custScaleY="90270" custLinFactNeighborX="9003" custLinFactNeighborY="-537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CE291-6215-4777-92CE-77C4AF5EB2CC}" type="pres">
      <dgm:prSet presAssocID="{27ACE091-9A4B-4AED-9A7D-DA9EA396DBE7}" presName="spacer" presStyleCnt="0"/>
      <dgm:spPr/>
    </dgm:pt>
    <dgm:pt modelId="{67EBA961-7B24-4185-9F8C-BF9EF4E86B79}" type="pres">
      <dgm:prSet presAssocID="{85AC4FB4-7279-41D1-AED9-9E9D90CAB22F}" presName="parentText" presStyleLbl="node1" presStyleIdx="3" presStyleCnt="5" custScaleX="90904" custScaleY="85032" custLinFactNeighborX="7774" custLinFactNeighborY="-50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94F6E-63FD-473F-A390-06AA9170F97D}" type="pres">
      <dgm:prSet presAssocID="{FFC6CDA6-B00D-4602-AA68-FFEC9A9CF782}" presName="spacer" presStyleCnt="0"/>
      <dgm:spPr/>
    </dgm:pt>
    <dgm:pt modelId="{53622785-EA48-4D8C-B8AB-5B022A5AD323}" type="pres">
      <dgm:prSet presAssocID="{B911F483-FFCD-4010-9549-C27F8AFFF5F9}" presName="parentText" presStyleLbl="node1" presStyleIdx="4" presStyleCnt="5" custScaleX="90598" custScaleY="73105" custLinFactNeighborX="6441" custLinFactNeighborY="23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36F56-B0C1-4F74-98F0-1BDEA2D84D72}" type="presOf" srcId="{B911F483-FFCD-4010-9549-C27F8AFFF5F9}" destId="{53622785-EA48-4D8C-B8AB-5B022A5AD323}" srcOrd="0" destOrd="0" presId="urn:microsoft.com/office/officeart/2005/8/layout/vList2"/>
    <dgm:cxn modelId="{7AC55FF8-CB06-4955-A01A-44B5C7474708}" srcId="{4414B26C-E631-44B2-A9A6-98DE29C864A7}" destId="{42C5DCEB-CCE5-4D52-9002-E4F03CB4A088}" srcOrd="2" destOrd="0" parTransId="{FA7B148C-BE8E-40F1-BB13-7A2769FAFCA6}" sibTransId="{27ACE091-9A4B-4AED-9A7D-DA9EA396DBE7}"/>
    <dgm:cxn modelId="{CF8B931E-C2AD-428E-BC01-BD0037FE2D00}" srcId="{4414B26C-E631-44B2-A9A6-98DE29C864A7}" destId="{20FACF7E-F760-4CA7-B324-0AD40341578D}" srcOrd="1" destOrd="0" parTransId="{262CB208-905B-4A6D-AE4E-21B7425D71CD}" sibTransId="{E5D078D0-6D6D-4F53-87E1-11E4CE8C7AAF}"/>
    <dgm:cxn modelId="{4B50C4F4-8BE8-4233-AC43-EBFAB28533AF}" type="presOf" srcId="{85AC4FB4-7279-41D1-AED9-9E9D90CAB22F}" destId="{67EBA961-7B24-4185-9F8C-BF9EF4E86B79}" srcOrd="0" destOrd="0" presId="urn:microsoft.com/office/officeart/2005/8/layout/vList2"/>
    <dgm:cxn modelId="{F95905C4-B03E-48B8-B214-81D82D704A60}" type="presOf" srcId="{20FACF7E-F760-4CA7-B324-0AD40341578D}" destId="{3057FB56-FBD4-4875-B4BC-A7C53C5AAF9E}" srcOrd="0" destOrd="0" presId="urn:microsoft.com/office/officeart/2005/8/layout/vList2"/>
    <dgm:cxn modelId="{C1D66BD2-B256-4BD8-A9AA-1DD0D1D42CC6}" srcId="{4414B26C-E631-44B2-A9A6-98DE29C864A7}" destId="{B911F483-FFCD-4010-9549-C27F8AFFF5F9}" srcOrd="4" destOrd="0" parTransId="{BD8F293A-BFA5-4B2A-BC5E-7DFB275C6E6F}" sibTransId="{F78B6FDB-D0C2-44E5-B0BA-17B1A9D595A2}"/>
    <dgm:cxn modelId="{E3EC0B9D-4319-4387-A1BC-DFD0829CA723}" type="presOf" srcId="{4414B26C-E631-44B2-A9A6-98DE29C864A7}" destId="{9B5261B4-041D-492F-9D99-17A7A8B6FE2A}" srcOrd="0" destOrd="0" presId="urn:microsoft.com/office/officeart/2005/8/layout/vList2"/>
    <dgm:cxn modelId="{2CAA2729-CB9F-4FED-916B-5099CC6529E6}" type="presOf" srcId="{0BF1946D-466B-45E8-89CE-6C8DEC51F461}" destId="{FB49B72A-0883-408C-9E56-9015AB09274A}" srcOrd="0" destOrd="0" presId="urn:microsoft.com/office/officeart/2005/8/layout/vList2"/>
    <dgm:cxn modelId="{AD3412C0-C060-4481-9684-2895CEFC9CE3}" srcId="{4414B26C-E631-44B2-A9A6-98DE29C864A7}" destId="{0BF1946D-466B-45E8-89CE-6C8DEC51F461}" srcOrd="0" destOrd="0" parTransId="{E19DC314-9A84-4795-8870-E5784C2EDB13}" sibTransId="{C63A3FAD-49A2-407C-8EFB-469BA70EBD28}"/>
    <dgm:cxn modelId="{307B0921-D7F8-47B5-B3CC-74CA91954E82}" srcId="{4414B26C-E631-44B2-A9A6-98DE29C864A7}" destId="{85AC4FB4-7279-41D1-AED9-9E9D90CAB22F}" srcOrd="3" destOrd="0" parTransId="{B27755C5-8030-44F2-9FE2-96CFFD9CE02D}" sibTransId="{FFC6CDA6-B00D-4602-AA68-FFEC9A9CF782}"/>
    <dgm:cxn modelId="{77CB8364-B340-4536-98ED-6E3774FD646E}" type="presOf" srcId="{42C5DCEB-CCE5-4D52-9002-E4F03CB4A088}" destId="{BB93D404-E187-4642-895D-5DDC20863B83}" srcOrd="0" destOrd="0" presId="urn:microsoft.com/office/officeart/2005/8/layout/vList2"/>
    <dgm:cxn modelId="{D35E4A80-9464-4224-B72E-0DADDF8E9588}" type="presParOf" srcId="{9B5261B4-041D-492F-9D99-17A7A8B6FE2A}" destId="{FB49B72A-0883-408C-9E56-9015AB09274A}" srcOrd="0" destOrd="0" presId="urn:microsoft.com/office/officeart/2005/8/layout/vList2"/>
    <dgm:cxn modelId="{750D595D-9AC1-435D-BF6C-9723DDAAD64E}" type="presParOf" srcId="{9B5261B4-041D-492F-9D99-17A7A8B6FE2A}" destId="{4243265B-E563-41FC-A213-F3DCE1DAF2C2}" srcOrd="1" destOrd="0" presId="urn:microsoft.com/office/officeart/2005/8/layout/vList2"/>
    <dgm:cxn modelId="{B1ED4218-C5AE-425B-A88A-4E217C603C89}" type="presParOf" srcId="{9B5261B4-041D-492F-9D99-17A7A8B6FE2A}" destId="{3057FB56-FBD4-4875-B4BC-A7C53C5AAF9E}" srcOrd="2" destOrd="0" presId="urn:microsoft.com/office/officeart/2005/8/layout/vList2"/>
    <dgm:cxn modelId="{3820DAA4-D4D0-476E-83FD-623B311D2724}" type="presParOf" srcId="{9B5261B4-041D-492F-9D99-17A7A8B6FE2A}" destId="{31BA4406-2F7B-4D66-A839-439309263B19}" srcOrd="3" destOrd="0" presId="urn:microsoft.com/office/officeart/2005/8/layout/vList2"/>
    <dgm:cxn modelId="{5A57CBA6-A520-44E6-BF35-8F83A0E3DC4B}" type="presParOf" srcId="{9B5261B4-041D-492F-9D99-17A7A8B6FE2A}" destId="{BB93D404-E187-4642-895D-5DDC20863B83}" srcOrd="4" destOrd="0" presId="urn:microsoft.com/office/officeart/2005/8/layout/vList2"/>
    <dgm:cxn modelId="{EF89FFBB-4076-464A-9279-23C22126C04C}" type="presParOf" srcId="{9B5261B4-041D-492F-9D99-17A7A8B6FE2A}" destId="{299CE291-6215-4777-92CE-77C4AF5EB2CC}" srcOrd="5" destOrd="0" presId="urn:microsoft.com/office/officeart/2005/8/layout/vList2"/>
    <dgm:cxn modelId="{E2160154-236B-4E10-A7F2-275D5B9D3B7A}" type="presParOf" srcId="{9B5261B4-041D-492F-9D99-17A7A8B6FE2A}" destId="{67EBA961-7B24-4185-9F8C-BF9EF4E86B79}" srcOrd="6" destOrd="0" presId="urn:microsoft.com/office/officeart/2005/8/layout/vList2"/>
    <dgm:cxn modelId="{AC05EAF8-5B70-44D5-8692-0172D1A5DA56}" type="presParOf" srcId="{9B5261B4-041D-492F-9D99-17A7A8B6FE2A}" destId="{17894F6E-63FD-473F-A390-06AA9170F97D}" srcOrd="7" destOrd="0" presId="urn:microsoft.com/office/officeart/2005/8/layout/vList2"/>
    <dgm:cxn modelId="{ED25413F-8FD5-4598-9342-AC51BC9518EF}" type="presParOf" srcId="{9B5261B4-041D-492F-9D99-17A7A8B6FE2A}" destId="{53622785-EA48-4D8C-B8AB-5B022A5AD323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66178-E6AB-4CF3-B4E7-0839BEC9F3CF}">
      <dsp:nvSpPr>
        <dsp:cNvPr id="0" name=""/>
        <dsp:cNvSpPr/>
      </dsp:nvSpPr>
      <dsp:spPr>
        <a:xfrm>
          <a:off x="0" y="27056"/>
          <a:ext cx="3960440" cy="4118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Юридические лица </a:t>
          </a:r>
          <a:endParaRPr lang="ru-RU" sz="15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104" y="47160"/>
        <a:ext cx="3920232" cy="371632"/>
      </dsp:txXfrm>
    </dsp:sp>
    <dsp:sp modelId="{4244E446-40A3-405B-8ED8-0E7DA308BDE7}">
      <dsp:nvSpPr>
        <dsp:cNvPr id="0" name=""/>
        <dsp:cNvSpPr/>
      </dsp:nvSpPr>
      <dsp:spPr>
        <a:xfrm>
          <a:off x="0" y="502257"/>
          <a:ext cx="3960440" cy="4118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Физические лица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104" y="522361"/>
        <a:ext cx="3920232" cy="371632"/>
      </dsp:txXfrm>
    </dsp:sp>
    <dsp:sp modelId="{054608FF-8ED8-40E1-8BF4-5495AF816080}">
      <dsp:nvSpPr>
        <dsp:cNvPr id="0" name=""/>
        <dsp:cNvSpPr/>
      </dsp:nvSpPr>
      <dsp:spPr>
        <a:xfrm>
          <a:off x="0" y="977457"/>
          <a:ext cx="3960440" cy="4118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Индивидуальные предприниматели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104" y="997561"/>
        <a:ext cx="3920232" cy="371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0A2B3-BCC9-44CB-B1CE-FAC84171343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A0E51-3B3A-4E89-BB69-3CF76EF7F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3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9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7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8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379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358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2336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1314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7428F0-5EBB-4DBF-A053-81255B8AFC4C}" type="slidenum">
              <a:rPr lang="ru-RU" altLang="ru-RU" sz="130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78</a:t>
            </a:fld>
            <a:endParaRPr lang="ru-RU" altLang="ru-RU" sz="1300" dirty="0">
              <a:cs typeface="Arial Unicode MS" panose="020B0604020202020204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7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6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7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9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3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8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6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77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2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E3C3-6528-4EFF-9575-4D0C82AAD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0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4AE0-BFBE-402F-BD64-FBBAF25263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5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D9EB-E686-4E69-80EA-2CE5ACE033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4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E8C5-4540-4BF0-AD6C-EA69597F57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9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1AF-53AC-4212-8D61-900CCAFDBF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6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07A9-6210-4799-B8DE-76343BD957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1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5A00-C34C-4667-8F95-FA5E17DF80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1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F03E-72AA-411E-9742-4A5EFC492A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8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6FD-A04E-4ED9-BE22-F7139D791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78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3271-6A1E-47F0-B1F2-79E8E77D1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27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04A-296E-4E88-A1C7-40ED9DF14B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5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AAD-A74F-4B43-BE2B-86635B53D1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63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12-1ED0-4421-A0F2-6852AB1D1C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5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B46F-4316-4F66-8B22-DC0E530A73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2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92A3-BDE2-4D38-8826-3C97C3F754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0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25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7339"/>
            <a:ext cx="8713788" cy="446405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1600"/>
            </a:lvl1pPr>
            <a:lvl2pPr marL="742796" indent="-285690">
              <a:buClr>
                <a:srgbClr val="E4465A"/>
              </a:buClr>
              <a:buFont typeface="Wingdings" panose="05000000000000000000" pitchFamily="2" charset="2"/>
              <a:buChar char="§"/>
              <a:defRPr sz="1600"/>
            </a:lvl2pPr>
            <a:lvl3pPr marL="119990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3pPr>
            <a:lvl4pPr marL="1657006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4pPr>
            <a:lvl5pPr marL="211411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E8AD-2F4B-458F-B8FC-56A7A698D2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0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28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0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6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08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0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5261-C1A7-46DB-9D56-477A7069EF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12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37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41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35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26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2654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82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26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46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82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7A48-5681-43D2-BD22-86B5624997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02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3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5841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77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10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D4F88B-30AD-4ABD-8FBA-5523BAD85029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6878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7339"/>
            <a:ext cx="8713788" cy="446405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1600"/>
            </a:lvl1pPr>
            <a:lvl2pPr marL="742796" indent="-285690">
              <a:buClr>
                <a:srgbClr val="E4465A"/>
              </a:buClr>
              <a:buFont typeface="Wingdings" panose="05000000000000000000" pitchFamily="2" charset="2"/>
              <a:buChar char="§"/>
              <a:defRPr sz="1600"/>
            </a:lvl2pPr>
            <a:lvl3pPr marL="119990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3pPr>
            <a:lvl4pPr marL="1657006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4pPr>
            <a:lvl5pPr marL="211411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E8AD-2F4B-458F-B8FC-56A7A698D2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96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44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02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31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4A91-F732-42F6-A325-CFA5A9F651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9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1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1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98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62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7339"/>
            <a:ext cx="8713788" cy="446405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1600"/>
            </a:lvl1pPr>
            <a:lvl2pPr marL="742796" indent="-285690">
              <a:buClr>
                <a:srgbClr val="E4465A"/>
              </a:buClr>
              <a:buFont typeface="Wingdings" panose="05000000000000000000" pitchFamily="2" charset="2"/>
              <a:buChar char="§"/>
              <a:defRPr sz="1600"/>
            </a:lvl2pPr>
            <a:lvl3pPr marL="119990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3pPr>
            <a:lvl4pPr marL="1657006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4pPr>
            <a:lvl5pPr marL="211411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E8AD-2F4B-458F-B8FC-56A7A698D2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8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81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88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93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52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9D2F-89B3-4664-A161-14C5C20D8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61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38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9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8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15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475F-CE66-4363-8712-C56BA2CE7C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6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DC38-A5B0-4465-95A7-2DB782DEED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3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1670-3BA5-4D6D-8687-BF5FD84879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5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672B-B8F3-4986-A261-B983F1F314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F95D-4DF5-4C23-BEE2-F6F7D460E0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0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1046163" y="163513"/>
            <a:ext cx="1695450" cy="1042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695700" y="284163"/>
            <a:ext cx="5359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63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763713" y="1052513"/>
            <a:ext cx="646112" cy="1539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323850" y="1309688"/>
            <a:ext cx="8569325" cy="1587"/>
          </a:xfrm>
          <a:prstGeom prst="line">
            <a:avLst/>
          </a:prstGeom>
          <a:noFill/>
          <a:ln w="19080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323850" y="6162675"/>
            <a:ext cx="8569325" cy="1588"/>
          </a:xfrm>
          <a:prstGeom prst="line">
            <a:avLst/>
          </a:prstGeom>
          <a:noFill/>
          <a:ln w="19080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763713" y="1125538"/>
            <a:ext cx="646112" cy="14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3323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4391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795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insvyaz.ru/ru/appeals/faq/3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FDB0391313171806E8FDED4EBFE782FE51563B3CFC79F86AA3FF02CB07BAD75861D3A63F717435C3a53C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047E825BD5261C8AF4ED5CB5FC23ACC4C1D271A97D2A6E3CBFD1A356C16157929B7BA2DDA94731FB02L6T" TargetMode="Externa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DC0D4B7B211C977B03F4548F235A3794F7BFDD1F70422FA51E62BAB1ABC97D2C6FE846C88F3609F7HAz4R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consultantplus://offline/ref=CD0719DBBC936898B8C7E98D076460114A5D8D78B21D60513D8927213C035BF3FF81A5DD24B31A23z4Y2J" TargetMode="External"/><Relationship Id="rId4" Type="http://schemas.openxmlformats.org/officeDocument/2006/relationships/diagramLayout" Target="../diagrams/layout1.xml"/><Relationship Id="rId9" Type="http://schemas.microsoft.com/office/2007/relationships/hdphoto" Target="../media/hdphoto5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2044E556EF841FD61EB8C6864ADF3E1C2050E766C412B1E7E8BF5FBCA37A9D9C69C0F4C04B67E565x1L3S" TargetMode="Externa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microsoft.com/office/2007/relationships/hdphoto" Target="../media/hdphoto2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ankin\Desktop\Николай\картинки\для презентаций\Обложка\otcBuildings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9810" y="-33617"/>
            <a:ext cx="9032710" cy="936104"/>
            <a:chOff x="19810" y="-33617"/>
            <a:chExt cx="9032710" cy="936104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907704" y="205835"/>
              <a:ext cx="194421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chemeClr val="bg1"/>
                  </a:solidFill>
                </a:rPr>
                <a:t>Северо-Западный филиал</a:t>
              </a: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chemeClr val="bg1"/>
                  </a:solidFill>
                </a:rPr>
                <a:t>ООО </a:t>
              </a:r>
              <a:r>
                <a:rPr lang="ru-RU" sz="1000" b="1" dirty="0">
                  <a:solidFill>
                    <a:schemeClr val="bg1"/>
                  </a:solidFill>
                </a:rPr>
                <a:t>«РТС - тендер»</a:t>
              </a:r>
              <a:r>
                <a:rPr lang="ru-RU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851920" y="205835"/>
              <a:ext cx="230425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chemeClr val="bg1"/>
                  </a:solidFill>
                </a:rPr>
                <a:t>г</a:t>
              </a:r>
              <a:r>
                <a:rPr lang="ru-RU" sz="1000" b="1" dirty="0">
                  <a:solidFill>
                    <a:schemeClr val="bg1"/>
                  </a:solidFill>
                </a:rPr>
                <a:t>. </a:t>
              </a:r>
              <a:r>
                <a:rPr lang="ru-RU" sz="1000" b="1" dirty="0" smtClean="0">
                  <a:solidFill>
                    <a:schemeClr val="bg1"/>
                  </a:solidFill>
                </a:rPr>
                <a:t>Санкт-Петербург</a:t>
              </a:r>
              <a:endParaRPr lang="ru-RU" sz="1000" b="1" dirty="0">
                <a:solidFill>
                  <a:schemeClr val="bg1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chemeClr val="bg1"/>
                  </a:solidFill>
                </a:rPr>
                <a:t>ул. Жуковского, д. 63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7452320" y="187587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000" b="1" dirty="0">
                <a:solidFill>
                  <a:prstClr val="black"/>
                </a:solidFill>
              </a:endParaRP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тел. 380-30-80</a:t>
              </a:r>
              <a:endPara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2" descr="C:\Users\manankin\Desktop\Николай\какртинки\логотипы\rtsTen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0" y="-33617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2087724" y="2132856"/>
            <a:ext cx="4968552" cy="21602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Электронный аукцион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(в соответствии с 44-ФЗ)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Электронная подпись</a:t>
            </a:r>
            <a:endParaRPr lang="ru-RU" dirty="0"/>
          </a:p>
        </p:txBody>
      </p:sp>
      <p:pic>
        <p:nvPicPr>
          <p:cNvPr id="1026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52728" cy="48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6024" y="1413013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Виды электронной подписи: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Электронная подпись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182505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Простая электронная подпись представляет собой комбинацию из логина и пароля и подтверждает, что электронное сообщение отправлено конкретным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лицом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Усиленная неквалифицированная подпись не только идентифицирует отправителя, но и подтверждает, что с момента подписания документ не менялся. Сообщение с простой или неквалифицированной электронной подписью может (по предварительной договоренности сторон и в специально предусмотренных законом случаях) быть приравнено к бумажному документу, подписанному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собственноручно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Усиленная квалифицированная электронная подпись подтверждается сертификатом от аккредитованного удостоверяющего центра и во всех случаях приравнивается к бумажному документу с «живой»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подписью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5" y="1411596"/>
            <a:ext cx="2790825" cy="533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8685" y="5877272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http://minsvyaz.ru/ru/appeals/faq/32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Электронная подпись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9576" y="2045570"/>
            <a:ext cx="3846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осуществляет функции:</a:t>
            </a:r>
          </a:p>
          <a:p>
            <a:endParaRPr lang="ru-RU" sz="16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созданию и выдаче сертификатов ключей проверки электронных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подписей</a:t>
            </a:r>
          </a:p>
          <a:p>
            <a:pPr marL="342900" indent="-342900">
              <a:buFontTx/>
              <a:buAutoNum type="arabicPeriod"/>
            </a:pP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иные 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функции,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предусмотренные 63-ФЗ</a:t>
            </a:r>
            <a:endParaRPr lang="ru-RU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54353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УДОСТОВЕРЯЮЩИЙ  ЦЕНТР: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42645" y="1944124"/>
            <a:ext cx="4382652" cy="2037363"/>
            <a:chOff x="442645" y="1823685"/>
            <a:chExt cx="4382652" cy="203736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42645" y="1823685"/>
              <a:ext cx="961003" cy="20373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3205" y="1944124"/>
              <a:ext cx="23603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юридическое лицо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3205" y="2420888"/>
              <a:ext cx="43620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индивидуальный предприниматель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205" y="2866596"/>
              <a:ext cx="292060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государственный орган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3205" y="3344217"/>
              <a:ext cx="394287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орган местного самоуправления</a:t>
              </a: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5004048" y="1944124"/>
            <a:ext cx="0" cy="213875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5516" y="4117897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заказчиков и иных лиц, 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которых распространяется действие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44-ФЗ </a:t>
            </a: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(за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исключением поставщиков (подрядчиков, исполнителей)), сертификатами ключей проверки электронных подписей и средствами электронных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подписей возложено на Казначейство РФ 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установления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порядка 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использования усиленных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электронных 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подписей в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ЕИС</a:t>
            </a:r>
            <a:endParaRPr lang="ru-RU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порядка 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взаимодействия удостоверяющих центров с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ЕИС</a:t>
            </a:r>
            <a:endParaRPr lang="ru-RU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 сертификатам используемых в ЕИС ключей проверки электронных подписей и ключей усиленных неквалифицированных электронных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подписей</a:t>
            </a:r>
            <a:endParaRPr lang="ru-RU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Электронная площадка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767" y="1484784"/>
            <a:ext cx="883126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Электронная площадка 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сайт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информационно-телекоммуникационной сети "Интернет", на котором проводятся электронные аукционы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767" y="2420888"/>
            <a:ext cx="8831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Адрес электронной площадки РТС-тендер 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www.rts-tender.ru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775" y="2996952"/>
            <a:ext cx="88312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Оператор электронной площадки – это юридическое  лицо: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независимо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его организационно-правовой формы, формы собственности, места нахождения и места происхождения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капитала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государственная регистрация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которого осуществлена на территории Российской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Федерации</a:t>
            </a:r>
          </a:p>
          <a:p>
            <a:pPr marL="342900" indent="-342900" algn="just">
              <a:buFontTx/>
              <a:buAutoNum type="arabicPeriod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которое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владеет электронной площадкой, необходимыми для ее функционирования программно-аппаратными средствами и обеспечивает проведение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электронных аукционов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соответствии с законодательством Российской Федерации о контрактной системе в сфере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30224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Отбор операторов Электронных площадок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1932" y="16084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ч.4 ст.59 44-ФЗ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64" y="2239912"/>
            <a:ext cx="868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Правительство РФ:</a:t>
            </a:r>
          </a:p>
          <a:p>
            <a:pPr algn="just"/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устанавливаются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порядок и условия отбора операторов электронных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площадок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результатам отбора операторов электронных площадок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определяет перечень операторов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796" y="4365104"/>
            <a:ext cx="8626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Э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лектронные площадки функционируют в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соответствии с едиными требованиями, установленными федеральным органом исполнительной власти по регулированию контрактной системы в сфере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закупок (Министерство экономического развития)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Отбор операторов Электронных площадок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199" y="1556792"/>
            <a:ext cx="8797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ч.10  ст.112  44-ФЗ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 отбора площадок в соответствии с ч.4 ст.59 44-ФЗ электронные аукционы проводятся на раннее отобранных электронных площадках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459744" y="2276872"/>
            <a:ext cx="40842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федеральных площадок</a:t>
            </a:r>
            <a:endParaRPr lang="ru-RU" altLang="ru-RU" sz="2000" b="1" dirty="0" smtClean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ru-RU" sz="2000" b="1" dirty="0">
                <a:latin typeface="+mn-lt"/>
              </a:rPr>
              <a:t> </a:t>
            </a:r>
            <a:r>
              <a:rPr lang="ru-RU" sz="2000" b="1" dirty="0" smtClean="0">
                <a:latin typeface="+mn-lt"/>
              </a:rPr>
              <a:t>Приказ МЭР РФ </a:t>
            </a:r>
            <a:r>
              <a:rPr lang="ru-RU" sz="2000" b="1" dirty="0">
                <a:latin typeface="+mn-lt"/>
              </a:rPr>
              <a:t>от 26 октября 2009 г. № </a:t>
            </a:r>
            <a:r>
              <a:rPr lang="ru-RU" sz="2000" b="1" dirty="0" smtClean="0">
                <a:latin typeface="+mn-lt"/>
              </a:rPr>
              <a:t>428; Письмо </a:t>
            </a:r>
            <a:r>
              <a:rPr lang="ru-RU" sz="2000" b="1" dirty="0" smtClean="0"/>
              <a:t>МЭР, </a:t>
            </a:r>
            <a:r>
              <a:rPr lang="ru-RU" sz="2000" b="1" dirty="0"/>
              <a:t>РФ, ФАС РФ, Казначейства России от 25.05.2010 N </a:t>
            </a:r>
            <a:r>
              <a:rPr lang="ru-RU" sz="2000" b="1" dirty="0" smtClean="0"/>
              <a:t>8384-АП/Д22</a:t>
            </a: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)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199" y="4581128"/>
            <a:ext cx="8815844" cy="809783"/>
            <a:chOff x="191199" y="4869160"/>
            <a:chExt cx="8815844" cy="809783"/>
          </a:xfrm>
        </p:grpSpPr>
        <p:pic>
          <p:nvPicPr>
            <p:cNvPr id="1026" name="Picture 2" descr="C:\Users\Olya\Desktop\Безымянный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99" y="4869161"/>
              <a:ext cx="1728192" cy="80978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Olya\Desktop\Безымянный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869160"/>
              <a:ext cx="1698571" cy="80978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Olya\Desktop\Безымянный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062" y="4869160"/>
              <a:ext cx="1729375" cy="7975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Olya\Desktop\Безымянный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779" y="4869160"/>
              <a:ext cx="1778870" cy="78531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Olya\Desktop\Безымянный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34" y="4869160"/>
              <a:ext cx="1678209" cy="7975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58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Интеграция с ЕИС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81267" y="1317297"/>
            <a:ext cx="8945826" cy="5269205"/>
            <a:chOff x="181267" y="1317297"/>
            <a:chExt cx="8945826" cy="526920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2737" y="1317297"/>
              <a:ext cx="37930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В</a:t>
              </a:r>
              <a:r>
                <a:rPr lang="ru-RU" sz="16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вод в эксплуатацию – с 01.01.2016 г.</a:t>
              </a:r>
              <a:endParaRPr lang="ru-RU" sz="16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97" y="1646007"/>
              <a:ext cx="8568952" cy="1421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198174" y="3088316"/>
              <a:ext cx="59767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Адрес Официального сайта ЕИС - </a:t>
              </a:r>
              <a:r>
                <a:rPr lang="en-US" sz="1600" u="sng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http://new.zakupki.gov.ru/</a:t>
              </a:r>
              <a:endParaRPr lang="ru-RU" sz="1600" u="sng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8174" y="6124837"/>
              <a:ext cx="87117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Постановление Правительства РФ от 23.12.2015 N 1414 "О порядке функционирования единой информационной системы в сфере закупок"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1267" y="3853229"/>
              <a:ext cx="8712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Постановление Правительства РФ от 30.09.2014 N 996 "О распределении полномочий между Министерством экономического развития Российской Федерации и Федеральным казначейством при создании единой информационной системы в сфере закупок"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98174" y="5627010"/>
              <a:ext cx="87123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Приказ Казначейства России от 30.12.2015 N </a:t>
              </a:r>
              <a:r>
                <a:rPr lang="ru-RU" sz="120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26н "Об </a:t>
              </a: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утверждении Порядка пользования единой информационной системой в сфере закупок"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4990" y="3423331"/>
              <a:ext cx="86409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Постановление Правительства РФ от 23.01.2015 N </a:t>
              </a:r>
              <a:r>
                <a:rPr lang="ru-RU" sz="120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36 "О </a:t>
              </a: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порядке и сроках ввода в эксплуатацию единой информационной системы в сфере закупок"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1267" y="4534262"/>
              <a:ext cx="8945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Приказ Казначейства России от 22.12.2015 N </a:t>
              </a:r>
              <a:r>
                <a:rPr lang="ru-RU" sz="120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354 "О </a:t>
              </a: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вводе в эксплуатацию единой информационной системы </a:t>
              </a:r>
              <a:r>
                <a:rPr lang="ru-RU" sz="120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в сфере </a:t>
              </a: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закупок"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81874" y="4980679"/>
              <a:ext cx="87117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Приказ Казначейства России от 22.12.2015 N </a:t>
              </a:r>
              <a:r>
                <a:rPr lang="ru-RU" sz="120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355 "О </a:t>
              </a:r>
              <a:r>
                <a:rPr lang="ru-RU" sz="12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выводе из эксплуатации Официального сайта Российской Федерации в информационно-телекоммуникационной сети "Интернет" для размещения информации о размещении заказов на поставки товаров, выполнение работ, оказание услуг (www.zakupki.gov.ru)"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4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Интеграция с ЕИС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92494" y="1516154"/>
            <a:ext cx="8690046" cy="3578299"/>
            <a:chOff x="292494" y="1516154"/>
            <a:chExt cx="8690046" cy="35782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92494" y="1516154"/>
              <a:ext cx="864096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i="1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Приказ Казначейства России от 30.12.2015 N 27н</a:t>
              </a:r>
            </a:p>
            <a:p>
              <a:pPr algn="just"/>
              <a:r>
                <a:rPr lang="ru-RU" sz="16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"Об утверждении Порядка регистрации в единой информационной системе в сфере закупок и признании утратившим силу приказа Федерального казначейства от 25 марта 2014 г. N 4н"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0545" y="2708920"/>
              <a:ext cx="867199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Регистрация </a:t>
              </a:r>
              <a:r>
                <a:rPr lang="ru-RU" sz="16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в единой информационной системе лиц, зарегистрированных до вступления в силу настоящего приказа на официальном сайте Российской Федерации в информационно-телекоммуникационной сети «Интернет» для размещения информации о размещении заказов на поставки товаров, выполнение работ, оказание услуг (www.zakupki.gov.ru) не требуется </a:t>
              </a:r>
              <a:r>
                <a:rPr lang="ru-RU" sz="16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до 1 июля 2016 года</a:t>
              </a:r>
              <a:r>
                <a:rPr lang="ru-RU" sz="16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10546" y="4263456"/>
              <a:ext cx="86229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Лица, указанные в пункте 2 </a:t>
              </a:r>
              <a:r>
                <a:rPr lang="ru-RU" sz="16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приказа, должны зарегистрироваться </a:t>
              </a:r>
              <a:r>
                <a:rPr lang="ru-RU" sz="16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в единой информационной системе в соответствии с Порядком в период </a:t>
              </a:r>
              <a:r>
                <a:rPr lang="ru-RU" sz="16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с 1 июля 2016 года                                             </a:t>
              </a:r>
              <a:r>
                <a:rPr lang="ru-RU" sz="16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до </a:t>
              </a:r>
              <a:r>
                <a:rPr lang="ru-RU" sz="16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1 января 2017 </a:t>
              </a:r>
              <a:r>
                <a:rPr lang="ru-RU" sz="16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года.</a:t>
              </a:r>
              <a:endParaRPr lang="ru-RU" sz="16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3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Интеграция с ЕИС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1291031"/>
            <a:ext cx="8712967" cy="5463722"/>
            <a:chOff x="251520" y="1291031"/>
            <a:chExt cx="8712967" cy="546372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8" y="2431684"/>
              <a:ext cx="8568010" cy="432306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274494" y="1660363"/>
              <a:ext cx="868999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http://new.zakupki.gov.ru/epz/main/public/document/view.html?sectionId=333&amp;pageNo=1&amp;categories=FZ44&amp;_categories=on&amp;categories=FZ223&amp;_categories=on&amp;categories=FZ94&amp;_categories=on&amp;categories=FZALL&amp;_</a:t>
              </a:r>
              <a:r>
                <a:rPr lang="en-US" sz="1400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categories=on</a:t>
              </a:r>
              <a:r>
                <a:rPr lang="ru-RU" sz="1400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1520" y="1291031"/>
              <a:ext cx="3189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Руководства пользователя: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7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Интеграция с ЕИС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81826" y="4532196"/>
            <a:ext cx="8815844" cy="809783"/>
            <a:chOff x="191199" y="4869160"/>
            <a:chExt cx="8815844" cy="809783"/>
          </a:xfrm>
        </p:grpSpPr>
        <p:pic>
          <p:nvPicPr>
            <p:cNvPr id="28" name="Picture 2" descr="C:\Users\Olya\Desktop\Безымянный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99" y="4869161"/>
              <a:ext cx="1728192" cy="80978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Olya\Desktop\Безымянный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869160"/>
              <a:ext cx="1698571" cy="80978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Users\Olya\Desktop\Безымянный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062" y="4869160"/>
              <a:ext cx="1729375" cy="7975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:\Users\Olya\Desktop\Безымянный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779" y="4869160"/>
              <a:ext cx="1778870" cy="78531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Olya\Desktop\Безымянный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34" y="4869160"/>
              <a:ext cx="1678209" cy="7975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08" y="1700808"/>
            <a:ext cx="4194335" cy="14401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верх 9"/>
          <p:cNvSpPr/>
          <p:nvPr/>
        </p:nvSpPr>
        <p:spPr>
          <a:xfrm>
            <a:off x="4555240" y="3429000"/>
            <a:ext cx="926166" cy="608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247637" y="3431276"/>
            <a:ext cx="936104" cy="608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32372"/>
            <a:ext cx="9144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lnSpc>
                <a:spcPct val="120000"/>
              </a:lnSpc>
              <a:tabLst>
                <a:tab pos="628650" algn="l"/>
                <a:tab pos="71437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Понятие «электронный аукцион». Электронные площадки. </a:t>
            </a:r>
          </a:p>
          <a:p>
            <a:pPr marL="85725" indent="-85725" algn="ctr">
              <a:lnSpc>
                <a:spcPct val="120000"/>
              </a:lnSpc>
              <a:tabLst>
                <a:tab pos="628650" algn="l"/>
                <a:tab pos="71437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Электронный документооборот.</a:t>
            </a:r>
            <a:endParaRPr lang="ru-RU" sz="3200" b="1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Перспективы развития электронных закупок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23528" y="1484784"/>
            <a:ext cx="8716185" cy="4252034"/>
            <a:chOff x="323528" y="1484784"/>
            <a:chExt cx="8716185" cy="4252034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23528" y="2060848"/>
              <a:ext cx="8716185" cy="3675970"/>
              <a:chOff x="323528" y="2108473"/>
              <a:chExt cx="8716185" cy="3675970"/>
            </a:xfrm>
          </p:grpSpPr>
          <p:pic>
            <p:nvPicPr>
              <p:cNvPr id="21" name="Picture 3" descr="C:\Users\otc-notebook2\Desktop\Николай\картинки\для презентаций\закон 4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7456" y="3894564"/>
                <a:ext cx="2430548" cy="18472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23528" y="2311152"/>
                <a:ext cx="5785539" cy="347329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prstClr val="black"/>
                    </a:solidFill>
                    <a:latin typeface="Arial,Bold"/>
                  </a:rPr>
                  <a:t>Законопроект № 623906</a:t>
                </a:r>
                <a:r>
                  <a:rPr lang="ru-RU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-6</a:t>
                </a:r>
              </a:p>
              <a:p>
                <a:pPr algn="just"/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«О внесении изменений в Федеральный закон </a:t>
                </a:r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"О контрактной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системе в сфере закупок товаров, </a:t>
                </a:r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работ, услуг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для обеспечения государственных </a:t>
                </a:r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и муниципальных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нужд"»</a:t>
                </a:r>
              </a:p>
              <a:p>
                <a:pPr algn="just"/>
                <a:r>
                  <a:rPr lang="ru-RU" i="1" dirty="0">
                    <a:solidFill>
                      <a:prstClr val="black"/>
                    </a:solidFill>
                    <a:latin typeface="Arial,Italic"/>
                  </a:rPr>
                  <a:t>(о переходе на электронные конкурсы, запросы</a:t>
                </a:r>
              </a:p>
              <a:p>
                <a:pPr algn="just"/>
                <a:r>
                  <a:rPr lang="ru-RU" i="1" dirty="0">
                    <a:solidFill>
                      <a:prstClr val="black"/>
                    </a:solidFill>
                    <a:latin typeface="Arial,Italic"/>
                  </a:rPr>
                  <a:t>котировок и запросы предложений</a:t>
                </a:r>
                <a:r>
                  <a:rPr lang="ru-RU" i="1" dirty="0" smtClean="0">
                    <a:solidFill>
                      <a:prstClr val="black"/>
                    </a:solidFill>
                    <a:latin typeface="Arial,Italic"/>
                  </a:rPr>
                  <a:t>) </a:t>
                </a:r>
                <a:r>
                  <a:rPr lang="ru-RU" dirty="0" smtClean="0">
                    <a:solidFill>
                      <a:prstClr val="black"/>
                    </a:solidFill>
                    <a:latin typeface="Arial,Italic"/>
                  </a:rPr>
                  <a:t>(далее – Законопроект).</a:t>
                </a:r>
                <a:endParaRPr lang="ru-RU" dirty="0">
                  <a:solidFill>
                    <a:prstClr val="black"/>
                  </a:solidFill>
                  <a:latin typeface="Arial,Italic"/>
                </a:endParaRPr>
              </a:p>
              <a:p>
                <a:pPr algn="ctr"/>
                <a:endParaRPr lang="ru-RU" b="1" dirty="0" smtClean="0">
                  <a:solidFill>
                    <a:prstClr val="black"/>
                  </a:solidFill>
                  <a:latin typeface="Arial,Bold"/>
                </a:endParaRPr>
              </a:p>
              <a:p>
                <a:pPr algn="ctr"/>
                <a:r>
                  <a:rPr lang="ru-RU" b="1" dirty="0" smtClean="0">
                    <a:solidFill>
                      <a:prstClr val="black"/>
                    </a:solidFill>
                    <a:latin typeface="Arial,Bold"/>
                  </a:rPr>
                  <a:t>Внесен </a:t>
                </a:r>
                <a:r>
                  <a:rPr lang="ru-RU" b="1" dirty="0">
                    <a:solidFill>
                      <a:prstClr val="black"/>
                    </a:solidFill>
                    <a:latin typeface="Arial,Bold"/>
                  </a:rPr>
                  <a:t>в Государственную Думу РФ </a:t>
                </a:r>
                <a:r>
                  <a:rPr lang="ru-RU" b="1" dirty="0" smtClean="0">
                    <a:solidFill>
                      <a:prstClr val="black"/>
                    </a:solidFill>
                    <a:latin typeface="Arial,Bold"/>
                  </a:rPr>
                  <a:t>15.10.2014</a:t>
                </a:r>
              </a:p>
            </p:txBody>
          </p:sp>
          <p:pic>
            <p:nvPicPr>
              <p:cNvPr id="23" name="Picture 4" descr="Легион под знаком Погони. Белорусские коллаборационистские формирования в силовых структурах нацистской Германии (1941-1945)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361"/>
              <a:stretch/>
            </p:blipFill>
            <p:spPr bwMode="auto">
              <a:xfrm>
                <a:off x="6185748" y="2108473"/>
                <a:ext cx="2853965" cy="214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442644" y="1484784"/>
              <a:ext cx="50450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kumimoji="0" lang="ru-RU" altLang="ru-RU" sz="2000" b="1" dirty="0" smtClean="0">
                  <a:solidFill>
                    <a:prstClr val="black"/>
                  </a:solidFill>
                </a:rPr>
                <a:t>Переход </a:t>
              </a:r>
              <a:r>
                <a:rPr kumimoji="0" lang="ru-RU" altLang="ru-RU" sz="2000" b="1" dirty="0">
                  <a:solidFill>
                    <a:prstClr val="black"/>
                  </a:solidFill>
                </a:rPr>
                <a:t>на электронные </a:t>
              </a:r>
              <a:r>
                <a:rPr kumimoji="0" lang="ru-RU" altLang="ru-RU" sz="2000" b="1" dirty="0" smtClean="0">
                  <a:solidFill>
                    <a:prstClr val="black"/>
                  </a:solidFill>
                </a:rPr>
                <a:t>процедуры:</a:t>
              </a:r>
              <a:endParaRPr kumimoji="0" lang="ru-RU" altLang="ru-RU" sz="2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9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Перспективы развития электронных закупок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0960" y="1440875"/>
            <a:ext cx="8964488" cy="5101457"/>
            <a:chOff x="0" y="1268760"/>
            <a:chExt cx="9144000" cy="534592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051720" y="1268760"/>
              <a:ext cx="4968552" cy="509367"/>
            </a:xfrm>
            <a:prstGeom prst="round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Rectangle 77"/>
            <p:cNvSpPr/>
            <p:nvPr/>
          </p:nvSpPr>
          <p:spPr>
            <a:xfrm>
              <a:off x="0" y="1365270"/>
              <a:ext cx="9144000" cy="2959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НЕДОСТАТКИ «БУМАЖНЫХ» ПРОЦЕДУР</a:t>
              </a:r>
              <a:endParaRPr lang="ru-RU" sz="1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12672"/>
            <p:cNvGrpSpPr/>
            <p:nvPr/>
          </p:nvGrpSpPr>
          <p:grpSpPr>
            <a:xfrm>
              <a:off x="657943" y="1661180"/>
              <a:ext cx="7860181" cy="4953502"/>
              <a:chOff x="2248552" y="148861"/>
              <a:chExt cx="8016406" cy="6275519"/>
            </a:xfrm>
          </p:grpSpPr>
          <p:sp>
            <p:nvSpPr>
              <p:cNvPr id="23" name="Rectangle 34"/>
              <p:cNvSpPr/>
              <p:nvPr/>
            </p:nvSpPr>
            <p:spPr>
              <a:xfrm>
                <a:off x="5599415" y="5138954"/>
                <a:ext cx="1278620" cy="42914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Контроль</a:t>
                </a:r>
                <a:endParaRPr lang="ru-RU" sz="1100" dirty="0">
                  <a:solidFill>
                    <a:prstClr val="white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35"/>
              <p:cNvSpPr/>
              <p:nvPr/>
            </p:nvSpPr>
            <p:spPr>
              <a:xfrm>
                <a:off x="5089335" y="5417810"/>
                <a:ext cx="74898" cy="300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36"/>
              <p:cNvSpPr/>
              <p:nvPr/>
            </p:nvSpPr>
            <p:spPr>
              <a:xfrm>
                <a:off x="5544758" y="445179"/>
                <a:ext cx="1448186" cy="47596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Коррупция</a:t>
                </a:r>
                <a:endParaRPr lang="ru-RU" sz="1100" dirty="0">
                  <a:solidFill>
                    <a:prstClr val="white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37"/>
              <p:cNvSpPr/>
              <p:nvPr/>
            </p:nvSpPr>
            <p:spPr>
              <a:xfrm>
                <a:off x="4091750" y="921147"/>
                <a:ext cx="74898" cy="300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38"/>
              <p:cNvSpPr/>
              <p:nvPr/>
            </p:nvSpPr>
            <p:spPr>
              <a:xfrm>
                <a:off x="8380857" y="2753390"/>
                <a:ext cx="1511353" cy="37720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Конкуренция</a:t>
                </a:r>
                <a:endParaRPr lang="ru-RU" sz="1100" dirty="0">
                  <a:solidFill>
                    <a:prstClr val="white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9"/>
              <p:cNvSpPr/>
              <p:nvPr/>
            </p:nvSpPr>
            <p:spPr>
              <a:xfrm>
                <a:off x="9031288" y="3321678"/>
                <a:ext cx="75011" cy="30103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40"/>
              <p:cNvSpPr/>
              <p:nvPr/>
            </p:nvSpPr>
            <p:spPr>
              <a:xfrm>
                <a:off x="2742676" y="2745307"/>
                <a:ext cx="1117432" cy="38529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Издержки</a:t>
                </a:r>
                <a:endParaRPr lang="ru-RU" sz="1100" dirty="0">
                  <a:solidFill>
                    <a:prstClr val="white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41"/>
              <p:cNvSpPr/>
              <p:nvPr/>
            </p:nvSpPr>
            <p:spPr>
              <a:xfrm>
                <a:off x="2805748" y="3404250"/>
                <a:ext cx="74898" cy="300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45"/>
              <p:cNvSpPr/>
              <p:nvPr/>
            </p:nvSpPr>
            <p:spPr>
              <a:xfrm>
                <a:off x="5171377" y="3847787"/>
                <a:ext cx="2212070" cy="31816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11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46"/>
              <p:cNvSpPr/>
              <p:nvPr/>
            </p:nvSpPr>
            <p:spPr>
              <a:xfrm>
                <a:off x="6831013" y="3802746"/>
                <a:ext cx="94045" cy="3774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b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48"/>
              <p:cNvSpPr/>
              <p:nvPr/>
            </p:nvSpPr>
            <p:spPr>
              <a:xfrm>
                <a:off x="6576505" y="4057254"/>
                <a:ext cx="94045" cy="3774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b="1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50"/>
              <p:cNvSpPr/>
              <p:nvPr/>
            </p:nvSpPr>
            <p:spPr>
              <a:xfrm>
                <a:off x="4166647" y="1066628"/>
                <a:ext cx="4144622" cy="168676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0" rIns="0" bIns="0" rtlCol="0">
                <a:noAutofit/>
              </a:bodyPr>
              <a:lstStyle/>
              <a:p>
                <a:pPr marL="447675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Возможность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фальсификации (подмена</a:t>
                </a:r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, преждевременное вскрытие заявок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447675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Манипуляции заказчика при оценке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заявок 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(возможность </a:t>
                </a:r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«привести своего поставщика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»)</a:t>
                </a:r>
                <a:endPara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11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51"/>
              <p:cNvSpPr/>
              <p:nvPr/>
            </p:nvSpPr>
            <p:spPr>
              <a:xfrm>
                <a:off x="5744655" y="1284208"/>
                <a:ext cx="65888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56"/>
              <p:cNvSpPr/>
              <p:nvPr/>
            </p:nvSpPr>
            <p:spPr>
              <a:xfrm>
                <a:off x="6738303" y="1781033"/>
                <a:ext cx="65888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57"/>
              <p:cNvSpPr/>
              <p:nvPr/>
            </p:nvSpPr>
            <p:spPr>
              <a:xfrm>
                <a:off x="2904808" y="1994393"/>
                <a:ext cx="389834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    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59"/>
              <p:cNvSpPr/>
              <p:nvPr/>
            </p:nvSpPr>
            <p:spPr>
              <a:xfrm>
                <a:off x="7011099" y="1994393"/>
                <a:ext cx="65888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62"/>
              <p:cNvSpPr/>
              <p:nvPr/>
            </p:nvSpPr>
            <p:spPr>
              <a:xfrm>
                <a:off x="4226497" y="3817097"/>
                <a:ext cx="65888" cy="26442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63"/>
              <p:cNvSpPr/>
              <p:nvPr/>
            </p:nvSpPr>
            <p:spPr>
              <a:xfrm>
                <a:off x="2248552" y="3337343"/>
                <a:ext cx="2330048" cy="130822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0" rIns="0" bIns="0" rtlCol="0">
                <a:no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Значительные трудозатраты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подготовку «бумажной» документации</a:t>
                </a:r>
                <a:endPara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65"/>
              <p:cNvSpPr/>
              <p:nvPr/>
            </p:nvSpPr>
            <p:spPr>
              <a:xfrm>
                <a:off x="2993581" y="4146281"/>
                <a:ext cx="65888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67"/>
              <p:cNvSpPr/>
              <p:nvPr/>
            </p:nvSpPr>
            <p:spPr>
              <a:xfrm>
                <a:off x="7914903" y="3298987"/>
                <a:ext cx="2350055" cy="130064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Сложность подачи </a:t>
                </a:r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заявок (доставка конверта в установленное время и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место)</a:t>
                </a:r>
                <a:endPara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11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69"/>
              <p:cNvSpPr/>
              <p:nvPr/>
            </p:nvSpPr>
            <p:spPr>
              <a:xfrm>
                <a:off x="9564688" y="3930762"/>
                <a:ext cx="65888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71"/>
              <p:cNvSpPr/>
              <p:nvPr/>
            </p:nvSpPr>
            <p:spPr>
              <a:xfrm>
                <a:off x="9959404" y="4095354"/>
                <a:ext cx="65888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78"/>
              <p:cNvSpPr/>
              <p:nvPr/>
            </p:nvSpPr>
            <p:spPr>
              <a:xfrm>
                <a:off x="5054283" y="148861"/>
                <a:ext cx="103981" cy="2963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>
                    <a:solidFill>
                      <a:srgbClr val="1F497D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80"/>
              <p:cNvSpPr/>
              <p:nvPr/>
            </p:nvSpPr>
            <p:spPr>
              <a:xfrm>
                <a:off x="4776614" y="5628102"/>
                <a:ext cx="2924221" cy="79627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0" rIns="0" bIns="0" rtlCol="0">
                <a:noAutofit/>
              </a:bodyPr>
              <a:lstStyle/>
              <a:p>
                <a:pPr marL="447675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Затруднен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контроль         </a:t>
                </a:r>
              </a:p>
              <a:p>
                <a:pPr marL="447675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Низкая прозрачность</a:t>
                </a:r>
                <a:endParaRPr lang="ru-RU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11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81"/>
              <p:cNvSpPr/>
              <p:nvPr/>
            </p:nvSpPr>
            <p:spPr>
              <a:xfrm>
                <a:off x="5997639" y="5680670"/>
                <a:ext cx="65888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84"/>
              <p:cNvSpPr/>
              <p:nvPr/>
            </p:nvSpPr>
            <p:spPr>
              <a:xfrm>
                <a:off x="6096699" y="5894030"/>
                <a:ext cx="65888" cy="26442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Calibri" panose="020F0502020204030204" pitchFamily="34" charset="0"/>
                  </a:rPr>
                  <a:t> </a:t>
                </a:r>
                <a:endParaRPr lang="ru-RU" sz="11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Счетверенная стрелка 21"/>
            <p:cNvSpPr/>
            <p:nvPr/>
          </p:nvSpPr>
          <p:spPr>
            <a:xfrm>
              <a:off x="3774795" y="3940646"/>
              <a:ext cx="1591118" cy="1440736"/>
            </a:xfrm>
            <a:prstGeom prst="quad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5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Перспективы развития электронных закупок</a:t>
            </a:r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214019" y="1573274"/>
            <a:ext cx="8715962" cy="4005237"/>
            <a:chOff x="226426" y="1367979"/>
            <a:chExt cx="8715962" cy="400523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038850" y="1983903"/>
              <a:ext cx="2882900" cy="1250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Прямоугольник 80"/>
            <p:cNvSpPr>
              <a:spLocks noChangeArrowheads="1"/>
            </p:cNvSpPr>
            <p:nvPr/>
          </p:nvSpPr>
          <p:spPr bwMode="auto">
            <a:xfrm>
              <a:off x="6041786" y="2179165"/>
              <a:ext cx="2773362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 </a:t>
              </a:r>
              <a: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возможностей для контроля (автоматизированный контроль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038850" y="4123853"/>
              <a:ext cx="2882900" cy="124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Прямоугольник 66"/>
            <p:cNvSpPr>
              <a:spLocks noChangeArrowheads="1"/>
            </p:cNvSpPr>
            <p:nvPr/>
          </p:nvSpPr>
          <p:spPr bwMode="auto">
            <a:xfrm>
              <a:off x="6062663" y="4370035"/>
              <a:ext cx="287972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рассмотрения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заявки, снижение рисков сговора</a:t>
              </a:r>
            </a:p>
          </p:txBody>
        </p:sp>
        <p:cxnSp>
          <p:nvCxnSpPr>
            <p:cNvPr id="57" name="Соединительная линия уступом 56"/>
            <p:cNvCxnSpPr/>
            <p:nvPr/>
          </p:nvCxnSpPr>
          <p:spPr>
            <a:xfrm rot="10800000">
              <a:off x="4252326" y="4354041"/>
              <a:ext cx="1312863" cy="55562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/>
            <p:cNvSpPr/>
            <p:nvPr/>
          </p:nvSpPr>
          <p:spPr>
            <a:xfrm>
              <a:off x="624889" y="1983903"/>
              <a:ext cx="2808287" cy="1241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29678" y="1998017"/>
              <a:ext cx="360363" cy="1241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60" name="Соединительная линия уступом 59"/>
            <p:cNvCxnSpPr/>
            <p:nvPr/>
          </p:nvCxnSpPr>
          <p:spPr>
            <a:xfrm>
              <a:off x="3493501" y="2398241"/>
              <a:ext cx="863600" cy="647700"/>
            </a:xfrm>
            <a:prstGeom prst="bentConnector3">
              <a:avLst>
                <a:gd name="adj1" fmla="val 100155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Соединительная линия уступом 60"/>
            <p:cNvCxnSpPr/>
            <p:nvPr/>
          </p:nvCxnSpPr>
          <p:spPr>
            <a:xfrm flipV="1">
              <a:off x="3522076" y="4217516"/>
              <a:ext cx="769938" cy="692150"/>
            </a:xfrm>
            <a:prstGeom prst="bentConnector3">
              <a:avLst>
                <a:gd name="adj1" fmla="val 100485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рямоугольник 61"/>
            <p:cNvSpPr/>
            <p:nvPr/>
          </p:nvSpPr>
          <p:spPr>
            <a:xfrm>
              <a:off x="5647739" y="1983642"/>
              <a:ext cx="360362" cy="12461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63" name="Соединительная линия уступом 62"/>
            <p:cNvCxnSpPr/>
            <p:nvPr/>
          </p:nvCxnSpPr>
          <p:spPr>
            <a:xfrm rot="10800000" flipV="1">
              <a:off x="4880976" y="2395066"/>
              <a:ext cx="658813" cy="631825"/>
            </a:xfrm>
            <a:prstGeom prst="bentConnector3">
              <a:avLst>
                <a:gd name="adj1" fmla="val 110167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3718926" y="2826866"/>
              <a:ext cx="1695450" cy="16176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5" name="Прямоугольник 59"/>
            <p:cNvSpPr>
              <a:spLocks noChangeArrowheads="1"/>
            </p:cNvSpPr>
            <p:nvPr/>
          </p:nvSpPr>
          <p:spPr bwMode="auto">
            <a:xfrm>
              <a:off x="3795126" y="3077691"/>
              <a:ext cx="1581150" cy="83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2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ru-RU" altLang="ru-RU" dirty="0">
                  <a:solidFill>
                    <a:prstClr val="white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>
                <a:lnSpc>
                  <a:spcPts val="13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Электронные</a:t>
              </a:r>
            </a:p>
            <a:p>
              <a:pPr algn="ctr">
                <a:lnSpc>
                  <a:spcPts val="13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ru-RU" altLang="ru-RU" sz="15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процедуры</a:t>
              </a:r>
            </a:p>
          </p:txBody>
        </p:sp>
        <p:sp>
          <p:nvSpPr>
            <p:cNvPr id="66" name="TextBox 60"/>
            <p:cNvSpPr txBox="1">
              <a:spLocks noChangeArrowheads="1"/>
            </p:cNvSpPr>
            <p:nvPr/>
          </p:nvSpPr>
          <p:spPr bwMode="auto">
            <a:xfrm>
              <a:off x="245476" y="2428403"/>
              <a:ext cx="3571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prstClr val="white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7" name="TextBox 65"/>
            <p:cNvSpPr txBox="1">
              <a:spLocks noChangeArrowheads="1"/>
            </p:cNvSpPr>
            <p:nvPr/>
          </p:nvSpPr>
          <p:spPr bwMode="auto">
            <a:xfrm>
              <a:off x="5665201" y="2428403"/>
              <a:ext cx="3571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8" name="Прямоугольник 73"/>
            <p:cNvSpPr>
              <a:spLocks noChangeArrowheads="1"/>
            </p:cNvSpPr>
            <p:nvPr/>
          </p:nvSpPr>
          <p:spPr bwMode="auto">
            <a:xfrm>
              <a:off x="627270" y="2324421"/>
              <a:ext cx="2722562" cy="66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</a:rPr>
                <a:t>Возможность подачи заявки </a:t>
              </a:r>
              <a:r>
                <a:rPr lang="ru-RU" altLang="ru-RU" sz="1800" b="1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круглосуточно</a:t>
              </a:r>
              <a: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</a:rPr>
                <a:t/>
              </a:r>
              <a:b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</a:rPr>
                <a:t>из любого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региона </a:t>
              </a: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24889" y="4127028"/>
              <a:ext cx="2808287" cy="1239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26426" y="4127028"/>
              <a:ext cx="360363" cy="12398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647739" y="4127028"/>
              <a:ext cx="360362" cy="12461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245476" y="4569941"/>
              <a:ext cx="3571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prstClr val="white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73" name="TextBox 63"/>
            <p:cNvSpPr txBox="1">
              <a:spLocks noChangeArrowheads="1"/>
            </p:cNvSpPr>
            <p:nvPr/>
          </p:nvSpPr>
          <p:spPr bwMode="auto">
            <a:xfrm>
              <a:off x="5665201" y="4569941"/>
              <a:ext cx="3571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prstClr val="white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74" name="Прямоугольник 64"/>
            <p:cNvSpPr>
              <a:spLocks noChangeArrowheads="1"/>
            </p:cNvSpPr>
            <p:nvPr/>
          </p:nvSpPr>
          <p:spPr bwMode="auto">
            <a:xfrm>
              <a:off x="675689" y="4508028"/>
              <a:ext cx="26257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</a:rPr>
                <a:t>Простота, понятность,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prstClr val="black"/>
                  </a:solidFill>
                  <a:latin typeface="Arial" panose="020B0604020202020204" pitchFamily="34" charset="0"/>
                </a:rPr>
                <a:t>открытость, удобство</a:t>
              </a:r>
            </a:p>
          </p:txBody>
        </p:sp>
        <p:sp>
          <p:nvSpPr>
            <p:cNvPr id="75" name="TextBox 2"/>
            <p:cNvSpPr txBox="1">
              <a:spLocks noChangeArrowheads="1"/>
            </p:cNvSpPr>
            <p:nvPr/>
          </p:nvSpPr>
          <p:spPr bwMode="auto">
            <a:xfrm>
              <a:off x="1099914" y="1367979"/>
              <a:ext cx="71278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ЦЕЛИ ВНЕДРЕНИЯ ЭЛЕКТРОННЫХ </a:t>
              </a:r>
              <a:r>
                <a:rPr lang="ru-RU" altLang="ru-RU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ПРОЦЕДУР</a:t>
              </a:r>
              <a:endPara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3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Перспективы развития электронных закупок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42645" y="1602303"/>
            <a:ext cx="8280920" cy="5110733"/>
            <a:chOff x="363216" y="722608"/>
            <a:chExt cx="8784976" cy="575762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63216" y="722608"/>
              <a:ext cx="8784976" cy="5757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3589352" numCol="1" spcCol="1270" anchor="ctr" anchorCtr="0">
              <a:noAutofit/>
            </a:bodyPr>
            <a:lstStyle/>
            <a:p>
              <a:pPr marL="180975" indent="457200" algn="ctr" defTabSz="7112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8248650" algn="l"/>
                  <a:tab pos="8343900" algn="l"/>
                </a:tabLst>
              </a:pPr>
              <a:endPara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defTabSz="7112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8248650" algn="l"/>
                  <a:tab pos="8343900" algn="l"/>
                </a:tabLst>
              </a:pPr>
              <a:endPara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711200">
                <a:lnSpc>
                  <a:spcPct val="120000"/>
                </a:lnSpc>
                <a:spcBef>
                  <a:spcPct val="0"/>
                </a:spcBef>
                <a:tabLst>
                  <a:tab pos="8248650" algn="l"/>
                  <a:tab pos="8343900" algn="l"/>
                </a:tabLst>
              </a:pPr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Законопроект разработан в целях повышения открытости и прозрачности, снижения издержек, сокращения коррупционных рисков.</a:t>
              </a:r>
            </a:p>
            <a:p>
              <a:pPr algn="ctr" defTabSz="711200">
                <a:lnSpc>
                  <a:spcPct val="120000"/>
                </a:lnSpc>
                <a:spcBef>
                  <a:spcPct val="0"/>
                </a:spcBef>
                <a:tabLst>
                  <a:tab pos="8248650" algn="l"/>
                  <a:tab pos="8343900" algn="l"/>
                </a:tabLst>
              </a:pPr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u="sng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Планируется  расширение перечня электронных процедур.</a:t>
              </a:r>
            </a:p>
            <a:p>
              <a:pPr defTabSz="711200">
                <a:lnSpc>
                  <a:spcPct val="120000"/>
                </a:lnSpc>
                <a:spcBef>
                  <a:spcPct val="0"/>
                </a:spcBef>
                <a:tabLst>
                  <a:tab pos="8248650" algn="l"/>
                  <a:tab pos="8343900" algn="l"/>
                </a:tabLst>
              </a:pPr>
              <a:endPara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711200">
                <a:lnSpc>
                  <a:spcPct val="120000"/>
                </a:lnSpc>
                <a:spcBef>
                  <a:spcPct val="0"/>
                </a:spcBef>
                <a:tabLst>
                  <a:tab pos="8248650" algn="l"/>
                  <a:tab pos="8343900" algn="l"/>
                </a:tabLst>
              </a:pPr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Законопроекте предусмотрены:</a:t>
              </a:r>
            </a:p>
            <a:p>
              <a:pPr marL="180975" indent="457200" defTabSz="7112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8248650" algn="l"/>
                  <a:tab pos="8343900" algn="l"/>
                </a:tabLst>
              </a:pPr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80975" indent="457200" algn="just" defTabSz="7112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8248650" algn="l"/>
                  <a:tab pos="8343900" algn="l"/>
                  <a:tab pos="8429625" algn="l"/>
                </a:tabLst>
              </a:pPr>
              <a:endParaRPr lang="ru-RU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63216" y="3099272"/>
              <a:ext cx="5072880" cy="483935"/>
            </a:xfrm>
            <a:custGeom>
              <a:avLst/>
              <a:gdLst>
                <a:gd name="connsiteX0" fmla="*/ 0 w 7136217"/>
                <a:gd name="connsiteY0" fmla="*/ 48394 h 483935"/>
                <a:gd name="connsiteX1" fmla="*/ 48394 w 7136217"/>
                <a:gd name="connsiteY1" fmla="*/ 0 h 483935"/>
                <a:gd name="connsiteX2" fmla="*/ 7087824 w 7136217"/>
                <a:gd name="connsiteY2" fmla="*/ 0 h 483935"/>
                <a:gd name="connsiteX3" fmla="*/ 7136218 w 7136217"/>
                <a:gd name="connsiteY3" fmla="*/ 48394 h 483935"/>
                <a:gd name="connsiteX4" fmla="*/ 7136217 w 7136217"/>
                <a:gd name="connsiteY4" fmla="*/ 435542 h 483935"/>
                <a:gd name="connsiteX5" fmla="*/ 7087823 w 7136217"/>
                <a:gd name="connsiteY5" fmla="*/ 483936 h 483935"/>
                <a:gd name="connsiteX6" fmla="*/ 48394 w 7136217"/>
                <a:gd name="connsiteY6" fmla="*/ 483935 h 483935"/>
                <a:gd name="connsiteX7" fmla="*/ 0 w 7136217"/>
                <a:gd name="connsiteY7" fmla="*/ 435541 h 483935"/>
                <a:gd name="connsiteX8" fmla="*/ 0 w 7136217"/>
                <a:gd name="connsiteY8" fmla="*/ 48394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6217" h="483935">
                  <a:moveTo>
                    <a:pt x="0" y="48394"/>
                  </a:moveTo>
                  <a:cubicBezTo>
                    <a:pt x="0" y="21667"/>
                    <a:pt x="21667" y="0"/>
                    <a:pt x="48394" y="0"/>
                  </a:cubicBezTo>
                  <a:lnTo>
                    <a:pt x="7087824" y="0"/>
                  </a:lnTo>
                  <a:cubicBezTo>
                    <a:pt x="7114551" y="0"/>
                    <a:pt x="7136218" y="21667"/>
                    <a:pt x="7136218" y="48394"/>
                  </a:cubicBezTo>
                  <a:cubicBezTo>
                    <a:pt x="7136218" y="177443"/>
                    <a:pt x="7136217" y="306493"/>
                    <a:pt x="7136217" y="435542"/>
                  </a:cubicBezTo>
                  <a:cubicBezTo>
                    <a:pt x="7136217" y="462269"/>
                    <a:pt x="7114550" y="483936"/>
                    <a:pt x="7087823" y="483936"/>
                  </a:cubicBezTo>
                  <a:lnTo>
                    <a:pt x="48394" y="483935"/>
                  </a:lnTo>
                  <a:cubicBezTo>
                    <a:pt x="21667" y="483935"/>
                    <a:pt x="0" y="462268"/>
                    <a:pt x="0" y="435541"/>
                  </a:cubicBezTo>
                  <a:lnTo>
                    <a:pt x="0" y="483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14" tIns="44654" rIns="54814" bIns="44654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Открытый конкурс </a:t>
              </a:r>
              <a:r>
                <a:rPr lang="ru-RU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электронной форме </a:t>
              </a:r>
              <a:endPara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63216" y="3657659"/>
              <a:ext cx="5072880" cy="483935"/>
            </a:xfrm>
            <a:custGeom>
              <a:avLst/>
              <a:gdLst>
                <a:gd name="connsiteX0" fmla="*/ 0 w 7136217"/>
                <a:gd name="connsiteY0" fmla="*/ 48394 h 483935"/>
                <a:gd name="connsiteX1" fmla="*/ 48394 w 7136217"/>
                <a:gd name="connsiteY1" fmla="*/ 0 h 483935"/>
                <a:gd name="connsiteX2" fmla="*/ 7087824 w 7136217"/>
                <a:gd name="connsiteY2" fmla="*/ 0 h 483935"/>
                <a:gd name="connsiteX3" fmla="*/ 7136218 w 7136217"/>
                <a:gd name="connsiteY3" fmla="*/ 48394 h 483935"/>
                <a:gd name="connsiteX4" fmla="*/ 7136217 w 7136217"/>
                <a:gd name="connsiteY4" fmla="*/ 435542 h 483935"/>
                <a:gd name="connsiteX5" fmla="*/ 7087823 w 7136217"/>
                <a:gd name="connsiteY5" fmla="*/ 483936 h 483935"/>
                <a:gd name="connsiteX6" fmla="*/ 48394 w 7136217"/>
                <a:gd name="connsiteY6" fmla="*/ 483935 h 483935"/>
                <a:gd name="connsiteX7" fmla="*/ 0 w 7136217"/>
                <a:gd name="connsiteY7" fmla="*/ 435541 h 483935"/>
                <a:gd name="connsiteX8" fmla="*/ 0 w 7136217"/>
                <a:gd name="connsiteY8" fmla="*/ 48394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6217" h="483935">
                  <a:moveTo>
                    <a:pt x="0" y="48394"/>
                  </a:moveTo>
                  <a:cubicBezTo>
                    <a:pt x="0" y="21667"/>
                    <a:pt x="21667" y="0"/>
                    <a:pt x="48394" y="0"/>
                  </a:cubicBezTo>
                  <a:lnTo>
                    <a:pt x="7087824" y="0"/>
                  </a:lnTo>
                  <a:cubicBezTo>
                    <a:pt x="7114551" y="0"/>
                    <a:pt x="7136218" y="21667"/>
                    <a:pt x="7136218" y="48394"/>
                  </a:cubicBezTo>
                  <a:cubicBezTo>
                    <a:pt x="7136218" y="177443"/>
                    <a:pt x="7136217" y="306493"/>
                    <a:pt x="7136217" y="435542"/>
                  </a:cubicBezTo>
                  <a:cubicBezTo>
                    <a:pt x="7136217" y="462269"/>
                    <a:pt x="7114550" y="483936"/>
                    <a:pt x="7087823" y="483936"/>
                  </a:cubicBezTo>
                  <a:lnTo>
                    <a:pt x="48394" y="483935"/>
                  </a:lnTo>
                  <a:cubicBezTo>
                    <a:pt x="21667" y="483935"/>
                    <a:pt x="0" y="462268"/>
                    <a:pt x="0" y="435541"/>
                  </a:cubicBezTo>
                  <a:lnTo>
                    <a:pt x="0" y="483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14" tIns="44654" rIns="54814" bIns="44654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Конкурс с ограниченным участием </a:t>
              </a:r>
              <a:r>
                <a:rPr lang="ru-RU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электронной форме </a:t>
              </a:r>
              <a:endPara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63216" y="4216046"/>
              <a:ext cx="5072880" cy="483935"/>
            </a:xfrm>
            <a:custGeom>
              <a:avLst/>
              <a:gdLst>
                <a:gd name="connsiteX0" fmla="*/ 0 w 7136217"/>
                <a:gd name="connsiteY0" fmla="*/ 48394 h 483935"/>
                <a:gd name="connsiteX1" fmla="*/ 48394 w 7136217"/>
                <a:gd name="connsiteY1" fmla="*/ 0 h 483935"/>
                <a:gd name="connsiteX2" fmla="*/ 7087824 w 7136217"/>
                <a:gd name="connsiteY2" fmla="*/ 0 h 483935"/>
                <a:gd name="connsiteX3" fmla="*/ 7136218 w 7136217"/>
                <a:gd name="connsiteY3" fmla="*/ 48394 h 483935"/>
                <a:gd name="connsiteX4" fmla="*/ 7136217 w 7136217"/>
                <a:gd name="connsiteY4" fmla="*/ 435542 h 483935"/>
                <a:gd name="connsiteX5" fmla="*/ 7087823 w 7136217"/>
                <a:gd name="connsiteY5" fmla="*/ 483936 h 483935"/>
                <a:gd name="connsiteX6" fmla="*/ 48394 w 7136217"/>
                <a:gd name="connsiteY6" fmla="*/ 483935 h 483935"/>
                <a:gd name="connsiteX7" fmla="*/ 0 w 7136217"/>
                <a:gd name="connsiteY7" fmla="*/ 435541 h 483935"/>
                <a:gd name="connsiteX8" fmla="*/ 0 w 7136217"/>
                <a:gd name="connsiteY8" fmla="*/ 48394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6217" h="483935">
                  <a:moveTo>
                    <a:pt x="0" y="48394"/>
                  </a:moveTo>
                  <a:cubicBezTo>
                    <a:pt x="0" y="21667"/>
                    <a:pt x="21667" y="0"/>
                    <a:pt x="48394" y="0"/>
                  </a:cubicBezTo>
                  <a:lnTo>
                    <a:pt x="7087824" y="0"/>
                  </a:lnTo>
                  <a:cubicBezTo>
                    <a:pt x="7114551" y="0"/>
                    <a:pt x="7136218" y="21667"/>
                    <a:pt x="7136218" y="48394"/>
                  </a:cubicBezTo>
                  <a:cubicBezTo>
                    <a:pt x="7136218" y="177443"/>
                    <a:pt x="7136217" y="306493"/>
                    <a:pt x="7136217" y="435542"/>
                  </a:cubicBezTo>
                  <a:cubicBezTo>
                    <a:pt x="7136217" y="462269"/>
                    <a:pt x="7114550" y="483936"/>
                    <a:pt x="7087823" y="483936"/>
                  </a:cubicBezTo>
                  <a:lnTo>
                    <a:pt x="48394" y="483935"/>
                  </a:lnTo>
                  <a:cubicBezTo>
                    <a:pt x="21667" y="483935"/>
                    <a:pt x="0" y="462268"/>
                    <a:pt x="0" y="435541"/>
                  </a:cubicBezTo>
                  <a:lnTo>
                    <a:pt x="0" y="483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14" tIns="44654" rIns="54814" bIns="44654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Двухэтапный конкурс </a:t>
              </a:r>
              <a:r>
                <a:rPr lang="ru-RU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электронной форме </a:t>
              </a:r>
              <a:endPara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63216" y="4774433"/>
              <a:ext cx="5072880" cy="483935"/>
            </a:xfrm>
            <a:custGeom>
              <a:avLst/>
              <a:gdLst>
                <a:gd name="connsiteX0" fmla="*/ 0 w 7136217"/>
                <a:gd name="connsiteY0" fmla="*/ 48394 h 483935"/>
                <a:gd name="connsiteX1" fmla="*/ 48394 w 7136217"/>
                <a:gd name="connsiteY1" fmla="*/ 0 h 483935"/>
                <a:gd name="connsiteX2" fmla="*/ 7087824 w 7136217"/>
                <a:gd name="connsiteY2" fmla="*/ 0 h 483935"/>
                <a:gd name="connsiteX3" fmla="*/ 7136218 w 7136217"/>
                <a:gd name="connsiteY3" fmla="*/ 48394 h 483935"/>
                <a:gd name="connsiteX4" fmla="*/ 7136217 w 7136217"/>
                <a:gd name="connsiteY4" fmla="*/ 435542 h 483935"/>
                <a:gd name="connsiteX5" fmla="*/ 7087823 w 7136217"/>
                <a:gd name="connsiteY5" fmla="*/ 483936 h 483935"/>
                <a:gd name="connsiteX6" fmla="*/ 48394 w 7136217"/>
                <a:gd name="connsiteY6" fmla="*/ 483935 h 483935"/>
                <a:gd name="connsiteX7" fmla="*/ 0 w 7136217"/>
                <a:gd name="connsiteY7" fmla="*/ 435541 h 483935"/>
                <a:gd name="connsiteX8" fmla="*/ 0 w 7136217"/>
                <a:gd name="connsiteY8" fmla="*/ 48394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6217" h="483935">
                  <a:moveTo>
                    <a:pt x="0" y="48394"/>
                  </a:moveTo>
                  <a:cubicBezTo>
                    <a:pt x="0" y="21667"/>
                    <a:pt x="21667" y="0"/>
                    <a:pt x="48394" y="0"/>
                  </a:cubicBezTo>
                  <a:lnTo>
                    <a:pt x="7087824" y="0"/>
                  </a:lnTo>
                  <a:cubicBezTo>
                    <a:pt x="7114551" y="0"/>
                    <a:pt x="7136218" y="21667"/>
                    <a:pt x="7136218" y="48394"/>
                  </a:cubicBezTo>
                  <a:cubicBezTo>
                    <a:pt x="7136218" y="177443"/>
                    <a:pt x="7136217" y="306493"/>
                    <a:pt x="7136217" y="435542"/>
                  </a:cubicBezTo>
                  <a:cubicBezTo>
                    <a:pt x="7136217" y="462269"/>
                    <a:pt x="7114550" y="483936"/>
                    <a:pt x="7087823" y="483936"/>
                  </a:cubicBezTo>
                  <a:lnTo>
                    <a:pt x="48394" y="483935"/>
                  </a:lnTo>
                  <a:cubicBezTo>
                    <a:pt x="21667" y="483935"/>
                    <a:pt x="0" y="462268"/>
                    <a:pt x="0" y="435541"/>
                  </a:cubicBezTo>
                  <a:lnTo>
                    <a:pt x="0" y="483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14" tIns="44654" rIns="54814" bIns="44654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Аукцион в электронной форме </a:t>
              </a:r>
              <a:endPara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63216" y="5332821"/>
              <a:ext cx="5072880" cy="483935"/>
            </a:xfrm>
            <a:custGeom>
              <a:avLst/>
              <a:gdLst>
                <a:gd name="connsiteX0" fmla="*/ 0 w 7136217"/>
                <a:gd name="connsiteY0" fmla="*/ 48394 h 483935"/>
                <a:gd name="connsiteX1" fmla="*/ 48394 w 7136217"/>
                <a:gd name="connsiteY1" fmla="*/ 0 h 483935"/>
                <a:gd name="connsiteX2" fmla="*/ 7087824 w 7136217"/>
                <a:gd name="connsiteY2" fmla="*/ 0 h 483935"/>
                <a:gd name="connsiteX3" fmla="*/ 7136218 w 7136217"/>
                <a:gd name="connsiteY3" fmla="*/ 48394 h 483935"/>
                <a:gd name="connsiteX4" fmla="*/ 7136217 w 7136217"/>
                <a:gd name="connsiteY4" fmla="*/ 435542 h 483935"/>
                <a:gd name="connsiteX5" fmla="*/ 7087823 w 7136217"/>
                <a:gd name="connsiteY5" fmla="*/ 483936 h 483935"/>
                <a:gd name="connsiteX6" fmla="*/ 48394 w 7136217"/>
                <a:gd name="connsiteY6" fmla="*/ 483935 h 483935"/>
                <a:gd name="connsiteX7" fmla="*/ 0 w 7136217"/>
                <a:gd name="connsiteY7" fmla="*/ 435541 h 483935"/>
                <a:gd name="connsiteX8" fmla="*/ 0 w 7136217"/>
                <a:gd name="connsiteY8" fmla="*/ 48394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6217" h="483935">
                  <a:moveTo>
                    <a:pt x="0" y="48394"/>
                  </a:moveTo>
                  <a:cubicBezTo>
                    <a:pt x="0" y="21667"/>
                    <a:pt x="21667" y="0"/>
                    <a:pt x="48394" y="0"/>
                  </a:cubicBezTo>
                  <a:lnTo>
                    <a:pt x="7087824" y="0"/>
                  </a:lnTo>
                  <a:cubicBezTo>
                    <a:pt x="7114551" y="0"/>
                    <a:pt x="7136218" y="21667"/>
                    <a:pt x="7136218" y="48394"/>
                  </a:cubicBezTo>
                  <a:cubicBezTo>
                    <a:pt x="7136218" y="177443"/>
                    <a:pt x="7136217" y="306493"/>
                    <a:pt x="7136217" y="435542"/>
                  </a:cubicBezTo>
                  <a:cubicBezTo>
                    <a:pt x="7136217" y="462269"/>
                    <a:pt x="7114550" y="483936"/>
                    <a:pt x="7087823" y="483936"/>
                  </a:cubicBezTo>
                  <a:lnTo>
                    <a:pt x="48394" y="483935"/>
                  </a:lnTo>
                  <a:cubicBezTo>
                    <a:pt x="21667" y="483935"/>
                    <a:pt x="0" y="462268"/>
                    <a:pt x="0" y="435541"/>
                  </a:cubicBezTo>
                  <a:lnTo>
                    <a:pt x="0" y="483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14" tIns="44654" rIns="54814" bIns="44654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Запрос котировок </a:t>
              </a:r>
              <a:r>
                <a:rPr lang="ru-RU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электронной форме </a:t>
              </a:r>
              <a:endPara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63216" y="5891208"/>
              <a:ext cx="5072880" cy="483935"/>
            </a:xfrm>
            <a:custGeom>
              <a:avLst/>
              <a:gdLst>
                <a:gd name="connsiteX0" fmla="*/ 0 w 7136217"/>
                <a:gd name="connsiteY0" fmla="*/ 48394 h 483935"/>
                <a:gd name="connsiteX1" fmla="*/ 48394 w 7136217"/>
                <a:gd name="connsiteY1" fmla="*/ 0 h 483935"/>
                <a:gd name="connsiteX2" fmla="*/ 7087824 w 7136217"/>
                <a:gd name="connsiteY2" fmla="*/ 0 h 483935"/>
                <a:gd name="connsiteX3" fmla="*/ 7136218 w 7136217"/>
                <a:gd name="connsiteY3" fmla="*/ 48394 h 483935"/>
                <a:gd name="connsiteX4" fmla="*/ 7136217 w 7136217"/>
                <a:gd name="connsiteY4" fmla="*/ 435542 h 483935"/>
                <a:gd name="connsiteX5" fmla="*/ 7087823 w 7136217"/>
                <a:gd name="connsiteY5" fmla="*/ 483936 h 483935"/>
                <a:gd name="connsiteX6" fmla="*/ 48394 w 7136217"/>
                <a:gd name="connsiteY6" fmla="*/ 483935 h 483935"/>
                <a:gd name="connsiteX7" fmla="*/ 0 w 7136217"/>
                <a:gd name="connsiteY7" fmla="*/ 435541 h 483935"/>
                <a:gd name="connsiteX8" fmla="*/ 0 w 7136217"/>
                <a:gd name="connsiteY8" fmla="*/ 48394 h 4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6217" h="483935">
                  <a:moveTo>
                    <a:pt x="0" y="48394"/>
                  </a:moveTo>
                  <a:cubicBezTo>
                    <a:pt x="0" y="21667"/>
                    <a:pt x="21667" y="0"/>
                    <a:pt x="48394" y="0"/>
                  </a:cubicBezTo>
                  <a:lnTo>
                    <a:pt x="7087824" y="0"/>
                  </a:lnTo>
                  <a:cubicBezTo>
                    <a:pt x="7114551" y="0"/>
                    <a:pt x="7136218" y="21667"/>
                    <a:pt x="7136218" y="48394"/>
                  </a:cubicBezTo>
                  <a:cubicBezTo>
                    <a:pt x="7136218" y="177443"/>
                    <a:pt x="7136217" y="306493"/>
                    <a:pt x="7136217" y="435542"/>
                  </a:cubicBezTo>
                  <a:cubicBezTo>
                    <a:pt x="7136217" y="462269"/>
                    <a:pt x="7114550" y="483936"/>
                    <a:pt x="7087823" y="483936"/>
                  </a:cubicBezTo>
                  <a:lnTo>
                    <a:pt x="48394" y="483935"/>
                  </a:lnTo>
                  <a:cubicBezTo>
                    <a:pt x="21667" y="483935"/>
                    <a:pt x="0" y="462268"/>
                    <a:pt x="0" y="435541"/>
                  </a:cubicBezTo>
                  <a:lnTo>
                    <a:pt x="0" y="483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14" tIns="44654" rIns="54814" bIns="44654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Запрос предложений </a:t>
              </a:r>
              <a:r>
                <a:rPr lang="ru-RU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электронной форме</a:t>
              </a:r>
              <a:endPara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8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32372"/>
            <a:ext cx="9144000" cy="12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tabLst>
                <a:tab pos="628650" algn="l"/>
                <a:tab pos="71437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Порядок </a:t>
            </a:r>
            <a:r>
              <a:rPr lang="ru-RU" sz="32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проведения электронного аукциона</a:t>
            </a:r>
            <a:endParaRPr lang="ru-RU" sz="3200" b="1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проведения электронного аукциона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63681"/>
            <a:ext cx="1203802" cy="51577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42938" y="2264611"/>
            <a:ext cx="78654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Разработка и утверждение аукционной документации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(заказчик)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39" y="1660758"/>
            <a:ext cx="78654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Создание комиссии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938" y="2840685"/>
            <a:ext cx="78654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Публикация извещения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(заказчик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2938" y="3426751"/>
            <a:ext cx="78654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Работа с запросами на разъяснение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заказчик, участники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937" y="4003371"/>
            <a:ext cx="78654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Подача заявок на участие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(участники)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4579" y="4579445"/>
            <a:ext cx="785376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Рассмотрение первых частей заявок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(заказчик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579" y="5135368"/>
            <a:ext cx="785376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Торги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(участники)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579" y="5672373"/>
            <a:ext cx="786589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Рассмотрение вторых частей заявок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(подведение итогов)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6702" y="6209378"/>
            <a:ext cx="78516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Заключение контракта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(заказчик, победитель аукциона)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"/>
            <a:ext cx="9144000" cy="1330979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598737" y="303014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Этапы электронного аукциона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8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КОМИССИЯ по осуществлению закупок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Ст. 39 44-ФЗ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496300" cy="5093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r>
              <a:rPr lang="ru-RU" sz="1400" dirty="0">
                <a:solidFill>
                  <a:prstClr val="black"/>
                </a:solidFill>
              </a:rPr>
              <a:t>Для определения </a:t>
            </a:r>
            <a:r>
              <a:rPr lang="ru-RU" sz="1400" dirty="0" smtClean="0">
                <a:solidFill>
                  <a:prstClr val="black"/>
                </a:solidFill>
              </a:rPr>
              <a:t>поставщиков, </a:t>
            </a:r>
            <a:r>
              <a:rPr lang="ru-RU" sz="1400" dirty="0">
                <a:solidFill>
                  <a:prstClr val="black"/>
                </a:solidFill>
              </a:rPr>
              <a:t>за исключением осуществления закупки </a:t>
            </a:r>
            <a:r>
              <a:rPr lang="ru-RU" sz="1400" b="1" dirty="0">
                <a:solidFill>
                  <a:prstClr val="black"/>
                </a:solidFill>
              </a:rPr>
              <a:t>у единственного </a:t>
            </a:r>
            <a:r>
              <a:rPr lang="ru-RU" sz="1400" b="1" dirty="0" smtClean="0">
                <a:solidFill>
                  <a:prstClr val="black"/>
                </a:solidFill>
              </a:rPr>
              <a:t>поставщика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ru-RU" sz="1400" dirty="0">
                <a:solidFill>
                  <a:prstClr val="black"/>
                </a:solidFill>
              </a:rPr>
              <a:t>заказчик создает комиссию по осуществлению закупок. </a:t>
            </a:r>
            <a:endParaRPr lang="ru-RU" sz="1400" dirty="0" smtClean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indent="-330200" fontAlgn="base">
              <a:lnSpc>
                <a:spcPts val="1465"/>
              </a:lnSpc>
              <a:spcBef>
                <a:spcPct val="0"/>
              </a:spcBef>
              <a:defRPr/>
            </a:pPr>
            <a:r>
              <a:rPr lang="ru-RU" sz="1200" i="1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В комиссию преимущественно включаются лица, прошедшие профессиональную переподготовку или повышение квалификации в сфере закупок, а также имеющие специальные знания, относящиеся  к предмету закупки.</a:t>
            </a:r>
          </a:p>
          <a:p>
            <a:pPr indent="-330200" algn="ctr" fontAlgn="base">
              <a:lnSpc>
                <a:spcPts val="1465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ea typeface="Calibri"/>
                <a:cs typeface="Arial" panose="020B0604020202020204" pitchFamily="34" charset="0"/>
              </a:rPr>
              <a:t>Требования к независимости  членов комиссий 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  <a:ea typeface="Calibri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ea typeface="Calibri"/>
                <a:cs typeface="Arial" pitchFamily="34" charset="0"/>
              </a:rPr>
              <a:t>Не могут быть членами комиссий физические лица: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800" dirty="0">
              <a:solidFill>
                <a:prstClr val="black"/>
              </a:solidFill>
              <a:ea typeface="Calibri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ea typeface="Calibri"/>
                <a:cs typeface="Arial" pitchFamily="34" charset="0"/>
              </a:rPr>
              <a:t>состоящие </a:t>
            </a:r>
            <a:r>
              <a:rPr lang="ru-RU" sz="1400" dirty="0">
                <a:solidFill>
                  <a:prstClr val="black"/>
                </a:solidFill>
                <a:ea typeface="Calibri"/>
                <a:cs typeface="Arial" pitchFamily="34" charset="0"/>
              </a:rPr>
              <a:t>в браке с руководителем участника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Arial" pitchFamily="34" charset="0"/>
              </a:rPr>
              <a:t>закупки;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prstClr val="black"/>
              </a:solidFill>
              <a:ea typeface="Calibri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ea typeface="Calibri"/>
                <a:cs typeface="Arial" pitchFamily="34" charset="0"/>
              </a:rPr>
              <a:t>являющиеся </a:t>
            </a:r>
            <a:r>
              <a:rPr lang="ru-RU" sz="1400" dirty="0">
                <a:solidFill>
                  <a:prstClr val="black"/>
                </a:solidFill>
                <a:ea typeface="Calibri"/>
                <a:cs typeface="Arial" pitchFamily="34" charset="0"/>
              </a:rPr>
              <a:t>близкими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Arial" pitchFamily="34" charset="0"/>
              </a:rPr>
              <a:t>родственниками с руководителем участника закупки;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являющиеся усыновителями </a:t>
            </a:r>
            <a:r>
              <a:rPr lang="ru-RU" sz="1400" dirty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руководителя или усыновленными руководителем участника </a:t>
            </a:r>
            <a:r>
              <a:rPr lang="ru-RU" sz="1400" dirty="0" smtClean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закупки;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привлеченные в качестве экспертов</a:t>
            </a:r>
            <a:r>
              <a:rPr lang="ru-RU" sz="14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.</a:t>
            </a:r>
            <a:endParaRPr lang="ru-RU" sz="1400" dirty="0">
              <a:solidFill>
                <a:prstClr val="black"/>
              </a:solidFill>
              <a:ea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38706"/>
              </p:ext>
            </p:extLst>
          </p:nvPr>
        </p:nvGraphicFramePr>
        <p:xfrm>
          <a:off x="451476" y="2060848"/>
          <a:ext cx="8384420" cy="13615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32230"/>
                <a:gridCol w="1329409"/>
                <a:gridCol w="2222781"/>
              </a:tblGrid>
              <a:tr h="44710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ВИДЫ</a:t>
                      </a:r>
                      <a:r>
                        <a:rPr lang="ru-RU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КОМИССИИ: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Конкурс, Аукцион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20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alibri" panose="020F0502020204030204" pitchFamily="34" charset="0"/>
                        </a:rPr>
                        <a:t>5 чел.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Единая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18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dirty="0" smtClean="0">
                          <a:latin typeface="Calibri" panose="020F0502020204030204" pitchFamily="34" charset="0"/>
                        </a:rPr>
                        <a:t>5 чел.)</a:t>
                      </a:r>
                    </a:p>
                    <a:p>
                      <a:pPr algn="ctr"/>
                      <a:endParaRPr lang="ru-RU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0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</a:rPr>
                        <a:t>Котировки, Запрос предложений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20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RU" sz="2000" b="1" baseline="0" dirty="0" smtClean="0">
                          <a:latin typeface="Calibri" panose="020F0502020204030204" pitchFamily="34" charset="0"/>
                        </a:rPr>
                        <a:t> чел.</a:t>
                      </a:r>
                      <a:endParaRPr lang="ru-RU" sz="20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9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КОМИССИЯ по осуществлению закупок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Ст.39 44-ФЗ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/>
            <a:endParaRPr lang="ru-RU" sz="1600" b="1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р</a:t>
            </a:r>
            <a:r>
              <a:rPr lang="ru-RU" sz="1600" dirty="0" smtClean="0"/>
              <a:t>ешение </a:t>
            </a:r>
            <a:r>
              <a:rPr lang="ru-RU" sz="1600" dirty="0"/>
              <a:t>о создании комиссии принимается заказчиком до начала проведения </a:t>
            </a:r>
            <a:r>
              <a:rPr lang="ru-RU" sz="1600" dirty="0" smtClean="0"/>
              <a:t>закупки (определяются </a:t>
            </a:r>
            <a:r>
              <a:rPr lang="ru-RU" sz="1600" dirty="0"/>
              <a:t>состав </a:t>
            </a:r>
            <a:r>
              <a:rPr lang="ru-RU" sz="1600" dirty="0" smtClean="0"/>
              <a:t>комиссии, порядок работы комиссии, назначает председателя комиссии)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dirty="0"/>
              <a:t>состав комиссии </a:t>
            </a:r>
            <a:r>
              <a:rPr lang="ru-RU" sz="1600" dirty="0" smtClean="0"/>
              <a:t>включаются преимущественно лица, </a:t>
            </a:r>
            <a:r>
              <a:rPr lang="ru-RU" sz="1600" dirty="0"/>
              <a:t>прошедших профессиональную переподготовку или повышение квалификации в сфере закупок, а также лиц, обладающих специальными знаниями, относящимися к объекту </a:t>
            </a:r>
            <a:r>
              <a:rPr lang="ru-RU" sz="1600" dirty="0" smtClean="0"/>
              <a:t>закупки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717550" indent="-2667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</a:rPr>
              <a:t>Письмо Минэкономразвития России от 08.11.2013 N </a:t>
            </a:r>
            <a:r>
              <a:rPr lang="ru-RU" sz="1600" i="1" dirty="0" smtClean="0">
                <a:solidFill>
                  <a:srgbClr val="FF0000"/>
                </a:solidFill>
              </a:rPr>
              <a:t>ОГ-Д28-15539</a:t>
            </a:r>
            <a:r>
              <a:rPr lang="ru-RU" sz="1600" i="1" dirty="0" smtClean="0"/>
              <a:t> - </a:t>
            </a:r>
            <a:r>
              <a:rPr lang="ru-RU" sz="1600" dirty="0"/>
              <a:t> </a:t>
            </a:r>
            <a:r>
              <a:rPr lang="ru-RU" sz="1600" b="1" i="1" u="sng" dirty="0"/>
              <a:t>не менее 50 процентов состава комиссии </a:t>
            </a:r>
            <a:r>
              <a:rPr lang="ru-RU" sz="1600" i="1" dirty="0"/>
              <a:t>должны пройти профессиональную переподготовку или повышение квалификации в сфере закупок, а также лиц, обладающих специальными знаниями, относящимися к объекту </a:t>
            </a:r>
            <a:r>
              <a:rPr lang="ru-RU" sz="1600" i="1" dirty="0" smtClean="0"/>
              <a:t>закупки</a:t>
            </a:r>
          </a:p>
          <a:p>
            <a:pPr algn="just">
              <a:buClr>
                <a:srgbClr val="FF0000"/>
              </a:buClr>
            </a:pPr>
            <a:endParaRPr lang="ru-RU" sz="1600" i="1" dirty="0"/>
          </a:p>
          <a:p>
            <a:pPr algn="just"/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450850" indent="-450850" algn="just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9831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КОМИССИЯ по осуществлению закупок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Ст.39 44-ФЗ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05064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rebuchet MS" panose="020B0603020202020204" pitchFamily="34" charset="0"/>
              </a:rPr>
              <a:t>комиссия </a:t>
            </a:r>
            <a:r>
              <a:rPr lang="ru-RU" sz="1600" dirty="0">
                <a:latin typeface="Trebuchet MS" panose="020B0603020202020204" pitchFamily="34" charset="0"/>
              </a:rPr>
              <a:t>правомочна осуществлять свои функции, если на заседании комиссии присутствует не менее </a:t>
            </a:r>
            <a:r>
              <a:rPr lang="ru-RU" sz="1600" dirty="0" smtClean="0">
                <a:latin typeface="Trebuchet MS" panose="020B0603020202020204" pitchFamily="34" charset="0"/>
              </a:rPr>
              <a:t>50% общего </a:t>
            </a:r>
            <a:r>
              <a:rPr lang="ru-RU" sz="1600" dirty="0">
                <a:latin typeface="Trebuchet MS" panose="020B0603020202020204" pitchFamily="34" charset="0"/>
              </a:rPr>
              <a:t>числа ее </a:t>
            </a:r>
            <a:r>
              <a:rPr lang="ru-RU" sz="1600" dirty="0" smtClean="0">
                <a:latin typeface="Trebuchet MS" panose="020B0603020202020204" pitchFamily="34" charset="0"/>
              </a:rPr>
              <a:t>членов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rebuchet MS" panose="020B0603020202020204" pitchFamily="34" charset="0"/>
              </a:rPr>
              <a:t>члены </a:t>
            </a:r>
            <a:r>
              <a:rPr lang="ru-RU" sz="1600" dirty="0">
                <a:latin typeface="Trebuchet MS" panose="020B0603020202020204" pitchFamily="34" charset="0"/>
              </a:rPr>
              <a:t>комиссии должны быть своевременно уведомлены председателем комиссии о месте, дате и времени проведения заседания </a:t>
            </a:r>
            <a:r>
              <a:rPr lang="ru-RU" sz="1600" dirty="0" smtClean="0">
                <a:latin typeface="Trebuchet MS" panose="020B0603020202020204" pitchFamily="34" charset="0"/>
              </a:rPr>
              <a:t>комиссии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rebuchet MS" panose="020B0603020202020204" pitchFamily="34" charset="0"/>
              </a:rPr>
              <a:t>п</a:t>
            </a:r>
            <a:r>
              <a:rPr lang="ru-RU" sz="1600" dirty="0" smtClean="0">
                <a:latin typeface="Trebuchet MS" panose="020B0603020202020204" pitchFamily="34" charset="0"/>
              </a:rPr>
              <a:t>ринятие </a:t>
            </a:r>
            <a:r>
              <a:rPr lang="ru-RU" sz="1600" dirty="0">
                <a:latin typeface="Trebuchet MS" panose="020B0603020202020204" pitchFamily="34" charset="0"/>
              </a:rPr>
              <a:t>решения членами комиссии путем проведения заочного голосования, а также делегирование ими своих полномочий иным лицам не </a:t>
            </a:r>
            <a:r>
              <a:rPr lang="ru-RU" sz="1600" dirty="0" smtClean="0">
                <a:latin typeface="Trebuchet MS" panose="020B0603020202020204" pitchFamily="34" charset="0"/>
              </a:rPr>
              <a:t>допускается</a:t>
            </a:r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71296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Членами комиссии не могут быть:</a:t>
            </a: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эксперты</a:t>
            </a:r>
            <a:r>
              <a:rPr lang="ru-RU" sz="1400" dirty="0">
                <a:latin typeface="Trebuchet MS" panose="020B0603020202020204" pitchFamily="34" charset="0"/>
              </a:rPr>
              <a:t>, привлекаемые при организации и проведении </a:t>
            </a:r>
            <a:r>
              <a:rPr lang="ru-RU" sz="1400" dirty="0" smtClean="0">
                <a:latin typeface="Trebuchet MS" panose="020B0603020202020204" pitchFamily="34" charset="0"/>
              </a:rPr>
              <a:t>закупки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лично </a:t>
            </a:r>
            <a:r>
              <a:rPr lang="ru-RU" sz="1400" dirty="0">
                <a:latin typeface="Trebuchet MS" panose="020B0603020202020204" pitchFamily="34" charset="0"/>
              </a:rPr>
              <a:t>заинтересованные в результатах определения поставщиков </a:t>
            </a: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r>
              <a:rPr lang="ru-RU" sz="1400" dirty="0">
                <a:latin typeface="Trebuchet MS" panose="020B0603020202020204" pitchFamily="34" charset="0"/>
              </a:rPr>
              <a:t>, подавшие заявки на участие в </a:t>
            </a:r>
            <a:r>
              <a:rPr lang="ru-RU" sz="1400" dirty="0" smtClean="0">
                <a:latin typeface="Trebuchet MS" panose="020B0603020202020204" pitchFamily="34" charset="0"/>
              </a:rPr>
              <a:t>закупке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r>
              <a:rPr lang="ru-RU" sz="1400" dirty="0">
                <a:latin typeface="Trebuchet MS" panose="020B0603020202020204" pitchFamily="34" charset="0"/>
              </a:rPr>
              <a:t>, состоящие в штате организаций, подавших заявки на участие в </a:t>
            </a:r>
            <a:r>
              <a:rPr lang="ru-RU" sz="1400" dirty="0" smtClean="0">
                <a:latin typeface="Trebuchet MS" panose="020B0603020202020204" pitchFamily="34" charset="0"/>
              </a:rPr>
              <a:t>закупке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r>
              <a:rPr lang="ru-RU" sz="1400" dirty="0">
                <a:latin typeface="Trebuchet MS" panose="020B0603020202020204" pitchFamily="34" charset="0"/>
              </a:rPr>
              <a:t>, на которых способны оказать влияние участники закупки и (или) их органы </a:t>
            </a:r>
            <a:r>
              <a:rPr lang="ru-RU" sz="1400" dirty="0" smtClean="0">
                <a:latin typeface="Trebuchet MS" panose="020B0603020202020204" pitchFamily="34" charset="0"/>
              </a:rPr>
              <a:t>управления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r>
              <a:rPr lang="ru-RU" sz="1400" dirty="0">
                <a:latin typeface="Trebuchet MS" panose="020B0603020202020204" pitchFamily="34" charset="0"/>
              </a:rPr>
              <a:t>, состоящие в браке с руководителем участника закупки либо являющиеся его близкими родственниками, усыновителями, </a:t>
            </a:r>
            <a:r>
              <a:rPr lang="ru-RU" sz="1400" dirty="0" smtClean="0">
                <a:latin typeface="Trebuchet MS" panose="020B0603020202020204" pitchFamily="34" charset="0"/>
              </a:rPr>
              <a:t>усыновленными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должностные </a:t>
            </a:r>
            <a:r>
              <a:rPr lang="ru-RU" sz="1400" dirty="0">
                <a:latin typeface="Trebuchet MS" panose="020B0603020202020204" pitchFamily="34" charset="0"/>
              </a:rPr>
              <a:t>лица, непосредственно осуществляющие контроль в сфере </a:t>
            </a:r>
            <a:r>
              <a:rPr lang="ru-RU" sz="1400" dirty="0" smtClean="0">
                <a:latin typeface="Trebuchet MS" panose="020B0603020202020204" pitchFamily="34" charset="0"/>
              </a:rPr>
              <a:t>закупок</a:t>
            </a:r>
            <a:endParaRPr lang="ru-RU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проведения электронного аукциона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1790" y="1364098"/>
            <a:ext cx="8892210" cy="5326599"/>
            <a:chOff x="243474" y="1117660"/>
            <a:chExt cx="8892210" cy="532659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5211" y="1117660"/>
              <a:ext cx="8568953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latin typeface="Trebuchet MS" panose="020B0603020202020204" pitchFamily="34" charset="0"/>
                </a:rPr>
                <a:t>Структура </a:t>
              </a:r>
              <a:r>
                <a:rPr lang="ru-RU" sz="1600" dirty="0" smtClean="0">
                  <a:latin typeface="Trebuchet MS" panose="020B0603020202020204" pitchFamily="34" charset="0"/>
                </a:rPr>
                <a:t>документации 44-ФЗ </a:t>
              </a:r>
              <a:r>
                <a:rPr lang="ru-RU" sz="1600" dirty="0">
                  <a:latin typeface="Trebuchet MS" panose="020B0603020202020204" pitchFamily="34" charset="0"/>
                </a:rPr>
                <a:t>не </a:t>
              </a:r>
              <a:r>
                <a:rPr lang="ru-RU" sz="1600" dirty="0" smtClean="0">
                  <a:latin typeface="Trebuchet MS" panose="020B0603020202020204" pitchFamily="34" charset="0"/>
                </a:rPr>
                <a:t>регламентирована</a:t>
              </a:r>
              <a:endParaRPr lang="ru-RU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15211" y="1532133"/>
              <a:ext cx="8568953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latin typeface="Trebuchet MS" panose="020B0603020202020204" pitchFamily="34" charset="0"/>
                </a:rPr>
                <a:t>Установлен </a:t>
              </a:r>
              <a:r>
                <a:rPr lang="ru-RU" sz="1600" dirty="0" smtClean="0">
                  <a:latin typeface="Trebuchet MS" panose="020B0603020202020204" pitchFamily="34" charset="0"/>
                </a:rPr>
                <a:t>перечень </a:t>
              </a:r>
              <a:r>
                <a:rPr lang="ru-RU" sz="1600" dirty="0">
                  <a:latin typeface="Trebuchet MS" panose="020B0603020202020204" pitchFamily="34" charset="0"/>
                </a:rPr>
                <a:t>информации, </a:t>
              </a:r>
              <a:r>
                <a:rPr lang="ru-RU" sz="1600" dirty="0" smtClean="0">
                  <a:latin typeface="Trebuchet MS" panose="020B0603020202020204" pitchFamily="34" charset="0"/>
                </a:rPr>
                <a:t>которую должна содержать аукционная документация (</a:t>
              </a:r>
              <a:r>
                <a:rPr lang="ru-RU" sz="1600" i="1" dirty="0" smtClean="0">
                  <a:latin typeface="Trebuchet MS" panose="020B0603020202020204" pitchFamily="34" charset="0"/>
                </a:rPr>
                <a:t>ст.64 44-ФЗ</a:t>
              </a:r>
              <a:r>
                <a:rPr lang="ru-RU" sz="1600" dirty="0" smtClean="0">
                  <a:latin typeface="Trebuchet MS" panose="020B0603020202020204" pitchFamily="34" charset="0"/>
                </a:rPr>
                <a:t>)</a:t>
              </a:r>
              <a:endParaRPr lang="ru-RU" sz="1600" dirty="0">
                <a:solidFill>
                  <a:srgbClr val="0000FF"/>
                </a:solidFill>
                <a:latin typeface="Trebuchet MS" panose="020B0603020202020204" pitchFamily="34" charset="0"/>
                <a:hlinkClick r:id="rId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3474" y="2135387"/>
              <a:ext cx="8892210" cy="4308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Может включать разделы:</a:t>
              </a:r>
            </a:p>
            <a:p>
              <a:pPr algn="just"/>
              <a:endParaRPr lang="ru-RU" b="1" dirty="0">
                <a:latin typeface="Trebuchet MS" panose="020B0603020202020204" pitchFamily="34" charset="0"/>
              </a:endParaRP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Общие положения</a:t>
              </a: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endParaRPr lang="ru-RU" sz="1600" b="1" i="1" dirty="0">
                <a:latin typeface="Trebuchet MS" panose="020B0603020202020204" pitchFamily="34" charset="0"/>
              </a:endParaRP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Информационная карта</a:t>
              </a: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endParaRPr lang="ru-RU" sz="1600" b="1" i="1" dirty="0">
                <a:latin typeface="Trebuchet MS" panose="020B0603020202020204" pitchFamily="34" charset="0"/>
              </a:endParaRPr>
            </a:p>
            <a:p>
              <a:pPr marL="365125" indent="-365125" algn="just">
                <a:buClr>
                  <a:srgbClr val="FF0000"/>
                </a:buClr>
                <a:buFont typeface="+mj-lt"/>
                <a:buAutoNum type="arabicPeriod"/>
              </a:pP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Рекомендации по оформлению заявки </a:t>
              </a:r>
              <a:r>
                <a:rPr lang="ru-RU" sz="1600" b="1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на </a:t>
              </a: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участие </a:t>
              </a:r>
              <a:r>
                <a:rPr lang="ru-RU" sz="1600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(запрещено устанавливать требования к оформлению и форме заявки)</a:t>
              </a: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endParaRPr lang="ru-RU" sz="1600" b="1" i="1" dirty="0" smtClean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  <a:p>
              <a:pPr marL="365125" indent="-365125" algn="just">
                <a:buClr>
                  <a:srgbClr val="FF0000"/>
                </a:buClr>
                <a:buFont typeface="+mj-lt"/>
                <a:buAutoNum type="arabicPeriod"/>
              </a:pP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Инструкция </a:t>
              </a:r>
              <a:r>
                <a:rPr lang="ru-RU" sz="1600" b="1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по заполнению заявки на участие в электронном </a:t>
              </a: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аукционе </a:t>
              </a:r>
              <a:r>
                <a:rPr lang="ru-RU" sz="1600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(обязательно)</a:t>
              </a: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endParaRPr lang="ru-RU" sz="1600" b="1" i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Техническое задание </a:t>
              </a:r>
              <a:r>
                <a:rPr lang="ru-RU" sz="1600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(описание объекта закупки в соответствии со ст. 33 44-ФЗ)</a:t>
              </a: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endParaRPr lang="ru-RU" sz="1600" b="1" i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Обоснование </a:t>
              </a:r>
              <a:r>
                <a:rPr lang="ru-RU" sz="1600" b="1" i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начальной (максимальной) цены </a:t>
              </a: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контракта </a:t>
              </a:r>
              <a:r>
                <a:rPr lang="ru-RU" sz="1600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(обязательно)</a:t>
              </a: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endParaRPr lang="ru-RU" sz="1600" b="1" i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  <a:p>
              <a:pPr marL="342900" indent="-342900" algn="just">
                <a:buClr>
                  <a:srgbClr val="FF0000"/>
                </a:buClr>
                <a:buFont typeface="+mj-lt"/>
                <a:buAutoNum type="arabicPeriod"/>
              </a:pPr>
              <a:r>
                <a:rPr lang="ru-RU" sz="1600" b="1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Проект контракта </a:t>
              </a:r>
              <a:r>
                <a:rPr lang="ru-RU" sz="1600" i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(обязательно)</a:t>
              </a:r>
              <a:endParaRPr lang="ru-RU" sz="1600" i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98738" y="260648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Документация об аукционе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5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494854" y="336674"/>
            <a:ext cx="3528392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/>
              <a:t>Способы закупок 44-ФЗ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28807" y="1672998"/>
            <a:ext cx="2673557" cy="643360"/>
            <a:chOff x="691814" y="2202864"/>
            <a:chExt cx="2673557" cy="643360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691814" y="2202864"/>
              <a:ext cx="2673557" cy="64336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3039" y="2355267"/>
              <a:ext cx="26623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Конкурентные способы </a:t>
              </a:r>
              <a:endParaRPr lang="ru-RU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15067" y="1657690"/>
            <a:ext cx="4824536" cy="637235"/>
            <a:chOff x="4824028" y="2202864"/>
            <a:chExt cx="4068452" cy="648072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4824028" y="2202864"/>
              <a:ext cx="4068452" cy="6480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18886" y="2292226"/>
              <a:ext cx="3845655" cy="55399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just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Закупка у единственного поставщика</a:t>
              </a:r>
            </a:p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FFFFFF"/>
                  </a:solidFill>
                </a:rPr>
                <a:t>с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т. 93 </a:t>
              </a:r>
              <a:endParaRPr lang="ru-RU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5129" y="2951927"/>
            <a:ext cx="1224136" cy="585220"/>
            <a:chOff x="850066" y="3397642"/>
            <a:chExt cx="1224136" cy="576064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850066" y="3397642"/>
              <a:ext cx="1224136" cy="57606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04931" y="3501008"/>
              <a:ext cx="1114408" cy="363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Аукцион</a:t>
              </a:r>
              <a:r>
                <a:rPr lang="ru-RU" dirty="0" smtClean="0">
                  <a:solidFill>
                    <a:srgbClr val="000000"/>
                  </a:solidFill>
                </a:rPr>
                <a:t>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086540" y="2949984"/>
            <a:ext cx="1224136" cy="602873"/>
            <a:chOff x="2714050" y="3397641"/>
            <a:chExt cx="1224136" cy="593441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2714050" y="3397641"/>
              <a:ext cx="1224136" cy="59344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63340" y="3504013"/>
              <a:ext cx="1074846" cy="363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Конкурс</a:t>
              </a:r>
              <a:r>
                <a:rPr lang="ru-RU" dirty="0" smtClean="0">
                  <a:solidFill>
                    <a:srgbClr val="000000"/>
                  </a:solidFill>
                </a:rPr>
                <a:t>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61185" y="3911339"/>
            <a:ext cx="1224136" cy="427547"/>
            <a:chOff x="2556622" y="4158131"/>
            <a:chExt cx="1224136" cy="432959"/>
          </a:xfrm>
          <a:solidFill>
            <a:schemeClr val="bg1">
              <a:lumMod val="95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2556622" y="4158131"/>
              <a:ext cx="1224136" cy="432959"/>
            </a:xfrm>
            <a:prstGeom prst="round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677623" y="4209815"/>
              <a:ext cx="982134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</a:rPr>
                <a:t>открытый 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3457745" y="3370705"/>
            <a:ext cx="2018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</a:rPr>
              <a:t>Запрос котировок</a:t>
            </a: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705879" y="2979473"/>
            <a:ext cx="2344360" cy="568753"/>
            <a:chOff x="2714049" y="3458768"/>
            <a:chExt cx="2080101" cy="574178"/>
          </a:xfrm>
        </p:grpSpPr>
        <p:sp>
          <p:nvSpPr>
            <p:cNvPr id="40" name="Скругленный прямоугольник 39"/>
            <p:cNvSpPr/>
            <p:nvPr/>
          </p:nvSpPr>
          <p:spPr bwMode="auto">
            <a:xfrm>
              <a:off x="2714049" y="3458768"/>
              <a:ext cx="2080100" cy="5741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14050" y="3515757"/>
              <a:ext cx="2080100" cy="3417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Запрос предложений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85129" y="4716705"/>
            <a:ext cx="3308899" cy="644495"/>
            <a:chOff x="4824025" y="2202864"/>
            <a:chExt cx="9281021" cy="644495"/>
          </a:xfrm>
          <a:solidFill>
            <a:schemeClr val="bg1">
              <a:lumMod val="85000"/>
            </a:schemeClr>
          </a:solidFill>
        </p:grpSpPr>
        <p:sp>
          <p:nvSpPr>
            <p:cNvPr id="43" name="Скругленный прямоугольник 42"/>
            <p:cNvSpPr/>
            <p:nvPr/>
          </p:nvSpPr>
          <p:spPr bwMode="auto">
            <a:xfrm>
              <a:off x="4824025" y="2202864"/>
              <a:ext cx="9281021" cy="64449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097455" y="2355834"/>
              <a:ext cx="8811851" cy="33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just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Закрытые способы закупок: </a:t>
              </a:r>
              <a:endParaRPr lang="ru-RU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215067" y="4746486"/>
            <a:ext cx="194089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Закрытый аукцион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5067" y="5177481"/>
            <a:ext cx="194089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Закрытый конкурс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15067" y="5566625"/>
            <a:ext cx="405366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Закрытый конкурс с ограниченным участием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5067" y="5992702"/>
            <a:ext cx="405366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Закрытый двухэтапный конкурс </a:t>
            </a:r>
            <a:endParaRPr lang="ru-RU" sz="1400" dirty="0">
              <a:solidFill>
                <a:srgbClr val="000000"/>
              </a:solidFill>
            </a:endParaRPr>
          </a:p>
        </p:txBody>
      </p:sp>
      <p:cxnSp>
        <p:nvCxnSpPr>
          <p:cNvPr id="50" name="Прямая со стрелкой 49"/>
          <p:cNvCxnSpPr>
            <a:stCxn id="8" idx="2"/>
            <a:endCxn id="19" idx="0"/>
          </p:cNvCxnSpPr>
          <p:nvPr/>
        </p:nvCxnSpPr>
        <p:spPr bwMode="auto">
          <a:xfrm flipH="1">
            <a:off x="1297197" y="2316358"/>
            <a:ext cx="668389" cy="63556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 стрелкой 51"/>
          <p:cNvCxnSpPr>
            <a:stCxn id="8" idx="2"/>
            <a:endCxn id="21" idx="0"/>
          </p:cNvCxnSpPr>
          <p:nvPr/>
        </p:nvCxnSpPr>
        <p:spPr bwMode="auto">
          <a:xfrm>
            <a:off x="1965586" y="2316358"/>
            <a:ext cx="733022" cy="63362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Группа 86"/>
          <p:cNvGrpSpPr/>
          <p:nvPr/>
        </p:nvGrpSpPr>
        <p:grpSpPr>
          <a:xfrm>
            <a:off x="447376" y="1994679"/>
            <a:ext cx="299923" cy="3018498"/>
            <a:chOff x="420539" y="2037565"/>
            <a:chExt cx="299923" cy="3233973"/>
          </a:xfrm>
        </p:grpSpPr>
        <p:cxnSp>
          <p:nvCxnSpPr>
            <p:cNvPr id="64" name="Прямая соединительная линия 63"/>
            <p:cNvCxnSpPr>
              <a:stCxn id="8" idx="1"/>
            </p:cNvCxnSpPr>
            <p:nvPr/>
          </p:nvCxnSpPr>
          <p:spPr bwMode="auto">
            <a:xfrm flipH="1" flipV="1">
              <a:off x="420539" y="2037565"/>
              <a:ext cx="208268" cy="306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Прямая соединительная линия 65"/>
            <p:cNvCxnSpPr/>
            <p:nvPr/>
          </p:nvCxnSpPr>
          <p:spPr bwMode="auto">
            <a:xfrm>
              <a:off x="420539" y="2058889"/>
              <a:ext cx="0" cy="320810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Прямая со стрелкой 67"/>
            <p:cNvCxnSpPr/>
            <p:nvPr/>
          </p:nvCxnSpPr>
          <p:spPr bwMode="auto">
            <a:xfrm>
              <a:off x="420539" y="5266997"/>
              <a:ext cx="299923" cy="4541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Группа 68"/>
          <p:cNvGrpSpPr/>
          <p:nvPr/>
        </p:nvGrpSpPr>
        <p:grpSpPr>
          <a:xfrm>
            <a:off x="695917" y="3917282"/>
            <a:ext cx="1325551" cy="410173"/>
            <a:chOff x="2647780" y="4275027"/>
            <a:chExt cx="1132977" cy="481972"/>
          </a:xfrm>
          <a:solidFill>
            <a:schemeClr val="bg1">
              <a:lumMod val="95000"/>
            </a:schemeClr>
          </a:solidFill>
        </p:grpSpPr>
        <p:sp>
          <p:nvSpPr>
            <p:cNvPr id="70" name="Скругленный прямоугольник 69"/>
            <p:cNvSpPr/>
            <p:nvPr/>
          </p:nvSpPr>
          <p:spPr bwMode="auto">
            <a:xfrm>
              <a:off x="2647780" y="4275027"/>
              <a:ext cx="1132977" cy="481972"/>
            </a:xfrm>
            <a:prstGeom prst="round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660877" y="4318575"/>
              <a:ext cx="1113233" cy="37139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</a:rPr>
                <a:t>электронный 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3482958" y="2968780"/>
            <a:ext cx="2115167" cy="580356"/>
            <a:chOff x="2725365" y="3424640"/>
            <a:chExt cx="2115167" cy="571276"/>
          </a:xfrm>
        </p:grpSpPr>
        <p:sp>
          <p:nvSpPr>
            <p:cNvPr id="91" name="Скругленный прямоугольник 90"/>
            <p:cNvSpPr/>
            <p:nvPr/>
          </p:nvSpPr>
          <p:spPr bwMode="auto">
            <a:xfrm>
              <a:off x="2725365" y="3424640"/>
              <a:ext cx="2050639" cy="5712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758295" y="3489140"/>
              <a:ext cx="2082237" cy="363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Запрос котировок</a:t>
              </a:r>
              <a:r>
                <a:rPr lang="ru-RU" dirty="0" smtClean="0">
                  <a:solidFill>
                    <a:srgbClr val="000000"/>
                  </a:solidFill>
                </a:rPr>
                <a:t>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3515888" y="3907610"/>
            <a:ext cx="2411092" cy="431276"/>
            <a:chOff x="2556622" y="4158132"/>
            <a:chExt cx="1224136" cy="436735"/>
          </a:xfrm>
          <a:solidFill>
            <a:schemeClr val="bg1">
              <a:lumMod val="95000"/>
            </a:schemeClr>
          </a:solidFill>
        </p:grpSpPr>
        <p:sp>
          <p:nvSpPr>
            <p:cNvPr id="99" name="Скругленный прямоугольник 98"/>
            <p:cNvSpPr/>
            <p:nvPr/>
          </p:nvSpPr>
          <p:spPr bwMode="auto">
            <a:xfrm>
              <a:off x="2556622" y="4158132"/>
              <a:ext cx="1224136" cy="436735"/>
            </a:xfrm>
            <a:prstGeom prst="round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81856" y="4204584"/>
              <a:ext cx="1198902" cy="3116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с</a:t>
              </a:r>
              <a:r>
                <a:rPr lang="ru-RU" sz="1400" dirty="0" smtClean="0">
                  <a:solidFill>
                    <a:srgbClr val="000000"/>
                  </a:solidFill>
                </a:rPr>
                <a:t> ограниченным участием 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057547" y="3904367"/>
            <a:ext cx="1856184" cy="406004"/>
            <a:chOff x="2470684" y="4206338"/>
            <a:chExt cx="1224136" cy="411143"/>
          </a:xfrm>
          <a:solidFill>
            <a:schemeClr val="bg1">
              <a:lumMod val="95000"/>
            </a:schemeClr>
          </a:solidFill>
        </p:grpSpPr>
        <p:sp>
          <p:nvSpPr>
            <p:cNvPr id="102" name="Скругленный прямоугольник 101"/>
            <p:cNvSpPr/>
            <p:nvPr/>
          </p:nvSpPr>
          <p:spPr bwMode="auto">
            <a:xfrm>
              <a:off x="2470684" y="4206338"/>
              <a:ext cx="1224136" cy="411143"/>
            </a:xfrm>
            <a:prstGeom prst="round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2684192" y="4239647"/>
              <a:ext cx="867706" cy="3116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</a:rPr>
                <a:t>двухэтапный 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17" name="Прямая со стрелкой 116"/>
          <p:cNvCxnSpPr>
            <a:stCxn id="8" idx="2"/>
            <a:endCxn id="91" idx="0"/>
          </p:cNvCxnSpPr>
          <p:nvPr/>
        </p:nvCxnSpPr>
        <p:spPr bwMode="auto">
          <a:xfrm>
            <a:off x="1965586" y="2316358"/>
            <a:ext cx="2542692" cy="65242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Прямая со стрелкой 118"/>
          <p:cNvCxnSpPr>
            <a:stCxn id="8" idx="2"/>
            <a:endCxn id="40" idx="0"/>
          </p:cNvCxnSpPr>
          <p:nvPr/>
        </p:nvCxnSpPr>
        <p:spPr bwMode="auto">
          <a:xfrm>
            <a:off x="1965586" y="2316358"/>
            <a:ext cx="4912473" cy="66311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Прямая со стрелкой 122"/>
          <p:cNvCxnSpPr/>
          <p:nvPr/>
        </p:nvCxnSpPr>
        <p:spPr bwMode="auto">
          <a:xfrm>
            <a:off x="2698608" y="3574147"/>
            <a:ext cx="0" cy="36311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Прямая со стрелкой 128"/>
          <p:cNvCxnSpPr>
            <a:stCxn id="21" idx="2"/>
          </p:cNvCxnSpPr>
          <p:nvPr/>
        </p:nvCxnSpPr>
        <p:spPr bwMode="auto">
          <a:xfrm>
            <a:off x="2698608" y="3552857"/>
            <a:ext cx="2022826" cy="3515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Прямая со стрелкой 130"/>
          <p:cNvCxnSpPr>
            <a:stCxn id="21" idx="2"/>
          </p:cNvCxnSpPr>
          <p:nvPr/>
        </p:nvCxnSpPr>
        <p:spPr bwMode="auto">
          <a:xfrm>
            <a:off x="2698608" y="3552857"/>
            <a:ext cx="4340546" cy="3515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Прямая со стрелкой 134"/>
          <p:cNvCxnSpPr>
            <a:stCxn id="19" idx="2"/>
          </p:cNvCxnSpPr>
          <p:nvPr/>
        </p:nvCxnSpPr>
        <p:spPr bwMode="auto">
          <a:xfrm>
            <a:off x="1297197" y="3537147"/>
            <a:ext cx="0" cy="36722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42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проведения электронного аукциона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638092"/>
            <a:ext cx="8632244" cy="4815244"/>
            <a:chOff x="308175" y="1363357"/>
            <a:chExt cx="8632244" cy="48152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8175" y="1363357"/>
              <a:ext cx="1203802" cy="481524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44927" y="1578738"/>
              <a:ext cx="8395492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1. наименование </a:t>
              </a:r>
              <a:r>
                <a:rPr lang="ru-RU" sz="1600" dirty="0">
                  <a:latin typeface="Arial" panose="020B0604020202020204" pitchFamily="34" charset="0"/>
                </a:rPr>
                <a:t>и описание объекта закупки и условия </a:t>
              </a:r>
              <a:r>
                <a:rPr lang="ru-RU" sz="1600" dirty="0" smtClean="0">
                  <a:latin typeface="Arial" panose="020B0604020202020204" pitchFamily="34" charset="0"/>
                </a:rPr>
                <a:t>контракта, обоснование НМЦ</a:t>
              </a:r>
              <a:endParaRPr lang="ru-RU" sz="1600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7272" y="1914537"/>
              <a:ext cx="8393147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2. требования </a:t>
              </a:r>
              <a:r>
                <a:rPr lang="ru-RU" sz="1600" dirty="0">
                  <a:latin typeface="Arial" panose="020B0604020202020204" pitchFamily="34" charset="0"/>
                </a:rPr>
                <a:t>к содержанию, составу заявки на </a:t>
              </a:r>
              <a:r>
                <a:rPr lang="ru-RU" sz="1600" dirty="0" smtClean="0">
                  <a:latin typeface="Arial" panose="020B0604020202020204" pitchFamily="34" charset="0"/>
                </a:rPr>
                <a:t>участие, инструкция по заполнению заявки</a:t>
              </a:r>
              <a:endParaRPr lang="ru-RU" sz="1600" dirty="0">
                <a:latin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44927" y="2485159"/>
              <a:ext cx="8395492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3. дата </a:t>
              </a:r>
              <a:r>
                <a:rPr lang="ru-RU" sz="1600" dirty="0">
                  <a:latin typeface="Arial" panose="020B0604020202020204" pitchFamily="34" charset="0"/>
                </a:rPr>
                <a:t>и время окончания срока подачи заявок на участие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7275" y="2823105"/>
              <a:ext cx="8393144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4. дата </a:t>
              </a:r>
              <a:r>
                <a:rPr lang="ru-RU" sz="1600" dirty="0">
                  <a:latin typeface="Arial" panose="020B0604020202020204" pitchFamily="34" charset="0"/>
                </a:rPr>
                <a:t>окончания срока рассмотрения заявок на участие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7274" y="3148651"/>
              <a:ext cx="8393145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5. дата проведения торгов</a:t>
              </a:r>
              <a:endParaRPr lang="ru-RU" sz="1600" dirty="0">
                <a:latin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7274" y="3481752"/>
              <a:ext cx="8393145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66700" indent="-266700" algn="just"/>
              <a:r>
                <a:rPr lang="ru-RU" sz="1600" dirty="0" smtClean="0">
                  <a:latin typeface="Arial" panose="020B0604020202020204" pitchFamily="34" charset="0"/>
                </a:rPr>
                <a:t>6. информация </a:t>
              </a:r>
              <a:r>
                <a:rPr lang="ru-RU" sz="1600" dirty="0">
                  <a:latin typeface="Arial" panose="020B0604020202020204" pitchFamily="34" charset="0"/>
                </a:rPr>
                <a:t>о </a:t>
              </a:r>
              <a:r>
                <a:rPr lang="ru-RU" sz="1600" dirty="0" smtClean="0">
                  <a:latin typeface="Arial" panose="020B0604020202020204" pitchFamily="34" charset="0"/>
                </a:rPr>
                <a:t>валюте, порядок применения официального курса иностранной  валюты </a:t>
              </a:r>
              <a:endParaRPr lang="ru-RU" sz="1600" dirty="0">
                <a:latin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7275" y="4056943"/>
              <a:ext cx="8393143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7. размер, срок и порядок предоставления, требования к ОИК</a:t>
              </a:r>
              <a:endParaRPr lang="ru-RU" sz="1600" dirty="0">
                <a:latin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7272" y="4395497"/>
              <a:ext cx="8393145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8. возможность </a:t>
              </a:r>
              <a:r>
                <a:rPr lang="ru-RU" sz="1600" dirty="0">
                  <a:latin typeface="Arial" panose="020B0604020202020204" pitchFamily="34" charset="0"/>
                </a:rPr>
                <a:t>заказчика изменить условия контракта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47273" y="4733443"/>
              <a:ext cx="8393144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9. информация </a:t>
              </a:r>
              <a:r>
                <a:rPr lang="ru-RU" sz="1600" dirty="0">
                  <a:latin typeface="Arial" panose="020B0604020202020204" pitchFamily="34" charset="0"/>
                </a:rPr>
                <a:t>о контрактной службе, контрактном управляющем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47273" y="5063554"/>
              <a:ext cx="8393144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10. порядок, даты начала и окончания срока предоставления разъяснений положений документации </a:t>
              </a:r>
              <a:endParaRPr lang="ru-RU" sz="1600" dirty="0">
                <a:latin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51135" y="5638311"/>
              <a:ext cx="8389282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latin typeface="Arial" panose="020B0604020202020204" pitchFamily="34" charset="0"/>
                </a:rPr>
                <a:t>11. информация </a:t>
              </a:r>
              <a:r>
                <a:rPr lang="ru-RU" sz="1600" dirty="0">
                  <a:latin typeface="Arial" panose="020B0604020202020204" pitchFamily="34" charset="0"/>
                </a:rPr>
                <a:t>о возможности одностороннего отказа от исполнения контракта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"/>
            <a:ext cx="9144000" cy="1330979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598738" y="260648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Содержание Документации об аукционе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7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проведения электронного аукциона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78591" y="1966595"/>
            <a:ext cx="8586817" cy="4530254"/>
            <a:chOff x="305663" y="1826096"/>
            <a:chExt cx="8586817" cy="453025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05663" y="1826096"/>
              <a:ext cx="1203802" cy="453025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11560" y="2040498"/>
              <a:ext cx="8280920" cy="40318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сведения о заказчике</a:t>
              </a:r>
            </a:p>
            <a:p>
              <a:pPr marL="342900" indent="-342900">
                <a:buAutoNum type="arabicParenR"/>
              </a:pP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краткое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изложение условий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контракта</a:t>
              </a:r>
            </a:p>
            <a:p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идентификационный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код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закупки</a:t>
              </a:r>
            </a:p>
            <a:p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ограничение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участия в определении поставщика (подрядчика,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исполнителя)</a:t>
              </a:r>
            </a:p>
            <a:p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 способ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определения поставщика (подрядчика, исполнителя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6. срок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, место и порядок подачи заявок </a:t>
              </a:r>
            </a:p>
            <a:p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6700" indent="-266700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7. размер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 порядок внесения денежных средств в качестве обеспечения заявок на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участие, условия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банковской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гарантии</a:t>
              </a:r>
            </a:p>
            <a:p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8. размер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обеспечения исполнения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контракта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79512" y="1343581"/>
            <a:ext cx="145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</a:t>
            </a:r>
            <a:r>
              <a:rPr lang="ru-RU" b="1" i="1" dirty="0" smtClean="0">
                <a:solidFill>
                  <a:srgbClr val="FF0000"/>
                </a:solidFill>
              </a:rPr>
              <a:t>т.42 44-ФЗ: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8" y="260648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Извещение о проведени</a:t>
            </a:r>
            <a:r>
              <a:rPr lang="ru-RU" dirty="0"/>
              <a:t>и</a:t>
            </a:r>
            <a:r>
              <a:rPr lang="ru-RU" dirty="0" smtClean="0"/>
              <a:t> аукциона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7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8591" y="1966595"/>
            <a:ext cx="1203802" cy="42707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проведения электронного аукциона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96706"/>
            <a:ext cx="145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ст.63 44-ФЗ: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01146"/>
            <a:ext cx="8352928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адрес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площадки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дата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окончания срока рассмотрения заявок на участие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дата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аукциона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размер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заявок на участие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аукционе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преимущества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предоставляемые заказчиком в соответствии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ст. 28-30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6.требования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предъявляемые 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участникам, перечень документов в соответствии с п.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ч.1.1,  ч.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 ст.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44-ФЗ 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 условия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запреты и ограничения допуска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иностранных товаров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8" y="260648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Извещение о проведени</a:t>
            </a:r>
            <a:r>
              <a:rPr lang="ru-RU" dirty="0"/>
              <a:t>и</a:t>
            </a:r>
            <a:r>
              <a:rPr lang="ru-RU" dirty="0" smtClean="0"/>
              <a:t> аукциона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Извещение о проведении закупки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12776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.2 ст.42 44-ФЗ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857" y="1782108"/>
            <a:ext cx="380409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заключении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контракта нельзя определить объем подлежащих выполнению работ, услуг:</a:t>
            </a:r>
          </a:p>
          <a:p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абот по техническому обслуживанию и/или ремонту техники, оборудования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связи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ридических услуг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едицинских услуг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бразовательных услуг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общественного питания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переводчика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по перевозкам грузов, пассажиров и багажа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остиничных услуг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по проведению оценки</a:t>
            </a:r>
          </a:p>
          <a:p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782108"/>
            <a:ext cx="36724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В извещении и документации  указывается:</a:t>
            </a:r>
          </a:p>
          <a:p>
            <a:pPr algn="just"/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  <a:p>
            <a:pPr algn="just">
              <a:buClr>
                <a:srgbClr val="FF0000"/>
              </a:buClr>
            </a:pPr>
            <a:endParaRPr lang="ru-RU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цена запасных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частей или каждой запасной части к технике, оборудованию,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цена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единицы работы или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услуги</a:t>
            </a:r>
          </a:p>
          <a:p>
            <a:pPr algn="just">
              <a:buClr>
                <a:srgbClr val="FF0000"/>
              </a:buClr>
            </a:pP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оплата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выполнения работы или оказания услуги осуществляется по цене единицы работы или услуги исходя из объема фактически выполненной работы или оказанной услуги, по цене каждой запасной части к технике, оборудованию исходя из количества запасных частей, поставки которых будут осуществлены в ходе исполнения контракта, но в размере, не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превышающем НМЦК</a:t>
            </a: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305052" y="3248336"/>
            <a:ext cx="432048" cy="8224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85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Извещение о проведении закупки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12776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.2 ст.42 44-ФЗ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857" y="1782108"/>
            <a:ext cx="380409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заключении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контракта нельзя определить объем подлежащих выполнению работ, услуг:</a:t>
            </a:r>
          </a:p>
          <a:p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абот по техническому обслуживанию и/или ремонту техники, оборудования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связи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ридических услуг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едицинских услуг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бразовательных услуг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общественного питания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переводчика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по перевозкам грузов, пассажиров и багажа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остиничных услуг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слуг по проведению оценки</a:t>
            </a:r>
          </a:p>
          <a:p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782108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проведении электронного аукциона:</a:t>
            </a:r>
          </a:p>
          <a:p>
            <a:pPr algn="just">
              <a:buClr>
                <a:srgbClr val="FF0000"/>
              </a:buClr>
            </a:pP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аукцион проводится путем снижения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общей НМЦ запасных частей и НМЦ единицы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товара, работы или услуги в порядке,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установленном ст.68</a:t>
            </a: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305052" y="3248336"/>
            <a:ext cx="432048" cy="8224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627868"/>
            <a:ext cx="36986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участником электронного аукциона,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предложившим наиболее низкую цену контракта, признается лицо, предложившее наиболее низкую общую цену запасных частей к технике, оборудованию и наиболее низкую цену единицы работы и (или) услуги по техническому обслуживанию и (или) ремонту техники, оборудования, наиболее низкую цену единицы услуги</a:t>
            </a:r>
          </a:p>
        </p:txBody>
      </p:sp>
    </p:spTree>
    <p:extLst>
      <p:ext uri="{BB962C8B-B14F-4D97-AF65-F5344CB8AC3E}">
        <p14:creationId xmlns:p14="http://schemas.microsoft.com/office/powerpoint/2010/main" val="8221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222414" y="1612152"/>
            <a:ext cx="4752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Н(М)ЦК </a:t>
            </a:r>
            <a:r>
              <a:rPr lang="en-US" sz="1600" b="1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&gt;</a:t>
            </a:r>
            <a:r>
              <a:rPr lang="ru-RU" sz="1600" b="1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3 млн. </a:t>
            </a:r>
            <a:r>
              <a:rPr lang="ru-RU" sz="1600" b="1" dirty="0" err="1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руб</a:t>
            </a:r>
            <a:r>
              <a:rPr lang="ru-RU" sz="1600" b="1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/ </a:t>
            </a:r>
            <a:r>
              <a:rPr lang="ru-RU" sz="1600" b="1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1600" b="1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Н(М)ЦК </a:t>
            </a:r>
            <a:r>
              <a:rPr lang="ru-RU" sz="1600" b="1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 3 млн. </a:t>
            </a:r>
            <a:r>
              <a:rPr lang="ru-RU" sz="1600" b="1" dirty="0" err="1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руб</a:t>
            </a:r>
            <a:endParaRPr lang="ru-RU" sz="1600" dirty="0">
              <a:solidFill>
                <a:srgbClr val="F703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411689" y="4323729"/>
            <a:ext cx="4589078" cy="36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4840760" y="5019261"/>
            <a:ext cx="0" cy="5081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4-конечная звезда 88"/>
          <p:cNvSpPr/>
          <p:nvPr/>
        </p:nvSpPr>
        <p:spPr>
          <a:xfrm>
            <a:off x="4624317" y="4244995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1014" y="5576722"/>
            <a:ext cx="1280626" cy="436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извещения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7" name="4-конечная звезда 86"/>
          <p:cNvSpPr/>
          <p:nvPr/>
        </p:nvSpPr>
        <p:spPr>
          <a:xfrm>
            <a:off x="190644" y="4248500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868652" y="5580507"/>
            <a:ext cx="1944216" cy="436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окончания срока подачи заявок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92" name="Прямая со стрелкой 91"/>
          <p:cNvCxnSpPr/>
          <p:nvPr/>
        </p:nvCxnSpPr>
        <p:spPr>
          <a:xfrm flipV="1">
            <a:off x="407087" y="5019261"/>
            <a:ext cx="7809" cy="5081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Левая фигурная скобка 96"/>
          <p:cNvSpPr/>
          <p:nvPr/>
        </p:nvSpPr>
        <p:spPr>
          <a:xfrm rot="16200000" flipV="1">
            <a:off x="2158729" y="3033167"/>
            <a:ext cx="923624" cy="4450011"/>
          </a:xfrm>
          <a:prstGeom prst="leftBrace">
            <a:avLst>
              <a:gd name="adj1" fmla="val 53408"/>
              <a:gd name="adj2" fmla="val 498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1528661" y="4968179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ym typeface="Symbol"/>
              </a:rPr>
              <a:t>*  15 дней / **  </a:t>
            </a:r>
            <a:r>
              <a:rPr lang="ru-RU" sz="1400" b="1" dirty="0">
                <a:sym typeface="Symbol"/>
              </a:rPr>
              <a:t>7 дней</a:t>
            </a:r>
            <a:endParaRPr lang="ru-RU" sz="1400" b="1" dirty="0"/>
          </a:p>
          <a:p>
            <a:endParaRPr lang="ru-RU" sz="1400" b="1" dirty="0"/>
          </a:p>
        </p:txBody>
      </p:sp>
      <p:sp>
        <p:nvSpPr>
          <p:cNvPr id="114" name="Стрелка вправо 113"/>
          <p:cNvSpPr/>
          <p:nvPr/>
        </p:nvSpPr>
        <p:spPr>
          <a:xfrm>
            <a:off x="3875536" y="4337979"/>
            <a:ext cx="4584896" cy="36109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379012" y="3434912"/>
            <a:ext cx="2461747" cy="1738238"/>
            <a:chOff x="2379012" y="3434912"/>
            <a:chExt cx="2461747" cy="1738238"/>
          </a:xfrm>
        </p:grpSpPr>
        <p:sp>
          <p:nvSpPr>
            <p:cNvPr id="119" name="Знак запрета 118"/>
            <p:cNvSpPr/>
            <p:nvPr/>
          </p:nvSpPr>
          <p:spPr>
            <a:xfrm>
              <a:off x="2800272" y="4346509"/>
              <a:ext cx="378995" cy="360039"/>
            </a:xfrm>
            <a:prstGeom prst="noSmoking">
              <a:avLst/>
            </a:prstGeom>
            <a:solidFill>
              <a:srgbClr val="F703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0" name="Левая фигурная скобка 119"/>
            <p:cNvSpPr/>
            <p:nvPr/>
          </p:nvSpPr>
          <p:spPr>
            <a:xfrm rot="16200000" flipV="1">
              <a:off x="3712651" y="4045041"/>
              <a:ext cx="409940" cy="1846277"/>
            </a:xfrm>
            <a:prstGeom prst="leftBrace">
              <a:avLst>
                <a:gd name="adj1" fmla="val 41471"/>
                <a:gd name="adj2" fmla="val 50000"/>
              </a:avLst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3495918" y="4684825"/>
              <a:ext cx="8386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ym typeface="Symbol"/>
                </a:rPr>
                <a:t> </a:t>
              </a:r>
              <a:r>
                <a:rPr lang="ru-RU" sz="1400" dirty="0" smtClean="0">
                  <a:sym typeface="Symbol"/>
                </a:rPr>
                <a:t>5 </a:t>
              </a:r>
              <a:r>
                <a:rPr lang="ru-RU" sz="1400" dirty="0">
                  <a:sym typeface="Symbol"/>
                </a:rPr>
                <a:t>дней</a:t>
              </a:r>
              <a:endParaRPr lang="ru-RU" sz="1400" dirty="0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2379012" y="3434912"/>
              <a:ext cx="1221512" cy="3232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Отмена ЭА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123" name="Прямая со стрелкой 122"/>
            <p:cNvCxnSpPr/>
            <p:nvPr/>
          </p:nvCxnSpPr>
          <p:spPr>
            <a:xfrm>
              <a:off x="2989769" y="3873846"/>
              <a:ext cx="4714" cy="388905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3875536" y="3434912"/>
            <a:ext cx="5222233" cy="2566822"/>
            <a:chOff x="3875536" y="3434912"/>
            <a:chExt cx="5222233" cy="2566822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7153553" y="5527384"/>
              <a:ext cx="1944216" cy="474350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Дата окончания срока подачи заявок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116" name="Прямая со стрелкой 115"/>
            <p:cNvCxnSpPr/>
            <p:nvPr/>
          </p:nvCxnSpPr>
          <p:spPr>
            <a:xfrm flipV="1">
              <a:off x="8306187" y="4975354"/>
              <a:ext cx="0" cy="50812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4-конечная звезда 116"/>
            <p:cNvSpPr/>
            <p:nvPr/>
          </p:nvSpPr>
          <p:spPr>
            <a:xfrm>
              <a:off x="8089744" y="4262751"/>
              <a:ext cx="432886" cy="511552"/>
            </a:xfrm>
            <a:prstGeom prst="star4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Левая фигурная скобка 117"/>
            <p:cNvSpPr/>
            <p:nvPr/>
          </p:nvSpPr>
          <p:spPr>
            <a:xfrm rot="5400000">
              <a:off x="5685820" y="1624628"/>
              <a:ext cx="810083" cy="4430651"/>
            </a:xfrm>
            <a:prstGeom prst="leftBrace">
              <a:avLst>
                <a:gd name="adj1" fmla="val 53408"/>
                <a:gd name="adj2" fmla="val 49829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25829" y="3937218"/>
              <a:ext cx="2106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ym typeface="Symbol"/>
                </a:rPr>
                <a:t>*  15 дней / **  </a:t>
              </a:r>
              <a:r>
                <a:rPr lang="ru-RU" sz="1400" b="1" dirty="0">
                  <a:sym typeface="Symbol"/>
                </a:rPr>
                <a:t>7 дней</a:t>
              </a:r>
              <a:endParaRPr lang="ru-RU" sz="1400" b="1" dirty="0"/>
            </a:p>
            <a:p>
              <a:endParaRPr lang="ru-RU" sz="1400" b="1" dirty="0"/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размещения извещения о проведении электронного аукциона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86522" y="2801158"/>
            <a:ext cx="1978027" cy="1973145"/>
            <a:chOff x="2886522" y="2801158"/>
            <a:chExt cx="1978027" cy="1973145"/>
          </a:xfrm>
        </p:grpSpPr>
        <p:sp>
          <p:nvSpPr>
            <p:cNvPr id="105" name="Левая фигурная скобка 104"/>
            <p:cNvSpPr/>
            <p:nvPr/>
          </p:nvSpPr>
          <p:spPr>
            <a:xfrm rot="5400000">
              <a:off x="4166738" y="3602658"/>
              <a:ext cx="371149" cy="976895"/>
            </a:xfrm>
            <a:prstGeom prst="leftBrace">
              <a:avLst>
                <a:gd name="adj1" fmla="val 41471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926774" y="4108862"/>
              <a:ext cx="866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ym typeface="Symbol"/>
                </a:rPr>
                <a:t> </a:t>
              </a:r>
              <a:r>
                <a:rPr lang="ru-RU" sz="1400" b="1" dirty="0" smtClean="0">
                  <a:sym typeface="Symbol"/>
                </a:rPr>
                <a:t>2 </a:t>
              </a:r>
              <a:r>
                <a:rPr lang="ru-RU" sz="1400" b="1" dirty="0">
                  <a:sym typeface="Symbol"/>
                </a:rPr>
                <a:t>дней</a:t>
              </a:r>
              <a:endParaRPr lang="ru-RU" sz="1400" b="1" dirty="0"/>
            </a:p>
          </p:txBody>
        </p:sp>
        <p:sp>
          <p:nvSpPr>
            <p:cNvPr id="100" name="4-конечная звезда 99"/>
            <p:cNvSpPr/>
            <p:nvPr/>
          </p:nvSpPr>
          <p:spPr>
            <a:xfrm>
              <a:off x="3635329" y="4262751"/>
              <a:ext cx="432886" cy="511552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 flipH="1">
              <a:off x="3871864" y="3343722"/>
              <a:ext cx="3672" cy="752825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Скругленный прямоугольник 103"/>
            <p:cNvSpPr/>
            <p:nvPr/>
          </p:nvSpPr>
          <p:spPr>
            <a:xfrm>
              <a:off x="2886522" y="2801158"/>
              <a:ext cx="1978027" cy="436325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Внесение изменений в извещение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"/>
            <a:ext cx="9144000" cy="1330979"/>
          </a:xfrm>
          <a:prstGeom prst="rect">
            <a:avLst/>
          </a:prstGeom>
        </p:spPr>
      </p:pic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2598738" y="260648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СРОКИ публикации извещения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83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332656"/>
            <a:ext cx="6384925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E4465A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НАЧАЛО РАБОТЫ НА ЭЛЕКТРОННОЙ ПЛОЩАДКЕ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484784"/>
            <a:ext cx="1826424" cy="1915225"/>
            <a:chOff x="199216" y="3529003"/>
            <a:chExt cx="1714512" cy="1733550"/>
          </a:xfrm>
        </p:grpSpPr>
        <p:pic>
          <p:nvPicPr>
            <p:cNvPr id="7" name="Picture 4" descr="Z:\Отделы\Продвижения образовательных программ\Методические материалы\Презентации\Картинки для презентаций\Картинки\main-suitca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46" y="3529003"/>
              <a:ext cx="1393314" cy="139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35"/>
            <p:cNvSpPr txBox="1"/>
            <p:nvPr/>
          </p:nvSpPr>
          <p:spPr>
            <a:xfrm>
              <a:off x="199216" y="4893221"/>
              <a:ext cx="1714512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Участник</a:t>
              </a:r>
              <a:endParaRPr lang="ru-RU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 bwMode="auto">
          <a:xfrm>
            <a:off x="2699792" y="1983859"/>
            <a:ext cx="2079265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600" b="1" dirty="0" smtClean="0">
                <a:solidFill>
                  <a:srgbClr val="FFFFFF"/>
                </a:solidFill>
              </a:rPr>
              <a:t>Получить электронную подпись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616116" y="1968483"/>
            <a:ext cx="2088232" cy="102348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600" b="1" dirty="0" smtClean="0">
                <a:solidFill>
                  <a:srgbClr val="FFFFFF"/>
                </a:solidFill>
              </a:rPr>
              <a:t>Пройти аккредитацию на электронной площадке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464185" y="3918893"/>
            <a:ext cx="1568740" cy="8968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 smtClean="0">
                <a:solidFill>
                  <a:srgbClr val="000000"/>
                </a:solidFill>
              </a:rPr>
              <a:t>Перечислить на площадку обеспечения заявки 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139952" y="3918894"/>
            <a:ext cx="1476164" cy="8968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 smtClean="0">
                <a:solidFill>
                  <a:srgbClr val="000000"/>
                </a:solidFill>
              </a:rPr>
              <a:t>Подать заявку на участие в торгах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759146" y="3918894"/>
            <a:ext cx="1418486" cy="91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 smtClean="0">
                <a:solidFill>
                  <a:srgbClr val="000000"/>
                </a:solidFill>
              </a:rPr>
              <a:t>Участвовать в торгах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84659" y="3918894"/>
            <a:ext cx="1391797" cy="9153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 smtClean="0">
                <a:solidFill>
                  <a:srgbClr val="000000"/>
                </a:solidFill>
              </a:rPr>
              <a:t>Заключить контракт</a:t>
            </a: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1963834" y="2300207"/>
            <a:ext cx="36004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5073104" y="2300207"/>
            <a:ext cx="36004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 flipH="1">
            <a:off x="3213656" y="2991971"/>
            <a:ext cx="3456384" cy="86907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/>
          <p:cNvCxnSpPr>
            <a:stCxn id="9" idx="2"/>
            <a:endCxn id="11" idx="0"/>
          </p:cNvCxnSpPr>
          <p:nvPr/>
        </p:nvCxnSpPr>
        <p:spPr bwMode="auto">
          <a:xfrm flipH="1">
            <a:off x="4878034" y="2991971"/>
            <a:ext cx="1782198" cy="9269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/>
          <p:cNvCxnSpPr>
            <a:stCxn id="9" idx="2"/>
            <a:endCxn id="12" idx="0"/>
          </p:cNvCxnSpPr>
          <p:nvPr/>
        </p:nvCxnSpPr>
        <p:spPr bwMode="auto">
          <a:xfrm flipH="1">
            <a:off x="6468389" y="2991971"/>
            <a:ext cx="191843" cy="9269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3"/>
          <p:cNvCxnSpPr>
            <a:stCxn id="9" idx="2"/>
            <a:endCxn id="13" idx="0"/>
          </p:cNvCxnSpPr>
          <p:nvPr/>
        </p:nvCxnSpPr>
        <p:spPr bwMode="auto">
          <a:xfrm>
            <a:off x="6660232" y="2991971"/>
            <a:ext cx="1320326" cy="9269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56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90568" y="1407042"/>
            <a:ext cx="1822488" cy="735656"/>
          </a:xfrm>
          <a:custGeom>
            <a:avLst/>
            <a:gdLst>
              <a:gd name="connsiteX0" fmla="*/ 0 w 2100803"/>
              <a:gd name="connsiteY0" fmla="*/ 125016 h 1250160"/>
              <a:gd name="connsiteX1" fmla="*/ 125016 w 2100803"/>
              <a:gd name="connsiteY1" fmla="*/ 0 h 1250160"/>
              <a:gd name="connsiteX2" fmla="*/ 1975787 w 2100803"/>
              <a:gd name="connsiteY2" fmla="*/ 0 h 1250160"/>
              <a:gd name="connsiteX3" fmla="*/ 2100803 w 2100803"/>
              <a:gd name="connsiteY3" fmla="*/ 125016 h 1250160"/>
              <a:gd name="connsiteX4" fmla="*/ 2100803 w 2100803"/>
              <a:gd name="connsiteY4" fmla="*/ 1125144 h 1250160"/>
              <a:gd name="connsiteX5" fmla="*/ 1975787 w 2100803"/>
              <a:gd name="connsiteY5" fmla="*/ 1250160 h 1250160"/>
              <a:gd name="connsiteX6" fmla="*/ 125016 w 2100803"/>
              <a:gd name="connsiteY6" fmla="*/ 1250160 h 1250160"/>
              <a:gd name="connsiteX7" fmla="*/ 0 w 2100803"/>
              <a:gd name="connsiteY7" fmla="*/ 1125144 h 1250160"/>
              <a:gd name="connsiteX8" fmla="*/ 0 w 2100803"/>
              <a:gd name="connsiteY8" fmla="*/ 125016 h 125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803" h="1250160">
                <a:moveTo>
                  <a:pt x="0" y="125016"/>
                </a:moveTo>
                <a:cubicBezTo>
                  <a:pt x="0" y="55972"/>
                  <a:pt x="55972" y="0"/>
                  <a:pt x="125016" y="0"/>
                </a:cubicBezTo>
                <a:lnTo>
                  <a:pt x="1975787" y="0"/>
                </a:lnTo>
                <a:cubicBezTo>
                  <a:pt x="2044831" y="0"/>
                  <a:pt x="2100803" y="55972"/>
                  <a:pt x="2100803" y="125016"/>
                </a:cubicBezTo>
                <a:lnTo>
                  <a:pt x="2100803" y="1125144"/>
                </a:lnTo>
                <a:cubicBezTo>
                  <a:pt x="2100803" y="1194188"/>
                  <a:pt x="2044831" y="1250160"/>
                  <a:pt x="1975787" y="1250160"/>
                </a:cubicBezTo>
                <a:lnTo>
                  <a:pt x="125016" y="1250160"/>
                </a:lnTo>
                <a:cubicBezTo>
                  <a:pt x="55972" y="1250160"/>
                  <a:pt x="0" y="1194188"/>
                  <a:pt x="0" y="1125144"/>
                </a:cubicBezTo>
                <a:lnTo>
                  <a:pt x="0" y="1250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436" tIns="120436" rIns="120436" bIns="120436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 закупки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502936" y="1397810"/>
            <a:ext cx="1778731" cy="723922"/>
          </a:xfrm>
          <a:custGeom>
            <a:avLst/>
            <a:gdLst>
              <a:gd name="connsiteX0" fmla="*/ 0 w 2050364"/>
              <a:gd name="connsiteY0" fmla="*/ 123022 h 1230218"/>
              <a:gd name="connsiteX1" fmla="*/ 123022 w 2050364"/>
              <a:gd name="connsiteY1" fmla="*/ 0 h 1230218"/>
              <a:gd name="connsiteX2" fmla="*/ 1927342 w 2050364"/>
              <a:gd name="connsiteY2" fmla="*/ 0 h 1230218"/>
              <a:gd name="connsiteX3" fmla="*/ 2050364 w 2050364"/>
              <a:gd name="connsiteY3" fmla="*/ 123022 h 1230218"/>
              <a:gd name="connsiteX4" fmla="*/ 2050364 w 2050364"/>
              <a:gd name="connsiteY4" fmla="*/ 1107196 h 1230218"/>
              <a:gd name="connsiteX5" fmla="*/ 1927342 w 2050364"/>
              <a:gd name="connsiteY5" fmla="*/ 1230218 h 1230218"/>
              <a:gd name="connsiteX6" fmla="*/ 123022 w 2050364"/>
              <a:gd name="connsiteY6" fmla="*/ 1230218 h 1230218"/>
              <a:gd name="connsiteX7" fmla="*/ 0 w 2050364"/>
              <a:gd name="connsiteY7" fmla="*/ 1107196 h 1230218"/>
              <a:gd name="connsiteX8" fmla="*/ 0 w 2050364"/>
              <a:gd name="connsiteY8" fmla="*/ 123022 h 123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364" h="1230218">
                <a:moveTo>
                  <a:pt x="0" y="123022"/>
                </a:moveTo>
                <a:cubicBezTo>
                  <a:pt x="0" y="55079"/>
                  <a:pt x="55079" y="0"/>
                  <a:pt x="123022" y="0"/>
                </a:cubicBezTo>
                <a:lnTo>
                  <a:pt x="1927342" y="0"/>
                </a:lnTo>
                <a:cubicBezTo>
                  <a:pt x="1995285" y="0"/>
                  <a:pt x="2050364" y="55079"/>
                  <a:pt x="2050364" y="123022"/>
                </a:cubicBezTo>
                <a:lnTo>
                  <a:pt x="2050364" y="1107196"/>
                </a:lnTo>
                <a:cubicBezTo>
                  <a:pt x="2050364" y="1175139"/>
                  <a:pt x="1995285" y="1230218"/>
                  <a:pt x="1927342" y="1230218"/>
                </a:cubicBezTo>
                <a:lnTo>
                  <a:pt x="123022" y="1230218"/>
                </a:lnTo>
                <a:cubicBezTo>
                  <a:pt x="55079" y="1230218"/>
                  <a:pt x="0" y="1175139"/>
                  <a:pt x="0" y="1107196"/>
                </a:cubicBezTo>
                <a:lnTo>
                  <a:pt x="0" y="1230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852" tIns="119852" rIns="119852" bIns="119852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Заявка на аккредитацию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921079" y="1407041"/>
            <a:ext cx="1778731" cy="714691"/>
          </a:xfrm>
          <a:custGeom>
            <a:avLst/>
            <a:gdLst>
              <a:gd name="connsiteX0" fmla="*/ 0 w 2050364"/>
              <a:gd name="connsiteY0" fmla="*/ 123022 h 1230218"/>
              <a:gd name="connsiteX1" fmla="*/ 123022 w 2050364"/>
              <a:gd name="connsiteY1" fmla="*/ 0 h 1230218"/>
              <a:gd name="connsiteX2" fmla="*/ 1927342 w 2050364"/>
              <a:gd name="connsiteY2" fmla="*/ 0 h 1230218"/>
              <a:gd name="connsiteX3" fmla="*/ 2050364 w 2050364"/>
              <a:gd name="connsiteY3" fmla="*/ 123022 h 1230218"/>
              <a:gd name="connsiteX4" fmla="*/ 2050364 w 2050364"/>
              <a:gd name="connsiteY4" fmla="*/ 1107196 h 1230218"/>
              <a:gd name="connsiteX5" fmla="*/ 1927342 w 2050364"/>
              <a:gd name="connsiteY5" fmla="*/ 1230218 h 1230218"/>
              <a:gd name="connsiteX6" fmla="*/ 123022 w 2050364"/>
              <a:gd name="connsiteY6" fmla="*/ 1230218 h 1230218"/>
              <a:gd name="connsiteX7" fmla="*/ 0 w 2050364"/>
              <a:gd name="connsiteY7" fmla="*/ 1107196 h 1230218"/>
              <a:gd name="connsiteX8" fmla="*/ 0 w 2050364"/>
              <a:gd name="connsiteY8" fmla="*/ 123022 h 123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364" h="1230218">
                <a:moveTo>
                  <a:pt x="0" y="123022"/>
                </a:moveTo>
                <a:cubicBezTo>
                  <a:pt x="0" y="55079"/>
                  <a:pt x="55079" y="0"/>
                  <a:pt x="123022" y="0"/>
                </a:cubicBezTo>
                <a:lnTo>
                  <a:pt x="1927342" y="0"/>
                </a:lnTo>
                <a:cubicBezTo>
                  <a:pt x="1995285" y="0"/>
                  <a:pt x="2050364" y="55079"/>
                  <a:pt x="2050364" y="123022"/>
                </a:cubicBezTo>
                <a:lnTo>
                  <a:pt x="2050364" y="1107196"/>
                </a:lnTo>
                <a:cubicBezTo>
                  <a:pt x="2050364" y="1175139"/>
                  <a:pt x="1995285" y="1230218"/>
                  <a:pt x="1927342" y="1230218"/>
                </a:cubicBezTo>
                <a:lnTo>
                  <a:pt x="123022" y="1230218"/>
                </a:lnTo>
                <a:cubicBezTo>
                  <a:pt x="55079" y="1230218"/>
                  <a:pt x="0" y="1175139"/>
                  <a:pt x="0" y="1107196"/>
                </a:cubicBezTo>
                <a:lnTo>
                  <a:pt x="0" y="1230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852" tIns="119852" rIns="119852" bIns="119852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 ЭП «РТС-тендер»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967123" y="2706288"/>
            <a:ext cx="1750553" cy="895745"/>
          </a:xfrm>
          <a:custGeom>
            <a:avLst/>
            <a:gdLst>
              <a:gd name="connsiteX0" fmla="*/ 0 w 2050364"/>
              <a:gd name="connsiteY0" fmla="*/ 123022 h 1230218"/>
              <a:gd name="connsiteX1" fmla="*/ 123022 w 2050364"/>
              <a:gd name="connsiteY1" fmla="*/ 0 h 1230218"/>
              <a:gd name="connsiteX2" fmla="*/ 1927342 w 2050364"/>
              <a:gd name="connsiteY2" fmla="*/ 0 h 1230218"/>
              <a:gd name="connsiteX3" fmla="*/ 2050364 w 2050364"/>
              <a:gd name="connsiteY3" fmla="*/ 123022 h 1230218"/>
              <a:gd name="connsiteX4" fmla="*/ 2050364 w 2050364"/>
              <a:gd name="connsiteY4" fmla="*/ 1107196 h 1230218"/>
              <a:gd name="connsiteX5" fmla="*/ 1927342 w 2050364"/>
              <a:gd name="connsiteY5" fmla="*/ 1230218 h 1230218"/>
              <a:gd name="connsiteX6" fmla="*/ 123022 w 2050364"/>
              <a:gd name="connsiteY6" fmla="*/ 1230218 h 1230218"/>
              <a:gd name="connsiteX7" fmla="*/ 0 w 2050364"/>
              <a:gd name="connsiteY7" fmla="*/ 1107196 h 1230218"/>
              <a:gd name="connsiteX8" fmla="*/ 0 w 2050364"/>
              <a:gd name="connsiteY8" fmla="*/ 123022 h 123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364" h="1230218">
                <a:moveTo>
                  <a:pt x="0" y="123022"/>
                </a:moveTo>
                <a:cubicBezTo>
                  <a:pt x="0" y="55079"/>
                  <a:pt x="55079" y="0"/>
                  <a:pt x="123022" y="0"/>
                </a:cubicBezTo>
                <a:lnTo>
                  <a:pt x="1927342" y="0"/>
                </a:lnTo>
                <a:cubicBezTo>
                  <a:pt x="1995285" y="0"/>
                  <a:pt x="2050364" y="55079"/>
                  <a:pt x="2050364" y="123022"/>
                </a:cubicBezTo>
                <a:lnTo>
                  <a:pt x="2050364" y="1107196"/>
                </a:lnTo>
                <a:cubicBezTo>
                  <a:pt x="2050364" y="1175139"/>
                  <a:pt x="1995285" y="1230218"/>
                  <a:pt x="1927342" y="1230218"/>
                </a:cubicBezTo>
                <a:lnTo>
                  <a:pt x="123022" y="1230218"/>
                </a:lnTo>
                <a:cubicBezTo>
                  <a:pt x="55079" y="1230218"/>
                  <a:pt x="0" y="1175139"/>
                  <a:pt x="0" y="1107196"/>
                </a:cubicBezTo>
                <a:lnTo>
                  <a:pt x="0" y="1230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852" tIns="119852" rIns="119852" bIns="119852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заявки на аккредитацию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92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аккредитации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электронной площадке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344205" y="3681188"/>
            <a:ext cx="5388347" cy="3021913"/>
          </a:xfrm>
          <a:custGeom>
            <a:avLst/>
            <a:gdLst>
              <a:gd name="connsiteX0" fmla="*/ 0 w 5113213"/>
              <a:gd name="connsiteY0" fmla="*/ 398415 h 2390442"/>
              <a:gd name="connsiteX1" fmla="*/ 398415 w 5113213"/>
              <a:gd name="connsiteY1" fmla="*/ 0 h 2390442"/>
              <a:gd name="connsiteX2" fmla="*/ 2982708 w 5113213"/>
              <a:gd name="connsiteY2" fmla="*/ 0 h 2390442"/>
              <a:gd name="connsiteX3" fmla="*/ 4185267 w 5113213"/>
              <a:gd name="connsiteY3" fmla="*/ -496375 h 2390442"/>
              <a:gd name="connsiteX4" fmla="*/ 4261011 w 5113213"/>
              <a:gd name="connsiteY4" fmla="*/ 0 h 2390442"/>
              <a:gd name="connsiteX5" fmla="*/ 4714798 w 5113213"/>
              <a:gd name="connsiteY5" fmla="*/ 0 h 2390442"/>
              <a:gd name="connsiteX6" fmla="*/ 5113213 w 5113213"/>
              <a:gd name="connsiteY6" fmla="*/ 398415 h 2390442"/>
              <a:gd name="connsiteX7" fmla="*/ 5113213 w 5113213"/>
              <a:gd name="connsiteY7" fmla="*/ 398407 h 2390442"/>
              <a:gd name="connsiteX8" fmla="*/ 5113213 w 5113213"/>
              <a:gd name="connsiteY8" fmla="*/ 398407 h 2390442"/>
              <a:gd name="connsiteX9" fmla="*/ 5113213 w 5113213"/>
              <a:gd name="connsiteY9" fmla="*/ 996018 h 2390442"/>
              <a:gd name="connsiteX10" fmla="*/ 5113213 w 5113213"/>
              <a:gd name="connsiteY10" fmla="*/ 1992027 h 2390442"/>
              <a:gd name="connsiteX11" fmla="*/ 4714798 w 5113213"/>
              <a:gd name="connsiteY11" fmla="*/ 2390442 h 2390442"/>
              <a:gd name="connsiteX12" fmla="*/ 4261011 w 5113213"/>
              <a:gd name="connsiteY12" fmla="*/ 2390442 h 2390442"/>
              <a:gd name="connsiteX13" fmla="*/ 2982708 w 5113213"/>
              <a:gd name="connsiteY13" fmla="*/ 2390442 h 2390442"/>
              <a:gd name="connsiteX14" fmla="*/ 2982708 w 5113213"/>
              <a:gd name="connsiteY14" fmla="*/ 2390442 h 2390442"/>
              <a:gd name="connsiteX15" fmla="*/ 398415 w 5113213"/>
              <a:gd name="connsiteY15" fmla="*/ 2390442 h 2390442"/>
              <a:gd name="connsiteX16" fmla="*/ 0 w 5113213"/>
              <a:gd name="connsiteY16" fmla="*/ 1992027 h 2390442"/>
              <a:gd name="connsiteX17" fmla="*/ 0 w 5113213"/>
              <a:gd name="connsiteY17" fmla="*/ 996018 h 2390442"/>
              <a:gd name="connsiteX18" fmla="*/ 0 w 5113213"/>
              <a:gd name="connsiteY18" fmla="*/ 398407 h 2390442"/>
              <a:gd name="connsiteX19" fmla="*/ 0 w 5113213"/>
              <a:gd name="connsiteY19" fmla="*/ 398407 h 2390442"/>
              <a:gd name="connsiteX20" fmla="*/ 0 w 5113213"/>
              <a:gd name="connsiteY20" fmla="*/ 398415 h 2390442"/>
              <a:gd name="connsiteX0" fmla="*/ 0 w 5113213"/>
              <a:gd name="connsiteY0" fmla="*/ 894790 h 2886817"/>
              <a:gd name="connsiteX1" fmla="*/ 398415 w 5113213"/>
              <a:gd name="connsiteY1" fmla="*/ 496375 h 2886817"/>
              <a:gd name="connsiteX2" fmla="*/ 3249408 w 5113213"/>
              <a:gd name="connsiteY2" fmla="*/ 467800 h 2886817"/>
              <a:gd name="connsiteX3" fmla="*/ 4185267 w 5113213"/>
              <a:gd name="connsiteY3" fmla="*/ 0 h 2886817"/>
              <a:gd name="connsiteX4" fmla="*/ 4261011 w 5113213"/>
              <a:gd name="connsiteY4" fmla="*/ 496375 h 2886817"/>
              <a:gd name="connsiteX5" fmla="*/ 4714798 w 5113213"/>
              <a:gd name="connsiteY5" fmla="*/ 496375 h 2886817"/>
              <a:gd name="connsiteX6" fmla="*/ 5113213 w 5113213"/>
              <a:gd name="connsiteY6" fmla="*/ 894790 h 2886817"/>
              <a:gd name="connsiteX7" fmla="*/ 5113213 w 5113213"/>
              <a:gd name="connsiteY7" fmla="*/ 894782 h 2886817"/>
              <a:gd name="connsiteX8" fmla="*/ 5113213 w 5113213"/>
              <a:gd name="connsiteY8" fmla="*/ 894782 h 2886817"/>
              <a:gd name="connsiteX9" fmla="*/ 5113213 w 5113213"/>
              <a:gd name="connsiteY9" fmla="*/ 1492393 h 2886817"/>
              <a:gd name="connsiteX10" fmla="*/ 5113213 w 5113213"/>
              <a:gd name="connsiteY10" fmla="*/ 2488402 h 2886817"/>
              <a:gd name="connsiteX11" fmla="*/ 4714798 w 5113213"/>
              <a:gd name="connsiteY11" fmla="*/ 2886817 h 2886817"/>
              <a:gd name="connsiteX12" fmla="*/ 4261011 w 5113213"/>
              <a:gd name="connsiteY12" fmla="*/ 2886817 h 2886817"/>
              <a:gd name="connsiteX13" fmla="*/ 2982708 w 5113213"/>
              <a:gd name="connsiteY13" fmla="*/ 2886817 h 2886817"/>
              <a:gd name="connsiteX14" fmla="*/ 2982708 w 5113213"/>
              <a:gd name="connsiteY14" fmla="*/ 2886817 h 2886817"/>
              <a:gd name="connsiteX15" fmla="*/ 398415 w 5113213"/>
              <a:gd name="connsiteY15" fmla="*/ 2886817 h 2886817"/>
              <a:gd name="connsiteX16" fmla="*/ 0 w 5113213"/>
              <a:gd name="connsiteY16" fmla="*/ 2488402 h 2886817"/>
              <a:gd name="connsiteX17" fmla="*/ 0 w 5113213"/>
              <a:gd name="connsiteY17" fmla="*/ 1492393 h 2886817"/>
              <a:gd name="connsiteX18" fmla="*/ 0 w 5113213"/>
              <a:gd name="connsiteY18" fmla="*/ 894782 h 2886817"/>
              <a:gd name="connsiteX19" fmla="*/ 0 w 5113213"/>
              <a:gd name="connsiteY19" fmla="*/ 894782 h 2886817"/>
              <a:gd name="connsiteX20" fmla="*/ 0 w 5113213"/>
              <a:gd name="connsiteY20" fmla="*/ 894790 h 2886817"/>
              <a:gd name="connsiteX0" fmla="*/ 0 w 5113213"/>
              <a:gd name="connsiteY0" fmla="*/ 894790 h 2886817"/>
              <a:gd name="connsiteX1" fmla="*/ 398415 w 5113213"/>
              <a:gd name="connsiteY1" fmla="*/ 496375 h 2886817"/>
              <a:gd name="connsiteX2" fmla="*/ 3249408 w 5113213"/>
              <a:gd name="connsiteY2" fmla="*/ 467800 h 2886817"/>
              <a:gd name="connsiteX3" fmla="*/ 4185267 w 5113213"/>
              <a:gd name="connsiteY3" fmla="*/ 0 h 2886817"/>
              <a:gd name="connsiteX4" fmla="*/ 3775236 w 5113213"/>
              <a:gd name="connsiteY4" fmla="*/ 467800 h 2886817"/>
              <a:gd name="connsiteX5" fmla="*/ 4714798 w 5113213"/>
              <a:gd name="connsiteY5" fmla="*/ 496375 h 2886817"/>
              <a:gd name="connsiteX6" fmla="*/ 5113213 w 5113213"/>
              <a:gd name="connsiteY6" fmla="*/ 894790 h 2886817"/>
              <a:gd name="connsiteX7" fmla="*/ 5113213 w 5113213"/>
              <a:gd name="connsiteY7" fmla="*/ 894782 h 2886817"/>
              <a:gd name="connsiteX8" fmla="*/ 5113213 w 5113213"/>
              <a:gd name="connsiteY8" fmla="*/ 894782 h 2886817"/>
              <a:gd name="connsiteX9" fmla="*/ 5113213 w 5113213"/>
              <a:gd name="connsiteY9" fmla="*/ 1492393 h 2886817"/>
              <a:gd name="connsiteX10" fmla="*/ 5113213 w 5113213"/>
              <a:gd name="connsiteY10" fmla="*/ 2488402 h 2886817"/>
              <a:gd name="connsiteX11" fmla="*/ 4714798 w 5113213"/>
              <a:gd name="connsiteY11" fmla="*/ 2886817 h 2886817"/>
              <a:gd name="connsiteX12" fmla="*/ 4261011 w 5113213"/>
              <a:gd name="connsiteY12" fmla="*/ 2886817 h 2886817"/>
              <a:gd name="connsiteX13" fmla="*/ 2982708 w 5113213"/>
              <a:gd name="connsiteY13" fmla="*/ 2886817 h 2886817"/>
              <a:gd name="connsiteX14" fmla="*/ 2982708 w 5113213"/>
              <a:gd name="connsiteY14" fmla="*/ 2886817 h 2886817"/>
              <a:gd name="connsiteX15" fmla="*/ 398415 w 5113213"/>
              <a:gd name="connsiteY15" fmla="*/ 2886817 h 2886817"/>
              <a:gd name="connsiteX16" fmla="*/ 0 w 5113213"/>
              <a:gd name="connsiteY16" fmla="*/ 2488402 h 2886817"/>
              <a:gd name="connsiteX17" fmla="*/ 0 w 5113213"/>
              <a:gd name="connsiteY17" fmla="*/ 1492393 h 2886817"/>
              <a:gd name="connsiteX18" fmla="*/ 0 w 5113213"/>
              <a:gd name="connsiteY18" fmla="*/ 894782 h 2886817"/>
              <a:gd name="connsiteX19" fmla="*/ 0 w 5113213"/>
              <a:gd name="connsiteY19" fmla="*/ 894782 h 2886817"/>
              <a:gd name="connsiteX20" fmla="*/ 0 w 5113213"/>
              <a:gd name="connsiteY20" fmla="*/ 894790 h 2886817"/>
              <a:gd name="connsiteX0" fmla="*/ 0 w 5113213"/>
              <a:gd name="connsiteY0" fmla="*/ 894790 h 2886817"/>
              <a:gd name="connsiteX1" fmla="*/ 398415 w 5113213"/>
              <a:gd name="connsiteY1" fmla="*/ 496375 h 2886817"/>
              <a:gd name="connsiteX2" fmla="*/ 3249408 w 5113213"/>
              <a:gd name="connsiteY2" fmla="*/ 467800 h 2886817"/>
              <a:gd name="connsiteX3" fmla="*/ 4185267 w 5113213"/>
              <a:gd name="connsiteY3" fmla="*/ 0 h 2886817"/>
              <a:gd name="connsiteX4" fmla="*/ 3765711 w 5113213"/>
              <a:gd name="connsiteY4" fmla="*/ 513717 h 2886817"/>
              <a:gd name="connsiteX5" fmla="*/ 4714798 w 5113213"/>
              <a:gd name="connsiteY5" fmla="*/ 496375 h 2886817"/>
              <a:gd name="connsiteX6" fmla="*/ 5113213 w 5113213"/>
              <a:gd name="connsiteY6" fmla="*/ 894790 h 2886817"/>
              <a:gd name="connsiteX7" fmla="*/ 5113213 w 5113213"/>
              <a:gd name="connsiteY7" fmla="*/ 894782 h 2886817"/>
              <a:gd name="connsiteX8" fmla="*/ 5113213 w 5113213"/>
              <a:gd name="connsiteY8" fmla="*/ 894782 h 2886817"/>
              <a:gd name="connsiteX9" fmla="*/ 5113213 w 5113213"/>
              <a:gd name="connsiteY9" fmla="*/ 1492393 h 2886817"/>
              <a:gd name="connsiteX10" fmla="*/ 5113213 w 5113213"/>
              <a:gd name="connsiteY10" fmla="*/ 2488402 h 2886817"/>
              <a:gd name="connsiteX11" fmla="*/ 4714798 w 5113213"/>
              <a:gd name="connsiteY11" fmla="*/ 2886817 h 2886817"/>
              <a:gd name="connsiteX12" fmla="*/ 4261011 w 5113213"/>
              <a:gd name="connsiteY12" fmla="*/ 2886817 h 2886817"/>
              <a:gd name="connsiteX13" fmla="*/ 2982708 w 5113213"/>
              <a:gd name="connsiteY13" fmla="*/ 2886817 h 2886817"/>
              <a:gd name="connsiteX14" fmla="*/ 2982708 w 5113213"/>
              <a:gd name="connsiteY14" fmla="*/ 2886817 h 2886817"/>
              <a:gd name="connsiteX15" fmla="*/ 398415 w 5113213"/>
              <a:gd name="connsiteY15" fmla="*/ 2886817 h 2886817"/>
              <a:gd name="connsiteX16" fmla="*/ 0 w 5113213"/>
              <a:gd name="connsiteY16" fmla="*/ 2488402 h 2886817"/>
              <a:gd name="connsiteX17" fmla="*/ 0 w 5113213"/>
              <a:gd name="connsiteY17" fmla="*/ 1492393 h 2886817"/>
              <a:gd name="connsiteX18" fmla="*/ 0 w 5113213"/>
              <a:gd name="connsiteY18" fmla="*/ 894782 h 2886817"/>
              <a:gd name="connsiteX19" fmla="*/ 0 w 5113213"/>
              <a:gd name="connsiteY19" fmla="*/ 894782 h 2886817"/>
              <a:gd name="connsiteX20" fmla="*/ 0 w 5113213"/>
              <a:gd name="connsiteY20" fmla="*/ 894790 h 2886817"/>
              <a:gd name="connsiteX0" fmla="*/ 0 w 5113213"/>
              <a:gd name="connsiteY0" fmla="*/ 894790 h 2886817"/>
              <a:gd name="connsiteX1" fmla="*/ 398415 w 5113213"/>
              <a:gd name="connsiteY1" fmla="*/ 496375 h 2886817"/>
              <a:gd name="connsiteX2" fmla="*/ 3268458 w 5113213"/>
              <a:gd name="connsiteY2" fmla="*/ 502238 h 2886817"/>
              <a:gd name="connsiteX3" fmla="*/ 4185267 w 5113213"/>
              <a:gd name="connsiteY3" fmla="*/ 0 h 2886817"/>
              <a:gd name="connsiteX4" fmla="*/ 3765711 w 5113213"/>
              <a:gd name="connsiteY4" fmla="*/ 513717 h 2886817"/>
              <a:gd name="connsiteX5" fmla="*/ 4714798 w 5113213"/>
              <a:gd name="connsiteY5" fmla="*/ 496375 h 2886817"/>
              <a:gd name="connsiteX6" fmla="*/ 5113213 w 5113213"/>
              <a:gd name="connsiteY6" fmla="*/ 894790 h 2886817"/>
              <a:gd name="connsiteX7" fmla="*/ 5113213 w 5113213"/>
              <a:gd name="connsiteY7" fmla="*/ 894782 h 2886817"/>
              <a:gd name="connsiteX8" fmla="*/ 5113213 w 5113213"/>
              <a:gd name="connsiteY8" fmla="*/ 894782 h 2886817"/>
              <a:gd name="connsiteX9" fmla="*/ 5113213 w 5113213"/>
              <a:gd name="connsiteY9" fmla="*/ 1492393 h 2886817"/>
              <a:gd name="connsiteX10" fmla="*/ 5113213 w 5113213"/>
              <a:gd name="connsiteY10" fmla="*/ 2488402 h 2886817"/>
              <a:gd name="connsiteX11" fmla="*/ 4714798 w 5113213"/>
              <a:gd name="connsiteY11" fmla="*/ 2886817 h 2886817"/>
              <a:gd name="connsiteX12" fmla="*/ 4261011 w 5113213"/>
              <a:gd name="connsiteY12" fmla="*/ 2886817 h 2886817"/>
              <a:gd name="connsiteX13" fmla="*/ 2982708 w 5113213"/>
              <a:gd name="connsiteY13" fmla="*/ 2886817 h 2886817"/>
              <a:gd name="connsiteX14" fmla="*/ 2982708 w 5113213"/>
              <a:gd name="connsiteY14" fmla="*/ 2886817 h 2886817"/>
              <a:gd name="connsiteX15" fmla="*/ 398415 w 5113213"/>
              <a:gd name="connsiteY15" fmla="*/ 2886817 h 2886817"/>
              <a:gd name="connsiteX16" fmla="*/ 0 w 5113213"/>
              <a:gd name="connsiteY16" fmla="*/ 2488402 h 2886817"/>
              <a:gd name="connsiteX17" fmla="*/ 0 w 5113213"/>
              <a:gd name="connsiteY17" fmla="*/ 1492393 h 2886817"/>
              <a:gd name="connsiteX18" fmla="*/ 0 w 5113213"/>
              <a:gd name="connsiteY18" fmla="*/ 894782 h 2886817"/>
              <a:gd name="connsiteX19" fmla="*/ 0 w 5113213"/>
              <a:gd name="connsiteY19" fmla="*/ 894782 h 2886817"/>
              <a:gd name="connsiteX20" fmla="*/ 0 w 5113213"/>
              <a:gd name="connsiteY20" fmla="*/ 894790 h 2886817"/>
              <a:gd name="connsiteX0" fmla="*/ 0 w 5113213"/>
              <a:gd name="connsiteY0" fmla="*/ 1201685 h 3193712"/>
              <a:gd name="connsiteX1" fmla="*/ 398415 w 5113213"/>
              <a:gd name="connsiteY1" fmla="*/ 803270 h 3193712"/>
              <a:gd name="connsiteX2" fmla="*/ 3268458 w 5113213"/>
              <a:gd name="connsiteY2" fmla="*/ 809133 h 3193712"/>
              <a:gd name="connsiteX3" fmla="*/ 2727564 w 5113213"/>
              <a:gd name="connsiteY3" fmla="*/ 0 h 3193712"/>
              <a:gd name="connsiteX4" fmla="*/ 3765711 w 5113213"/>
              <a:gd name="connsiteY4" fmla="*/ 820612 h 3193712"/>
              <a:gd name="connsiteX5" fmla="*/ 4714798 w 5113213"/>
              <a:gd name="connsiteY5" fmla="*/ 803270 h 3193712"/>
              <a:gd name="connsiteX6" fmla="*/ 5113213 w 5113213"/>
              <a:gd name="connsiteY6" fmla="*/ 1201685 h 3193712"/>
              <a:gd name="connsiteX7" fmla="*/ 5113213 w 5113213"/>
              <a:gd name="connsiteY7" fmla="*/ 1201677 h 3193712"/>
              <a:gd name="connsiteX8" fmla="*/ 5113213 w 5113213"/>
              <a:gd name="connsiteY8" fmla="*/ 1201677 h 3193712"/>
              <a:gd name="connsiteX9" fmla="*/ 5113213 w 5113213"/>
              <a:gd name="connsiteY9" fmla="*/ 1799288 h 3193712"/>
              <a:gd name="connsiteX10" fmla="*/ 5113213 w 5113213"/>
              <a:gd name="connsiteY10" fmla="*/ 2795297 h 3193712"/>
              <a:gd name="connsiteX11" fmla="*/ 4714798 w 5113213"/>
              <a:gd name="connsiteY11" fmla="*/ 3193712 h 3193712"/>
              <a:gd name="connsiteX12" fmla="*/ 4261011 w 5113213"/>
              <a:gd name="connsiteY12" fmla="*/ 3193712 h 3193712"/>
              <a:gd name="connsiteX13" fmla="*/ 2982708 w 5113213"/>
              <a:gd name="connsiteY13" fmla="*/ 3193712 h 3193712"/>
              <a:gd name="connsiteX14" fmla="*/ 2982708 w 5113213"/>
              <a:gd name="connsiteY14" fmla="*/ 3193712 h 3193712"/>
              <a:gd name="connsiteX15" fmla="*/ 398415 w 5113213"/>
              <a:gd name="connsiteY15" fmla="*/ 3193712 h 3193712"/>
              <a:gd name="connsiteX16" fmla="*/ 0 w 5113213"/>
              <a:gd name="connsiteY16" fmla="*/ 2795297 h 3193712"/>
              <a:gd name="connsiteX17" fmla="*/ 0 w 5113213"/>
              <a:gd name="connsiteY17" fmla="*/ 1799288 h 3193712"/>
              <a:gd name="connsiteX18" fmla="*/ 0 w 5113213"/>
              <a:gd name="connsiteY18" fmla="*/ 1201677 h 3193712"/>
              <a:gd name="connsiteX19" fmla="*/ 0 w 5113213"/>
              <a:gd name="connsiteY19" fmla="*/ 1201677 h 3193712"/>
              <a:gd name="connsiteX20" fmla="*/ 0 w 5113213"/>
              <a:gd name="connsiteY20" fmla="*/ 1201685 h 3193712"/>
              <a:gd name="connsiteX0" fmla="*/ 0 w 5113213"/>
              <a:gd name="connsiteY0" fmla="*/ 778847 h 2770874"/>
              <a:gd name="connsiteX1" fmla="*/ 398415 w 5113213"/>
              <a:gd name="connsiteY1" fmla="*/ 380432 h 2770874"/>
              <a:gd name="connsiteX2" fmla="*/ 3268458 w 5113213"/>
              <a:gd name="connsiteY2" fmla="*/ 386295 h 2770874"/>
              <a:gd name="connsiteX3" fmla="*/ 2987537 w 5113213"/>
              <a:gd name="connsiteY3" fmla="*/ 0 h 2770874"/>
              <a:gd name="connsiteX4" fmla="*/ 3765711 w 5113213"/>
              <a:gd name="connsiteY4" fmla="*/ 397774 h 2770874"/>
              <a:gd name="connsiteX5" fmla="*/ 4714798 w 5113213"/>
              <a:gd name="connsiteY5" fmla="*/ 380432 h 2770874"/>
              <a:gd name="connsiteX6" fmla="*/ 5113213 w 5113213"/>
              <a:gd name="connsiteY6" fmla="*/ 778847 h 2770874"/>
              <a:gd name="connsiteX7" fmla="*/ 5113213 w 5113213"/>
              <a:gd name="connsiteY7" fmla="*/ 778839 h 2770874"/>
              <a:gd name="connsiteX8" fmla="*/ 5113213 w 5113213"/>
              <a:gd name="connsiteY8" fmla="*/ 778839 h 2770874"/>
              <a:gd name="connsiteX9" fmla="*/ 5113213 w 5113213"/>
              <a:gd name="connsiteY9" fmla="*/ 1376450 h 2770874"/>
              <a:gd name="connsiteX10" fmla="*/ 5113213 w 5113213"/>
              <a:gd name="connsiteY10" fmla="*/ 2372459 h 2770874"/>
              <a:gd name="connsiteX11" fmla="*/ 4714798 w 5113213"/>
              <a:gd name="connsiteY11" fmla="*/ 2770874 h 2770874"/>
              <a:gd name="connsiteX12" fmla="*/ 4261011 w 5113213"/>
              <a:gd name="connsiteY12" fmla="*/ 2770874 h 2770874"/>
              <a:gd name="connsiteX13" fmla="*/ 2982708 w 5113213"/>
              <a:gd name="connsiteY13" fmla="*/ 2770874 h 2770874"/>
              <a:gd name="connsiteX14" fmla="*/ 2982708 w 5113213"/>
              <a:gd name="connsiteY14" fmla="*/ 2770874 h 2770874"/>
              <a:gd name="connsiteX15" fmla="*/ 398415 w 5113213"/>
              <a:gd name="connsiteY15" fmla="*/ 2770874 h 2770874"/>
              <a:gd name="connsiteX16" fmla="*/ 0 w 5113213"/>
              <a:gd name="connsiteY16" fmla="*/ 2372459 h 2770874"/>
              <a:gd name="connsiteX17" fmla="*/ 0 w 5113213"/>
              <a:gd name="connsiteY17" fmla="*/ 1376450 h 2770874"/>
              <a:gd name="connsiteX18" fmla="*/ 0 w 5113213"/>
              <a:gd name="connsiteY18" fmla="*/ 778839 h 2770874"/>
              <a:gd name="connsiteX19" fmla="*/ 0 w 5113213"/>
              <a:gd name="connsiteY19" fmla="*/ 778839 h 2770874"/>
              <a:gd name="connsiteX20" fmla="*/ 0 w 5113213"/>
              <a:gd name="connsiteY20" fmla="*/ 778847 h 2770874"/>
              <a:gd name="connsiteX0" fmla="*/ 0 w 5113213"/>
              <a:gd name="connsiteY0" fmla="*/ 778847 h 2770874"/>
              <a:gd name="connsiteX1" fmla="*/ 398415 w 5113213"/>
              <a:gd name="connsiteY1" fmla="*/ 380432 h 2770874"/>
              <a:gd name="connsiteX2" fmla="*/ 1903623 w 5113213"/>
              <a:gd name="connsiteY2" fmla="*/ 386295 h 2770874"/>
              <a:gd name="connsiteX3" fmla="*/ 2987537 w 5113213"/>
              <a:gd name="connsiteY3" fmla="*/ 0 h 2770874"/>
              <a:gd name="connsiteX4" fmla="*/ 3765711 w 5113213"/>
              <a:gd name="connsiteY4" fmla="*/ 397774 h 2770874"/>
              <a:gd name="connsiteX5" fmla="*/ 4714798 w 5113213"/>
              <a:gd name="connsiteY5" fmla="*/ 380432 h 2770874"/>
              <a:gd name="connsiteX6" fmla="*/ 5113213 w 5113213"/>
              <a:gd name="connsiteY6" fmla="*/ 778847 h 2770874"/>
              <a:gd name="connsiteX7" fmla="*/ 5113213 w 5113213"/>
              <a:gd name="connsiteY7" fmla="*/ 778839 h 2770874"/>
              <a:gd name="connsiteX8" fmla="*/ 5113213 w 5113213"/>
              <a:gd name="connsiteY8" fmla="*/ 778839 h 2770874"/>
              <a:gd name="connsiteX9" fmla="*/ 5113213 w 5113213"/>
              <a:gd name="connsiteY9" fmla="*/ 1376450 h 2770874"/>
              <a:gd name="connsiteX10" fmla="*/ 5113213 w 5113213"/>
              <a:gd name="connsiteY10" fmla="*/ 2372459 h 2770874"/>
              <a:gd name="connsiteX11" fmla="*/ 4714798 w 5113213"/>
              <a:gd name="connsiteY11" fmla="*/ 2770874 h 2770874"/>
              <a:gd name="connsiteX12" fmla="*/ 4261011 w 5113213"/>
              <a:gd name="connsiteY12" fmla="*/ 2770874 h 2770874"/>
              <a:gd name="connsiteX13" fmla="*/ 2982708 w 5113213"/>
              <a:gd name="connsiteY13" fmla="*/ 2770874 h 2770874"/>
              <a:gd name="connsiteX14" fmla="*/ 2982708 w 5113213"/>
              <a:gd name="connsiteY14" fmla="*/ 2770874 h 2770874"/>
              <a:gd name="connsiteX15" fmla="*/ 398415 w 5113213"/>
              <a:gd name="connsiteY15" fmla="*/ 2770874 h 2770874"/>
              <a:gd name="connsiteX16" fmla="*/ 0 w 5113213"/>
              <a:gd name="connsiteY16" fmla="*/ 2372459 h 2770874"/>
              <a:gd name="connsiteX17" fmla="*/ 0 w 5113213"/>
              <a:gd name="connsiteY17" fmla="*/ 1376450 h 2770874"/>
              <a:gd name="connsiteX18" fmla="*/ 0 w 5113213"/>
              <a:gd name="connsiteY18" fmla="*/ 778839 h 2770874"/>
              <a:gd name="connsiteX19" fmla="*/ 0 w 5113213"/>
              <a:gd name="connsiteY19" fmla="*/ 778839 h 2770874"/>
              <a:gd name="connsiteX20" fmla="*/ 0 w 5113213"/>
              <a:gd name="connsiteY20" fmla="*/ 778847 h 2770874"/>
              <a:gd name="connsiteX0" fmla="*/ 0 w 5113213"/>
              <a:gd name="connsiteY0" fmla="*/ 778847 h 2770874"/>
              <a:gd name="connsiteX1" fmla="*/ 398415 w 5113213"/>
              <a:gd name="connsiteY1" fmla="*/ 380432 h 2770874"/>
              <a:gd name="connsiteX2" fmla="*/ 1903623 w 5113213"/>
              <a:gd name="connsiteY2" fmla="*/ 386295 h 2770874"/>
              <a:gd name="connsiteX3" fmla="*/ 2987537 w 5113213"/>
              <a:gd name="connsiteY3" fmla="*/ 0 h 2770874"/>
              <a:gd name="connsiteX4" fmla="*/ 2446069 w 5113213"/>
              <a:gd name="connsiteY4" fmla="*/ 370808 h 2770874"/>
              <a:gd name="connsiteX5" fmla="*/ 4714798 w 5113213"/>
              <a:gd name="connsiteY5" fmla="*/ 380432 h 2770874"/>
              <a:gd name="connsiteX6" fmla="*/ 5113213 w 5113213"/>
              <a:gd name="connsiteY6" fmla="*/ 778847 h 2770874"/>
              <a:gd name="connsiteX7" fmla="*/ 5113213 w 5113213"/>
              <a:gd name="connsiteY7" fmla="*/ 778839 h 2770874"/>
              <a:gd name="connsiteX8" fmla="*/ 5113213 w 5113213"/>
              <a:gd name="connsiteY8" fmla="*/ 778839 h 2770874"/>
              <a:gd name="connsiteX9" fmla="*/ 5113213 w 5113213"/>
              <a:gd name="connsiteY9" fmla="*/ 1376450 h 2770874"/>
              <a:gd name="connsiteX10" fmla="*/ 5113213 w 5113213"/>
              <a:gd name="connsiteY10" fmla="*/ 2372459 h 2770874"/>
              <a:gd name="connsiteX11" fmla="*/ 4714798 w 5113213"/>
              <a:gd name="connsiteY11" fmla="*/ 2770874 h 2770874"/>
              <a:gd name="connsiteX12" fmla="*/ 4261011 w 5113213"/>
              <a:gd name="connsiteY12" fmla="*/ 2770874 h 2770874"/>
              <a:gd name="connsiteX13" fmla="*/ 2982708 w 5113213"/>
              <a:gd name="connsiteY13" fmla="*/ 2770874 h 2770874"/>
              <a:gd name="connsiteX14" fmla="*/ 2982708 w 5113213"/>
              <a:gd name="connsiteY14" fmla="*/ 2770874 h 2770874"/>
              <a:gd name="connsiteX15" fmla="*/ 398415 w 5113213"/>
              <a:gd name="connsiteY15" fmla="*/ 2770874 h 2770874"/>
              <a:gd name="connsiteX16" fmla="*/ 0 w 5113213"/>
              <a:gd name="connsiteY16" fmla="*/ 2372459 h 2770874"/>
              <a:gd name="connsiteX17" fmla="*/ 0 w 5113213"/>
              <a:gd name="connsiteY17" fmla="*/ 1376450 h 2770874"/>
              <a:gd name="connsiteX18" fmla="*/ 0 w 5113213"/>
              <a:gd name="connsiteY18" fmla="*/ 778839 h 2770874"/>
              <a:gd name="connsiteX19" fmla="*/ 0 w 5113213"/>
              <a:gd name="connsiteY19" fmla="*/ 778839 h 2770874"/>
              <a:gd name="connsiteX20" fmla="*/ 0 w 5113213"/>
              <a:gd name="connsiteY20" fmla="*/ 778847 h 2770874"/>
              <a:gd name="connsiteX0" fmla="*/ 0 w 5113213"/>
              <a:gd name="connsiteY0" fmla="*/ 823791 h 2815818"/>
              <a:gd name="connsiteX1" fmla="*/ 398415 w 5113213"/>
              <a:gd name="connsiteY1" fmla="*/ 425376 h 2815818"/>
              <a:gd name="connsiteX2" fmla="*/ 1903623 w 5113213"/>
              <a:gd name="connsiteY2" fmla="*/ 431239 h 2815818"/>
              <a:gd name="connsiteX3" fmla="*/ 1360581 w 5113213"/>
              <a:gd name="connsiteY3" fmla="*/ 0 h 2815818"/>
              <a:gd name="connsiteX4" fmla="*/ 2446069 w 5113213"/>
              <a:gd name="connsiteY4" fmla="*/ 415752 h 2815818"/>
              <a:gd name="connsiteX5" fmla="*/ 4714798 w 5113213"/>
              <a:gd name="connsiteY5" fmla="*/ 425376 h 2815818"/>
              <a:gd name="connsiteX6" fmla="*/ 5113213 w 5113213"/>
              <a:gd name="connsiteY6" fmla="*/ 823791 h 2815818"/>
              <a:gd name="connsiteX7" fmla="*/ 5113213 w 5113213"/>
              <a:gd name="connsiteY7" fmla="*/ 823783 h 2815818"/>
              <a:gd name="connsiteX8" fmla="*/ 5113213 w 5113213"/>
              <a:gd name="connsiteY8" fmla="*/ 823783 h 2815818"/>
              <a:gd name="connsiteX9" fmla="*/ 5113213 w 5113213"/>
              <a:gd name="connsiteY9" fmla="*/ 1421394 h 2815818"/>
              <a:gd name="connsiteX10" fmla="*/ 5113213 w 5113213"/>
              <a:gd name="connsiteY10" fmla="*/ 2417403 h 2815818"/>
              <a:gd name="connsiteX11" fmla="*/ 4714798 w 5113213"/>
              <a:gd name="connsiteY11" fmla="*/ 2815818 h 2815818"/>
              <a:gd name="connsiteX12" fmla="*/ 4261011 w 5113213"/>
              <a:gd name="connsiteY12" fmla="*/ 2815818 h 2815818"/>
              <a:gd name="connsiteX13" fmla="*/ 2982708 w 5113213"/>
              <a:gd name="connsiteY13" fmla="*/ 2815818 h 2815818"/>
              <a:gd name="connsiteX14" fmla="*/ 2982708 w 5113213"/>
              <a:gd name="connsiteY14" fmla="*/ 2815818 h 2815818"/>
              <a:gd name="connsiteX15" fmla="*/ 398415 w 5113213"/>
              <a:gd name="connsiteY15" fmla="*/ 2815818 h 2815818"/>
              <a:gd name="connsiteX16" fmla="*/ 0 w 5113213"/>
              <a:gd name="connsiteY16" fmla="*/ 2417403 h 2815818"/>
              <a:gd name="connsiteX17" fmla="*/ 0 w 5113213"/>
              <a:gd name="connsiteY17" fmla="*/ 1421394 h 2815818"/>
              <a:gd name="connsiteX18" fmla="*/ 0 w 5113213"/>
              <a:gd name="connsiteY18" fmla="*/ 823783 h 2815818"/>
              <a:gd name="connsiteX19" fmla="*/ 0 w 5113213"/>
              <a:gd name="connsiteY19" fmla="*/ 823783 h 2815818"/>
              <a:gd name="connsiteX20" fmla="*/ 0 w 5113213"/>
              <a:gd name="connsiteY20" fmla="*/ 823791 h 2815818"/>
              <a:gd name="connsiteX0" fmla="*/ 0 w 5113213"/>
              <a:gd name="connsiteY0" fmla="*/ 823791 h 2815818"/>
              <a:gd name="connsiteX1" fmla="*/ 398415 w 5113213"/>
              <a:gd name="connsiteY1" fmla="*/ 425376 h 2815818"/>
              <a:gd name="connsiteX2" fmla="*/ 1822275 w 5113213"/>
              <a:gd name="connsiteY2" fmla="*/ 404273 h 2815818"/>
              <a:gd name="connsiteX3" fmla="*/ 1360581 w 5113213"/>
              <a:gd name="connsiteY3" fmla="*/ 0 h 2815818"/>
              <a:gd name="connsiteX4" fmla="*/ 2446069 w 5113213"/>
              <a:gd name="connsiteY4" fmla="*/ 415752 h 2815818"/>
              <a:gd name="connsiteX5" fmla="*/ 4714798 w 5113213"/>
              <a:gd name="connsiteY5" fmla="*/ 425376 h 2815818"/>
              <a:gd name="connsiteX6" fmla="*/ 5113213 w 5113213"/>
              <a:gd name="connsiteY6" fmla="*/ 823791 h 2815818"/>
              <a:gd name="connsiteX7" fmla="*/ 5113213 w 5113213"/>
              <a:gd name="connsiteY7" fmla="*/ 823783 h 2815818"/>
              <a:gd name="connsiteX8" fmla="*/ 5113213 w 5113213"/>
              <a:gd name="connsiteY8" fmla="*/ 823783 h 2815818"/>
              <a:gd name="connsiteX9" fmla="*/ 5113213 w 5113213"/>
              <a:gd name="connsiteY9" fmla="*/ 1421394 h 2815818"/>
              <a:gd name="connsiteX10" fmla="*/ 5113213 w 5113213"/>
              <a:gd name="connsiteY10" fmla="*/ 2417403 h 2815818"/>
              <a:gd name="connsiteX11" fmla="*/ 4714798 w 5113213"/>
              <a:gd name="connsiteY11" fmla="*/ 2815818 h 2815818"/>
              <a:gd name="connsiteX12" fmla="*/ 4261011 w 5113213"/>
              <a:gd name="connsiteY12" fmla="*/ 2815818 h 2815818"/>
              <a:gd name="connsiteX13" fmla="*/ 2982708 w 5113213"/>
              <a:gd name="connsiteY13" fmla="*/ 2815818 h 2815818"/>
              <a:gd name="connsiteX14" fmla="*/ 2982708 w 5113213"/>
              <a:gd name="connsiteY14" fmla="*/ 2815818 h 2815818"/>
              <a:gd name="connsiteX15" fmla="*/ 398415 w 5113213"/>
              <a:gd name="connsiteY15" fmla="*/ 2815818 h 2815818"/>
              <a:gd name="connsiteX16" fmla="*/ 0 w 5113213"/>
              <a:gd name="connsiteY16" fmla="*/ 2417403 h 2815818"/>
              <a:gd name="connsiteX17" fmla="*/ 0 w 5113213"/>
              <a:gd name="connsiteY17" fmla="*/ 1421394 h 2815818"/>
              <a:gd name="connsiteX18" fmla="*/ 0 w 5113213"/>
              <a:gd name="connsiteY18" fmla="*/ 823783 h 2815818"/>
              <a:gd name="connsiteX19" fmla="*/ 0 w 5113213"/>
              <a:gd name="connsiteY19" fmla="*/ 823783 h 2815818"/>
              <a:gd name="connsiteX20" fmla="*/ 0 w 5113213"/>
              <a:gd name="connsiteY20" fmla="*/ 823791 h 2815818"/>
              <a:gd name="connsiteX0" fmla="*/ 0 w 5113213"/>
              <a:gd name="connsiteY0" fmla="*/ 823791 h 2815818"/>
              <a:gd name="connsiteX1" fmla="*/ 407454 w 5113213"/>
              <a:gd name="connsiteY1" fmla="*/ 398409 h 2815818"/>
              <a:gd name="connsiteX2" fmla="*/ 1822275 w 5113213"/>
              <a:gd name="connsiteY2" fmla="*/ 404273 h 2815818"/>
              <a:gd name="connsiteX3" fmla="*/ 1360581 w 5113213"/>
              <a:gd name="connsiteY3" fmla="*/ 0 h 2815818"/>
              <a:gd name="connsiteX4" fmla="*/ 2446069 w 5113213"/>
              <a:gd name="connsiteY4" fmla="*/ 415752 h 2815818"/>
              <a:gd name="connsiteX5" fmla="*/ 4714798 w 5113213"/>
              <a:gd name="connsiteY5" fmla="*/ 425376 h 2815818"/>
              <a:gd name="connsiteX6" fmla="*/ 5113213 w 5113213"/>
              <a:gd name="connsiteY6" fmla="*/ 823791 h 2815818"/>
              <a:gd name="connsiteX7" fmla="*/ 5113213 w 5113213"/>
              <a:gd name="connsiteY7" fmla="*/ 823783 h 2815818"/>
              <a:gd name="connsiteX8" fmla="*/ 5113213 w 5113213"/>
              <a:gd name="connsiteY8" fmla="*/ 823783 h 2815818"/>
              <a:gd name="connsiteX9" fmla="*/ 5113213 w 5113213"/>
              <a:gd name="connsiteY9" fmla="*/ 1421394 h 2815818"/>
              <a:gd name="connsiteX10" fmla="*/ 5113213 w 5113213"/>
              <a:gd name="connsiteY10" fmla="*/ 2417403 h 2815818"/>
              <a:gd name="connsiteX11" fmla="*/ 4714798 w 5113213"/>
              <a:gd name="connsiteY11" fmla="*/ 2815818 h 2815818"/>
              <a:gd name="connsiteX12" fmla="*/ 4261011 w 5113213"/>
              <a:gd name="connsiteY12" fmla="*/ 2815818 h 2815818"/>
              <a:gd name="connsiteX13" fmla="*/ 2982708 w 5113213"/>
              <a:gd name="connsiteY13" fmla="*/ 2815818 h 2815818"/>
              <a:gd name="connsiteX14" fmla="*/ 2982708 w 5113213"/>
              <a:gd name="connsiteY14" fmla="*/ 2815818 h 2815818"/>
              <a:gd name="connsiteX15" fmla="*/ 398415 w 5113213"/>
              <a:gd name="connsiteY15" fmla="*/ 2815818 h 2815818"/>
              <a:gd name="connsiteX16" fmla="*/ 0 w 5113213"/>
              <a:gd name="connsiteY16" fmla="*/ 2417403 h 2815818"/>
              <a:gd name="connsiteX17" fmla="*/ 0 w 5113213"/>
              <a:gd name="connsiteY17" fmla="*/ 1421394 h 2815818"/>
              <a:gd name="connsiteX18" fmla="*/ 0 w 5113213"/>
              <a:gd name="connsiteY18" fmla="*/ 823783 h 2815818"/>
              <a:gd name="connsiteX19" fmla="*/ 0 w 5113213"/>
              <a:gd name="connsiteY19" fmla="*/ 823783 h 2815818"/>
              <a:gd name="connsiteX20" fmla="*/ 0 w 5113213"/>
              <a:gd name="connsiteY20" fmla="*/ 823791 h 2815818"/>
              <a:gd name="connsiteX0" fmla="*/ 0 w 5113213"/>
              <a:gd name="connsiteY0" fmla="*/ 823791 h 2815818"/>
              <a:gd name="connsiteX1" fmla="*/ 407454 w 5113213"/>
              <a:gd name="connsiteY1" fmla="*/ 398409 h 2815818"/>
              <a:gd name="connsiteX2" fmla="*/ 1822275 w 5113213"/>
              <a:gd name="connsiteY2" fmla="*/ 404273 h 2815818"/>
              <a:gd name="connsiteX3" fmla="*/ 1360581 w 5113213"/>
              <a:gd name="connsiteY3" fmla="*/ 0 h 2815818"/>
              <a:gd name="connsiteX4" fmla="*/ 2446069 w 5113213"/>
              <a:gd name="connsiteY4" fmla="*/ 415752 h 2815818"/>
              <a:gd name="connsiteX5" fmla="*/ 4714798 w 5113213"/>
              <a:gd name="connsiteY5" fmla="*/ 398409 h 2815818"/>
              <a:gd name="connsiteX6" fmla="*/ 5113213 w 5113213"/>
              <a:gd name="connsiteY6" fmla="*/ 823791 h 2815818"/>
              <a:gd name="connsiteX7" fmla="*/ 5113213 w 5113213"/>
              <a:gd name="connsiteY7" fmla="*/ 823783 h 2815818"/>
              <a:gd name="connsiteX8" fmla="*/ 5113213 w 5113213"/>
              <a:gd name="connsiteY8" fmla="*/ 823783 h 2815818"/>
              <a:gd name="connsiteX9" fmla="*/ 5113213 w 5113213"/>
              <a:gd name="connsiteY9" fmla="*/ 1421394 h 2815818"/>
              <a:gd name="connsiteX10" fmla="*/ 5113213 w 5113213"/>
              <a:gd name="connsiteY10" fmla="*/ 2417403 h 2815818"/>
              <a:gd name="connsiteX11" fmla="*/ 4714798 w 5113213"/>
              <a:gd name="connsiteY11" fmla="*/ 2815818 h 2815818"/>
              <a:gd name="connsiteX12" fmla="*/ 4261011 w 5113213"/>
              <a:gd name="connsiteY12" fmla="*/ 2815818 h 2815818"/>
              <a:gd name="connsiteX13" fmla="*/ 2982708 w 5113213"/>
              <a:gd name="connsiteY13" fmla="*/ 2815818 h 2815818"/>
              <a:gd name="connsiteX14" fmla="*/ 2982708 w 5113213"/>
              <a:gd name="connsiteY14" fmla="*/ 2815818 h 2815818"/>
              <a:gd name="connsiteX15" fmla="*/ 398415 w 5113213"/>
              <a:gd name="connsiteY15" fmla="*/ 2815818 h 2815818"/>
              <a:gd name="connsiteX16" fmla="*/ 0 w 5113213"/>
              <a:gd name="connsiteY16" fmla="*/ 2417403 h 2815818"/>
              <a:gd name="connsiteX17" fmla="*/ 0 w 5113213"/>
              <a:gd name="connsiteY17" fmla="*/ 1421394 h 2815818"/>
              <a:gd name="connsiteX18" fmla="*/ 0 w 5113213"/>
              <a:gd name="connsiteY18" fmla="*/ 823783 h 2815818"/>
              <a:gd name="connsiteX19" fmla="*/ 0 w 5113213"/>
              <a:gd name="connsiteY19" fmla="*/ 823783 h 2815818"/>
              <a:gd name="connsiteX20" fmla="*/ 0 w 5113213"/>
              <a:gd name="connsiteY20" fmla="*/ 823791 h 2815818"/>
              <a:gd name="connsiteX0" fmla="*/ 0 w 5113213"/>
              <a:gd name="connsiteY0" fmla="*/ 823791 h 2815818"/>
              <a:gd name="connsiteX1" fmla="*/ 407454 w 5113213"/>
              <a:gd name="connsiteY1" fmla="*/ 398409 h 2815818"/>
              <a:gd name="connsiteX2" fmla="*/ 1822275 w 5113213"/>
              <a:gd name="connsiteY2" fmla="*/ 404273 h 2815818"/>
              <a:gd name="connsiteX3" fmla="*/ 1360581 w 5113213"/>
              <a:gd name="connsiteY3" fmla="*/ 0 h 2815818"/>
              <a:gd name="connsiteX4" fmla="*/ 2446069 w 5113213"/>
              <a:gd name="connsiteY4" fmla="*/ 415752 h 2815818"/>
              <a:gd name="connsiteX5" fmla="*/ 4723837 w 5113213"/>
              <a:gd name="connsiteY5" fmla="*/ 416387 h 2815818"/>
              <a:gd name="connsiteX6" fmla="*/ 5113213 w 5113213"/>
              <a:gd name="connsiteY6" fmla="*/ 823791 h 2815818"/>
              <a:gd name="connsiteX7" fmla="*/ 5113213 w 5113213"/>
              <a:gd name="connsiteY7" fmla="*/ 823783 h 2815818"/>
              <a:gd name="connsiteX8" fmla="*/ 5113213 w 5113213"/>
              <a:gd name="connsiteY8" fmla="*/ 823783 h 2815818"/>
              <a:gd name="connsiteX9" fmla="*/ 5113213 w 5113213"/>
              <a:gd name="connsiteY9" fmla="*/ 1421394 h 2815818"/>
              <a:gd name="connsiteX10" fmla="*/ 5113213 w 5113213"/>
              <a:gd name="connsiteY10" fmla="*/ 2417403 h 2815818"/>
              <a:gd name="connsiteX11" fmla="*/ 4714798 w 5113213"/>
              <a:gd name="connsiteY11" fmla="*/ 2815818 h 2815818"/>
              <a:gd name="connsiteX12" fmla="*/ 4261011 w 5113213"/>
              <a:gd name="connsiteY12" fmla="*/ 2815818 h 2815818"/>
              <a:gd name="connsiteX13" fmla="*/ 2982708 w 5113213"/>
              <a:gd name="connsiteY13" fmla="*/ 2815818 h 2815818"/>
              <a:gd name="connsiteX14" fmla="*/ 2982708 w 5113213"/>
              <a:gd name="connsiteY14" fmla="*/ 2815818 h 2815818"/>
              <a:gd name="connsiteX15" fmla="*/ 398415 w 5113213"/>
              <a:gd name="connsiteY15" fmla="*/ 2815818 h 2815818"/>
              <a:gd name="connsiteX16" fmla="*/ 0 w 5113213"/>
              <a:gd name="connsiteY16" fmla="*/ 2417403 h 2815818"/>
              <a:gd name="connsiteX17" fmla="*/ 0 w 5113213"/>
              <a:gd name="connsiteY17" fmla="*/ 1421394 h 2815818"/>
              <a:gd name="connsiteX18" fmla="*/ 0 w 5113213"/>
              <a:gd name="connsiteY18" fmla="*/ 823783 h 2815818"/>
              <a:gd name="connsiteX19" fmla="*/ 0 w 5113213"/>
              <a:gd name="connsiteY19" fmla="*/ 823783 h 2815818"/>
              <a:gd name="connsiteX20" fmla="*/ 0 w 5113213"/>
              <a:gd name="connsiteY20" fmla="*/ 823791 h 2815818"/>
              <a:gd name="connsiteX0" fmla="*/ 0 w 5113213"/>
              <a:gd name="connsiteY0" fmla="*/ 823791 h 2815818"/>
              <a:gd name="connsiteX1" fmla="*/ 407454 w 5113213"/>
              <a:gd name="connsiteY1" fmla="*/ 416387 h 2815818"/>
              <a:gd name="connsiteX2" fmla="*/ 1822275 w 5113213"/>
              <a:gd name="connsiteY2" fmla="*/ 404273 h 2815818"/>
              <a:gd name="connsiteX3" fmla="*/ 1360581 w 5113213"/>
              <a:gd name="connsiteY3" fmla="*/ 0 h 2815818"/>
              <a:gd name="connsiteX4" fmla="*/ 2446069 w 5113213"/>
              <a:gd name="connsiteY4" fmla="*/ 415752 h 2815818"/>
              <a:gd name="connsiteX5" fmla="*/ 4723837 w 5113213"/>
              <a:gd name="connsiteY5" fmla="*/ 416387 h 2815818"/>
              <a:gd name="connsiteX6" fmla="*/ 5113213 w 5113213"/>
              <a:gd name="connsiteY6" fmla="*/ 823791 h 2815818"/>
              <a:gd name="connsiteX7" fmla="*/ 5113213 w 5113213"/>
              <a:gd name="connsiteY7" fmla="*/ 823783 h 2815818"/>
              <a:gd name="connsiteX8" fmla="*/ 5113213 w 5113213"/>
              <a:gd name="connsiteY8" fmla="*/ 823783 h 2815818"/>
              <a:gd name="connsiteX9" fmla="*/ 5113213 w 5113213"/>
              <a:gd name="connsiteY9" fmla="*/ 1421394 h 2815818"/>
              <a:gd name="connsiteX10" fmla="*/ 5113213 w 5113213"/>
              <a:gd name="connsiteY10" fmla="*/ 2417403 h 2815818"/>
              <a:gd name="connsiteX11" fmla="*/ 4714798 w 5113213"/>
              <a:gd name="connsiteY11" fmla="*/ 2815818 h 2815818"/>
              <a:gd name="connsiteX12" fmla="*/ 4261011 w 5113213"/>
              <a:gd name="connsiteY12" fmla="*/ 2815818 h 2815818"/>
              <a:gd name="connsiteX13" fmla="*/ 2982708 w 5113213"/>
              <a:gd name="connsiteY13" fmla="*/ 2815818 h 2815818"/>
              <a:gd name="connsiteX14" fmla="*/ 2982708 w 5113213"/>
              <a:gd name="connsiteY14" fmla="*/ 2815818 h 2815818"/>
              <a:gd name="connsiteX15" fmla="*/ 398415 w 5113213"/>
              <a:gd name="connsiteY15" fmla="*/ 2815818 h 2815818"/>
              <a:gd name="connsiteX16" fmla="*/ 0 w 5113213"/>
              <a:gd name="connsiteY16" fmla="*/ 2417403 h 2815818"/>
              <a:gd name="connsiteX17" fmla="*/ 0 w 5113213"/>
              <a:gd name="connsiteY17" fmla="*/ 1421394 h 2815818"/>
              <a:gd name="connsiteX18" fmla="*/ 0 w 5113213"/>
              <a:gd name="connsiteY18" fmla="*/ 823783 h 2815818"/>
              <a:gd name="connsiteX19" fmla="*/ 0 w 5113213"/>
              <a:gd name="connsiteY19" fmla="*/ 823783 h 2815818"/>
              <a:gd name="connsiteX20" fmla="*/ 0 w 5113213"/>
              <a:gd name="connsiteY20" fmla="*/ 823791 h 2815818"/>
              <a:gd name="connsiteX0" fmla="*/ 0 w 5113213"/>
              <a:gd name="connsiteY0" fmla="*/ 859746 h 2851773"/>
              <a:gd name="connsiteX1" fmla="*/ 407454 w 5113213"/>
              <a:gd name="connsiteY1" fmla="*/ 452342 h 2851773"/>
              <a:gd name="connsiteX2" fmla="*/ 1822275 w 5113213"/>
              <a:gd name="connsiteY2" fmla="*/ 440228 h 2851773"/>
              <a:gd name="connsiteX3" fmla="*/ 1116538 w 5113213"/>
              <a:gd name="connsiteY3" fmla="*/ 0 h 2851773"/>
              <a:gd name="connsiteX4" fmla="*/ 2446069 w 5113213"/>
              <a:gd name="connsiteY4" fmla="*/ 451707 h 2851773"/>
              <a:gd name="connsiteX5" fmla="*/ 4723837 w 5113213"/>
              <a:gd name="connsiteY5" fmla="*/ 452342 h 2851773"/>
              <a:gd name="connsiteX6" fmla="*/ 5113213 w 5113213"/>
              <a:gd name="connsiteY6" fmla="*/ 859746 h 2851773"/>
              <a:gd name="connsiteX7" fmla="*/ 5113213 w 5113213"/>
              <a:gd name="connsiteY7" fmla="*/ 859738 h 2851773"/>
              <a:gd name="connsiteX8" fmla="*/ 5113213 w 5113213"/>
              <a:gd name="connsiteY8" fmla="*/ 859738 h 2851773"/>
              <a:gd name="connsiteX9" fmla="*/ 5113213 w 5113213"/>
              <a:gd name="connsiteY9" fmla="*/ 1457349 h 2851773"/>
              <a:gd name="connsiteX10" fmla="*/ 5113213 w 5113213"/>
              <a:gd name="connsiteY10" fmla="*/ 2453358 h 2851773"/>
              <a:gd name="connsiteX11" fmla="*/ 4714798 w 5113213"/>
              <a:gd name="connsiteY11" fmla="*/ 2851773 h 2851773"/>
              <a:gd name="connsiteX12" fmla="*/ 4261011 w 5113213"/>
              <a:gd name="connsiteY12" fmla="*/ 2851773 h 2851773"/>
              <a:gd name="connsiteX13" fmla="*/ 2982708 w 5113213"/>
              <a:gd name="connsiteY13" fmla="*/ 2851773 h 2851773"/>
              <a:gd name="connsiteX14" fmla="*/ 2982708 w 5113213"/>
              <a:gd name="connsiteY14" fmla="*/ 2851773 h 2851773"/>
              <a:gd name="connsiteX15" fmla="*/ 398415 w 5113213"/>
              <a:gd name="connsiteY15" fmla="*/ 2851773 h 2851773"/>
              <a:gd name="connsiteX16" fmla="*/ 0 w 5113213"/>
              <a:gd name="connsiteY16" fmla="*/ 2453358 h 2851773"/>
              <a:gd name="connsiteX17" fmla="*/ 0 w 5113213"/>
              <a:gd name="connsiteY17" fmla="*/ 1457349 h 2851773"/>
              <a:gd name="connsiteX18" fmla="*/ 0 w 5113213"/>
              <a:gd name="connsiteY18" fmla="*/ 859738 h 2851773"/>
              <a:gd name="connsiteX19" fmla="*/ 0 w 5113213"/>
              <a:gd name="connsiteY19" fmla="*/ 859738 h 2851773"/>
              <a:gd name="connsiteX20" fmla="*/ 0 w 5113213"/>
              <a:gd name="connsiteY20" fmla="*/ 859746 h 28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13213" h="2851773">
                <a:moveTo>
                  <a:pt x="0" y="859746"/>
                </a:moveTo>
                <a:cubicBezTo>
                  <a:pt x="0" y="639707"/>
                  <a:pt x="187415" y="452342"/>
                  <a:pt x="407454" y="452342"/>
                </a:cubicBezTo>
                <a:lnTo>
                  <a:pt x="1822275" y="440228"/>
                </a:lnTo>
                <a:lnTo>
                  <a:pt x="1116538" y="0"/>
                </a:lnTo>
                <a:lnTo>
                  <a:pt x="2446069" y="451707"/>
                </a:lnTo>
                <a:lnTo>
                  <a:pt x="4723837" y="452342"/>
                </a:lnTo>
                <a:cubicBezTo>
                  <a:pt x="4943876" y="452342"/>
                  <a:pt x="5113213" y="639707"/>
                  <a:pt x="5113213" y="859746"/>
                </a:cubicBezTo>
                <a:lnTo>
                  <a:pt x="5113213" y="859738"/>
                </a:lnTo>
                <a:lnTo>
                  <a:pt x="5113213" y="859738"/>
                </a:lnTo>
                <a:lnTo>
                  <a:pt x="5113213" y="1457349"/>
                </a:lnTo>
                <a:lnTo>
                  <a:pt x="5113213" y="2453358"/>
                </a:lnTo>
                <a:cubicBezTo>
                  <a:pt x="5113213" y="2673397"/>
                  <a:pt x="4934837" y="2851773"/>
                  <a:pt x="4714798" y="2851773"/>
                </a:cubicBezTo>
                <a:lnTo>
                  <a:pt x="4261011" y="2851773"/>
                </a:lnTo>
                <a:lnTo>
                  <a:pt x="2982708" y="2851773"/>
                </a:lnTo>
                <a:lnTo>
                  <a:pt x="2982708" y="2851773"/>
                </a:lnTo>
                <a:lnTo>
                  <a:pt x="398415" y="2851773"/>
                </a:lnTo>
                <a:cubicBezTo>
                  <a:pt x="178376" y="2851773"/>
                  <a:pt x="0" y="2673397"/>
                  <a:pt x="0" y="2453358"/>
                </a:cubicBezTo>
                <a:lnTo>
                  <a:pt x="0" y="1457349"/>
                </a:lnTo>
                <a:lnTo>
                  <a:pt x="0" y="859738"/>
                </a:lnTo>
                <a:lnTo>
                  <a:pt x="0" y="859738"/>
                </a:lnTo>
                <a:lnTo>
                  <a:pt x="0" y="85974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>
              <a:lnSpc>
                <a:spcPct val="12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площадки обязан отказать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Участнику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в двух случаях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6, ст. 61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44-ФЗ):</a:t>
            </a:r>
          </a:p>
          <a:p>
            <a:pPr lvl="1">
              <a:lnSpc>
                <a:spcPct val="120000"/>
              </a:lnSpc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Участник не предоставил обязательные документы и информацию; 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Участник предоставил документы,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соответствующие требованиям законодательства РФ.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99800" l="500" r="99000">
                        <a14:foregroundMark x1="45667" y1="38800" x2="48333" y2="66200"/>
                        <a14:foregroundMark x1="48667" y1="66800" x2="51833" y2="66200"/>
                        <a14:foregroundMark x1="52333" y1="65800" x2="52833" y2="38000"/>
                        <a14:foregroundMark x1="52833" y1="37800" x2="52333" y2="37800"/>
                        <a14:foregroundMark x1="48667" y1="76600" x2="49000" y2="8080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01" y="4907656"/>
            <a:ext cx="1905552" cy="158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190568" y="2822996"/>
            <a:ext cx="6545467" cy="779037"/>
            <a:chOff x="190568" y="2822996"/>
            <a:chExt cx="6545467" cy="779037"/>
          </a:xfrm>
        </p:grpSpPr>
        <p:sp>
          <p:nvSpPr>
            <p:cNvPr id="13" name="Полилиния 12"/>
            <p:cNvSpPr/>
            <p:nvPr/>
          </p:nvSpPr>
          <p:spPr>
            <a:xfrm>
              <a:off x="3502936" y="2830142"/>
              <a:ext cx="1800845" cy="725232"/>
            </a:xfrm>
            <a:custGeom>
              <a:avLst/>
              <a:gdLst>
                <a:gd name="connsiteX0" fmla="*/ 0 w 2050364"/>
                <a:gd name="connsiteY0" fmla="*/ 123022 h 1230218"/>
                <a:gd name="connsiteX1" fmla="*/ 123022 w 2050364"/>
                <a:gd name="connsiteY1" fmla="*/ 0 h 1230218"/>
                <a:gd name="connsiteX2" fmla="*/ 1927342 w 2050364"/>
                <a:gd name="connsiteY2" fmla="*/ 0 h 1230218"/>
                <a:gd name="connsiteX3" fmla="*/ 2050364 w 2050364"/>
                <a:gd name="connsiteY3" fmla="*/ 123022 h 1230218"/>
                <a:gd name="connsiteX4" fmla="*/ 2050364 w 2050364"/>
                <a:gd name="connsiteY4" fmla="*/ 1107196 h 1230218"/>
                <a:gd name="connsiteX5" fmla="*/ 1927342 w 2050364"/>
                <a:gd name="connsiteY5" fmla="*/ 1230218 h 1230218"/>
                <a:gd name="connsiteX6" fmla="*/ 123022 w 2050364"/>
                <a:gd name="connsiteY6" fmla="*/ 1230218 h 1230218"/>
                <a:gd name="connsiteX7" fmla="*/ 0 w 2050364"/>
                <a:gd name="connsiteY7" fmla="*/ 1107196 h 1230218"/>
                <a:gd name="connsiteX8" fmla="*/ 0 w 2050364"/>
                <a:gd name="connsiteY8" fmla="*/ 123022 h 12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364" h="1230218">
                  <a:moveTo>
                    <a:pt x="0" y="123022"/>
                  </a:moveTo>
                  <a:cubicBezTo>
                    <a:pt x="0" y="55079"/>
                    <a:pt x="55079" y="0"/>
                    <a:pt x="123022" y="0"/>
                  </a:cubicBezTo>
                  <a:lnTo>
                    <a:pt x="1927342" y="0"/>
                  </a:lnTo>
                  <a:cubicBezTo>
                    <a:pt x="1995285" y="0"/>
                    <a:pt x="2050364" y="55079"/>
                    <a:pt x="2050364" y="123022"/>
                  </a:cubicBezTo>
                  <a:lnTo>
                    <a:pt x="2050364" y="1107196"/>
                  </a:lnTo>
                  <a:cubicBezTo>
                    <a:pt x="2050364" y="1175139"/>
                    <a:pt x="1995285" y="1230218"/>
                    <a:pt x="1927342" y="1230218"/>
                  </a:cubicBezTo>
                  <a:lnTo>
                    <a:pt x="123022" y="1230218"/>
                  </a:lnTo>
                  <a:cubicBezTo>
                    <a:pt x="55079" y="1230218"/>
                    <a:pt x="0" y="1175139"/>
                    <a:pt x="0" y="1107196"/>
                  </a:cubicBezTo>
                  <a:lnTo>
                    <a:pt x="0" y="12302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852" tIns="119852" rIns="119852" bIns="119852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Отказ в аккредитации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90568" y="2822996"/>
              <a:ext cx="1822488" cy="779037"/>
            </a:xfrm>
            <a:custGeom>
              <a:avLst/>
              <a:gdLst>
                <a:gd name="connsiteX0" fmla="*/ 0 w 2050364"/>
                <a:gd name="connsiteY0" fmla="*/ 123022 h 1230218"/>
                <a:gd name="connsiteX1" fmla="*/ 123022 w 2050364"/>
                <a:gd name="connsiteY1" fmla="*/ 0 h 1230218"/>
                <a:gd name="connsiteX2" fmla="*/ 1927342 w 2050364"/>
                <a:gd name="connsiteY2" fmla="*/ 0 h 1230218"/>
                <a:gd name="connsiteX3" fmla="*/ 2050364 w 2050364"/>
                <a:gd name="connsiteY3" fmla="*/ 123022 h 1230218"/>
                <a:gd name="connsiteX4" fmla="*/ 2050364 w 2050364"/>
                <a:gd name="connsiteY4" fmla="*/ 1107196 h 1230218"/>
                <a:gd name="connsiteX5" fmla="*/ 1927342 w 2050364"/>
                <a:gd name="connsiteY5" fmla="*/ 1230218 h 1230218"/>
                <a:gd name="connsiteX6" fmla="*/ 123022 w 2050364"/>
                <a:gd name="connsiteY6" fmla="*/ 1230218 h 1230218"/>
                <a:gd name="connsiteX7" fmla="*/ 0 w 2050364"/>
                <a:gd name="connsiteY7" fmla="*/ 1107196 h 1230218"/>
                <a:gd name="connsiteX8" fmla="*/ 0 w 2050364"/>
                <a:gd name="connsiteY8" fmla="*/ 123022 h 12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364" h="1230218">
                  <a:moveTo>
                    <a:pt x="0" y="123022"/>
                  </a:moveTo>
                  <a:cubicBezTo>
                    <a:pt x="0" y="55079"/>
                    <a:pt x="55079" y="0"/>
                    <a:pt x="123022" y="0"/>
                  </a:cubicBezTo>
                  <a:lnTo>
                    <a:pt x="1927342" y="0"/>
                  </a:lnTo>
                  <a:cubicBezTo>
                    <a:pt x="1995285" y="0"/>
                    <a:pt x="2050364" y="55079"/>
                    <a:pt x="2050364" y="123022"/>
                  </a:cubicBezTo>
                  <a:lnTo>
                    <a:pt x="2050364" y="1107196"/>
                  </a:lnTo>
                  <a:cubicBezTo>
                    <a:pt x="2050364" y="1175139"/>
                    <a:pt x="1995285" y="1230218"/>
                    <a:pt x="1927342" y="1230218"/>
                  </a:cubicBezTo>
                  <a:lnTo>
                    <a:pt x="123022" y="1230218"/>
                  </a:lnTo>
                  <a:cubicBezTo>
                    <a:pt x="55079" y="1230218"/>
                    <a:pt x="0" y="1175139"/>
                    <a:pt x="0" y="1107196"/>
                  </a:cubicBezTo>
                  <a:lnTo>
                    <a:pt x="0" y="1230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852" tIns="119852" rIns="119852" bIns="119852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Повторная подача заявки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flipH="1">
              <a:off x="2154276" y="2992778"/>
              <a:ext cx="1145957" cy="39996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flipH="1">
              <a:off x="5590078" y="2992778"/>
              <a:ext cx="1145957" cy="39996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трелка вправо 24"/>
          <p:cNvSpPr/>
          <p:nvPr/>
        </p:nvSpPr>
        <p:spPr>
          <a:xfrm>
            <a:off x="2209873" y="1574890"/>
            <a:ext cx="1145957" cy="3999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519160" y="1559791"/>
            <a:ext cx="1145957" cy="3999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7561826" y="2239181"/>
            <a:ext cx="481272" cy="3999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6931957" y="3698269"/>
            <a:ext cx="1839792" cy="3044189"/>
            <a:chOff x="6931957" y="3698269"/>
            <a:chExt cx="1839792" cy="3044189"/>
          </a:xfrm>
        </p:grpSpPr>
        <p:sp>
          <p:nvSpPr>
            <p:cNvPr id="15" name="Полилиния 14"/>
            <p:cNvSpPr/>
            <p:nvPr/>
          </p:nvSpPr>
          <p:spPr>
            <a:xfrm>
              <a:off x="6931957" y="4281629"/>
              <a:ext cx="1756974" cy="868337"/>
            </a:xfrm>
            <a:custGeom>
              <a:avLst/>
              <a:gdLst>
                <a:gd name="connsiteX0" fmla="*/ 0 w 2050364"/>
                <a:gd name="connsiteY0" fmla="*/ 123022 h 1230218"/>
                <a:gd name="connsiteX1" fmla="*/ 123022 w 2050364"/>
                <a:gd name="connsiteY1" fmla="*/ 0 h 1230218"/>
                <a:gd name="connsiteX2" fmla="*/ 1927342 w 2050364"/>
                <a:gd name="connsiteY2" fmla="*/ 0 h 1230218"/>
                <a:gd name="connsiteX3" fmla="*/ 2050364 w 2050364"/>
                <a:gd name="connsiteY3" fmla="*/ 123022 h 1230218"/>
                <a:gd name="connsiteX4" fmla="*/ 2050364 w 2050364"/>
                <a:gd name="connsiteY4" fmla="*/ 1107196 h 1230218"/>
                <a:gd name="connsiteX5" fmla="*/ 1927342 w 2050364"/>
                <a:gd name="connsiteY5" fmla="*/ 1230218 h 1230218"/>
                <a:gd name="connsiteX6" fmla="*/ 123022 w 2050364"/>
                <a:gd name="connsiteY6" fmla="*/ 1230218 h 1230218"/>
                <a:gd name="connsiteX7" fmla="*/ 0 w 2050364"/>
                <a:gd name="connsiteY7" fmla="*/ 1107196 h 1230218"/>
                <a:gd name="connsiteX8" fmla="*/ 0 w 2050364"/>
                <a:gd name="connsiteY8" fmla="*/ 123022 h 12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364" h="1230218">
                  <a:moveTo>
                    <a:pt x="0" y="123022"/>
                  </a:moveTo>
                  <a:cubicBezTo>
                    <a:pt x="0" y="55079"/>
                    <a:pt x="55079" y="0"/>
                    <a:pt x="123022" y="0"/>
                  </a:cubicBezTo>
                  <a:lnTo>
                    <a:pt x="1927342" y="0"/>
                  </a:lnTo>
                  <a:cubicBezTo>
                    <a:pt x="1995285" y="0"/>
                    <a:pt x="2050364" y="55079"/>
                    <a:pt x="2050364" y="123022"/>
                  </a:cubicBezTo>
                  <a:lnTo>
                    <a:pt x="2050364" y="1107196"/>
                  </a:lnTo>
                  <a:cubicBezTo>
                    <a:pt x="2050364" y="1175139"/>
                    <a:pt x="1995285" y="1230218"/>
                    <a:pt x="1927342" y="1230218"/>
                  </a:cubicBezTo>
                  <a:lnTo>
                    <a:pt x="123022" y="1230218"/>
                  </a:lnTo>
                  <a:cubicBezTo>
                    <a:pt x="55079" y="1230218"/>
                    <a:pt x="0" y="1175139"/>
                    <a:pt x="0" y="1107196"/>
                  </a:cubicBezTo>
                  <a:lnTo>
                    <a:pt x="0" y="1230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852" tIns="119852" rIns="119852" bIns="119852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Аккредитация на три года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flipH="1">
              <a:off x="6949257" y="5669236"/>
              <a:ext cx="1822492" cy="1073222"/>
            </a:xfrm>
            <a:custGeom>
              <a:avLst/>
              <a:gdLst>
                <a:gd name="connsiteX0" fmla="*/ 0 w 2050364"/>
                <a:gd name="connsiteY0" fmla="*/ 123022 h 1230218"/>
                <a:gd name="connsiteX1" fmla="*/ 123022 w 2050364"/>
                <a:gd name="connsiteY1" fmla="*/ 0 h 1230218"/>
                <a:gd name="connsiteX2" fmla="*/ 1927342 w 2050364"/>
                <a:gd name="connsiteY2" fmla="*/ 0 h 1230218"/>
                <a:gd name="connsiteX3" fmla="*/ 2050364 w 2050364"/>
                <a:gd name="connsiteY3" fmla="*/ 123022 h 1230218"/>
                <a:gd name="connsiteX4" fmla="*/ 2050364 w 2050364"/>
                <a:gd name="connsiteY4" fmla="*/ 1107196 h 1230218"/>
                <a:gd name="connsiteX5" fmla="*/ 1927342 w 2050364"/>
                <a:gd name="connsiteY5" fmla="*/ 1230218 h 1230218"/>
                <a:gd name="connsiteX6" fmla="*/ 123022 w 2050364"/>
                <a:gd name="connsiteY6" fmla="*/ 1230218 h 1230218"/>
                <a:gd name="connsiteX7" fmla="*/ 0 w 2050364"/>
                <a:gd name="connsiteY7" fmla="*/ 1107196 h 1230218"/>
                <a:gd name="connsiteX8" fmla="*/ 0 w 2050364"/>
                <a:gd name="connsiteY8" fmla="*/ 123022 h 12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364" h="1230218">
                  <a:moveTo>
                    <a:pt x="0" y="123022"/>
                  </a:moveTo>
                  <a:cubicBezTo>
                    <a:pt x="0" y="55079"/>
                    <a:pt x="55079" y="0"/>
                    <a:pt x="123022" y="0"/>
                  </a:cubicBezTo>
                  <a:lnTo>
                    <a:pt x="1927342" y="0"/>
                  </a:lnTo>
                  <a:cubicBezTo>
                    <a:pt x="1995285" y="0"/>
                    <a:pt x="2050364" y="55079"/>
                    <a:pt x="2050364" y="123022"/>
                  </a:cubicBezTo>
                  <a:lnTo>
                    <a:pt x="2050364" y="1107196"/>
                  </a:lnTo>
                  <a:cubicBezTo>
                    <a:pt x="2050364" y="1175139"/>
                    <a:pt x="1995285" y="1230218"/>
                    <a:pt x="1927342" y="1230218"/>
                  </a:cubicBezTo>
                  <a:lnTo>
                    <a:pt x="123022" y="1230218"/>
                  </a:lnTo>
                  <a:cubicBezTo>
                    <a:pt x="55079" y="1230218"/>
                    <a:pt x="0" y="1175139"/>
                    <a:pt x="0" y="1107196"/>
                  </a:cubicBezTo>
                  <a:lnTo>
                    <a:pt x="0" y="1230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852" tIns="119852" rIns="119852" bIns="119852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Возможность пройти аккредитацию на новый срок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Стрелка вправо 29"/>
            <p:cNvSpPr/>
            <p:nvPr/>
          </p:nvSpPr>
          <p:spPr>
            <a:xfrm rot="5400000">
              <a:off x="7579948" y="5210498"/>
              <a:ext cx="445027" cy="39996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5400000">
              <a:off x="7561827" y="3738925"/>
              <a:ext cx="481272" cy="39996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37793" y="3665869"/>
            <a:ext cx="1839792" cy="3044189"/>
            <a:chOff x="6931957" y="3698269"/>
            <a:chExt cx="1839792" cy="3044189"/>
          </a:xfrm>
        </p:grpSpPr>
        <p:sp>
          <p:nvSpPr>
            <p:cNvPr id="34" name="Полилиния 33"/>
            <p:cNvSpPr/>
            <p:nvPr/>
          </p:nvSpPr>
          <p:spPr>
            <a:xfrm>
              <a:off x="6931957" y="4281629"/>
              <a:ext cx="1756974" cy="868337"/>
            </a:xfrm>
            <a:custGeom>
              <a:avLst/>
              <a:gdLst>
                <a:gd name="connsiteX0" fmla="*/ 0 w 2050364"/>
                <a:gd name="connsiteY0" fmla="*/ 123022 h 1230218"/>
                <a:gd name="connsiteX1" fmla="*/ 123022 w 2050364"/>
                <a:gd name="connsiteY1" fmla="*/ 0 h 1230218"/>
                <a:gd name="connsiteX2" fmla="*/ 1927342 w 2050364"/>
                <a:gd name="connsiteY2" fmla="*/ 0 h 1230218"/>
                <a:gd name="connsiteX3" fmla="*/ 2050364 w 2050364"/>
                <a:gd name="connsiteY3" fmla="*/ 123022 h 1230218"/>
                <a:gd name="connsiteX4" fmla="*/ 2050364 w 2050364"/>
                <a:gd name="connsiteY4" fmla="*/ 1107196 h 1230218"/>
                <a:gd name="connsiteX5" fmla="*/ 1927342 w 2050364"/>
                <a:gd name="connsiteY5" fmla="*/ 1230218 h 1230218"/>
                <a:gd name="connsiteX6" fmla="*/ 123022 w 2050364"/>
                <a:gd name="connsiteY6" fmla="*/ 1230218 h 1230218"/>
                <a:gd name="connsiteX7" fmla="*/ 0 w 2050364"/>
                <a:gd name="connsiteY7" fmla="*/ 1107196 h 1230218"/>
                <a:gd name="connsiteX8" fmla="*/ 0 w 2050364"/>
                <a:gd name="connsiteY8" fmla="*/ 123022 h 12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364" h="1230218">
                  <a:moveTo>
                    <a:pt x="0" y="123022"/>
                  </a:moveTo>
                  <a:cubicBezTo>
                    <a:pt x="0" y="55079"/>
                    <a:pt x="55079" y="0"/>
                    <a:pt x="123022" y="0"/>
                  </a:cubicBezTo>
                  <a:lnTo>
                    <a:pt x="1927342" y="0"/>
                  </a:lnTo>
                  <a:cubicBezTo>
                    <a:pt x="1995285" y="0"/>
                    <a:pt x="2050364" y="55079"/>
                    <a:pt x="2050364" y="123022"/>
                  </a:cubicBezTo>
                  <a:lnTo>
                    <a:pt x="2050364" y="1107196"/>
                  </a:lnTo>
                  <a:cubicBezTo>
                    <a:pt x="2050364" y="1175139"/>
                    <a:pt x="1995285" y="1230218"/>
                    <a:pt x="1927342" y="1230218"/>
                  </a:cubicBezTo>
                  <a:lnTo>
                    <a:pt x="123022" y="1230218"/>
                  </a:lnTo>
                  <a:cubicBezTo>
                    <a:pt x="55079" y="1230218"/>
                    <a:pt x="0" y="1175139"/>
                    <a:pt x="0" y="1107196"/>
                  </a:cubicBezTo>
                  <a:lnTo>
                    <a:pt x="0" y="1230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852" tIns="119852" rIns="119852" bIns="119852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Аккредитация на три года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 flipH="1">
              <a:off x="6949257" y="5669236"/>
              <a:ext cx="1822492" cy="1073222"/>
            </a:xfrm>
            <a:custGeom>
              <a:avLst/>
              <a:gdLst>
                <a:gd name="connsiteX0" fmla="*/ 0 w 2050364"/>
                <a:gd name="connsiteY0" fmla="*/ 123022 h 1230218"/>
                <a:gd name="connsiteX1" fmla="*/ 123022 w 2050364"/>
                <a:gd name="connsiteY1" fmla="*/ 0 h 1230218"/>
                <a:gd name="connsiteX2" fmla="*/ 1927342 w 2050364"/>
                <a:gd name="connsiteY2" fmla="*/ 0 h 1230218"/>
                <a:gd name="connsiteX3" fmla="*/ 2050364 w 2050364"/>
                <a:gd name="connsiteY3" fmla="*/ 123022 h 1230218"/>
                <a:gd name="connsiteX4" fmla="*/ 2050364 w 2050364"/>
                <a:gd name="connsiteY4" fmla="*/ 1107196 h 1230218"/>
                <a:gd name="connsiteX5" fmla="*/ 1927342 w 2050364"/>
                <a:gd name="connsiteY5" fmla="*/ 1230218 h 1230218"/>
                <a:gd name="connsiteX6" fmla="*/ 123022 w 2050364"/>
                <a:gd name="connsiteY6" fmla="*/ 1230218 h 1230218"/>
                <a:gd name="connsiteX7" fmla="*/ 0 w 2050364"/>
                <a:gd name="connsiteY7" fmla="*/ 1107196 h 1230218"/>
                <a:gd name="connsiteX8" fmla="*/ 0 w 2050364"/>
                <a:gd name="connsiteY8" fmla="*/ 123022 h 12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364" h="1230218">
                  <a:moveTo>
                    <a:pt x="0" y="123022"/>
                  </a:moveTo>
                  <a:cubicBezTo>
                    <a:pt x="0" y="55079"/>
                    <a:pt x="55079" y="0"/>
                    <a:pt x="123022" y="0"/>
                  </a:cubicBezTo>
                  <a:lnTo>
                    <a:pt x="1927342" y="0"/>
                  </a:lnTo>
                  <a:cubicBezTo>
                    <a:pt x="1995285" y="0"/>
                    <a:pt x="2050364" y="55079"/>
                    <a:pt x="2050364" y="123022"/>
                  </a:cubicBezTo>
                  <a:lnTo>
                    <a:pt x="2050364" y="1107196"/>
                  </a:lnTo>
                  <a:cubicBezTo>
                    <a:pt x="2050364" y="1175139"/>
                    <a:pt x="1995285" y="1230218"/>
                    <a:pt x="1927342" y="1230218"/>
                  </a:cubicBezTo>
                  <a:lnTo>
                    <a:pt x="123022" y="1230218"/>
                  </a:lnTo>
                  <a:cubicBezTo>
                    <a:pt x="55079" y="1230218"/>
                    <a:pt x="0" y="1175139"/>
                    <a:pt x="0" y="1107196"/>
                  </a:cubicBezTo>
                  <a:lnTo>
                    <a:pt x="0" y="1230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852" tIns="119852" rIns="119852" bIns="119852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Возможность пройти аккредитацию на новый срок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Стрелка вправо 35"/>
            <p:cNvSpPr/>
            <p:nvPr/>
          </p:nvSpPr>
          <p:spPr>
            <a:xfrm rot="5400000">
              <a:off x="7579948" y="5210498"/>
              <a:ext cx="445027" cy="39996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/>
            <p:cNvSpPr/>
            <p:nvPr/>
          </p:nvSpPr>
          <p:spPr>
            <a:xfrm rot="5400000">
              <a:off x="7561827" y="3738925"/>
              <a:ext cx="481272" cy="39996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1330979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627784" y="322319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Аккредитация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42433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заявки на аккредитацию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"/>
            <a:ext cx="9144000" cy="13309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096" y="1503368"/>
            <a:ext cx="8900400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лицо:</a:t>
            </a:r>
          </a:p>
          <a:p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выписки из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ЕГРЮЛ,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полученной не ранее чем за шесть месяцев до дня обращения с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заявлением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учредительных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подтверждающих полномочия лица на получение аккредитации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Доверенность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осуществление действий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подтверждающих полномочия руководителя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одобрении или о совершении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сделок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имени Участника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сведений о максимальной сумме по одной такой сделке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096" y="3888544"/>
            <a:ext cx="89004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ндивидуальный предприниматель:</a:t>
            </a:r>
          </a:p>
          <a:p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удостоверяющих личность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(паспорт)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Доверенность  на осуществление действий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выписки из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ЕГРИП, полученной не ранее чем за шесть месяцев до дня обращения с заявлением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096" y="5414835"/>
            <a:ext cx="89004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лицо: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документов, удостоверяющих личность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(паспорт)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Доверенность на осуществление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724632" y="311473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Документы для Аккредитации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33069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 стрелкой 45"/>
          <p:cNvCxnSpPr/>
          <p:nvPr/>
        </p:nvCxnSpPr>
        <p:spPr>
          <a:xfrm flipH="1" flipV="1">
            <a:off x="7585903" y="4699875"/>
            <a:ext cx="18648" cy="1249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57313" y="2990635"/>
            <a:ext cx="1483415" cy="576063"/>
          </a:xfrm>
          <a:custGeom>
            <a:avLst/>
            <a:gdLst>
              <a:gd name="connsiteX0" fmla="*/ 0 w 1193353"/>
              <a:gd name="connsiteY0" fmla="*/ 135424 h 812530"/>
              <a:gd name="connsiteX1" fmla="*/ 135424 w 1193353"/>
              <a:gd name="connsiteY1" fmla="*/ 0 h 812530"/>
              <a:gd name="connsiteX2" fmla="*/ 1057929 w 1193353"/>
              <a:gd name="connsiteY2" fmla="*/ 0 h 812530"/>
              <a:gd name="connsiteX3" fmla="*/ 1193353 w 1193353"/>
              <a:gd name="connsiteY3" fmla="*/ 135424 h 812530"/>
              <a:gd name="connsiteX4" fmla="*/ 1193353 w 1193353"/>
              <a:gd name="connsiteY4" fmla="*/ 677106 h 812530"/>
              <a:gd name="connsiteX5" fmla="*/ 1057929 w 1193353"/>
              <a:gd name="connsiteY5" fmla="*/ 812530 h 812530"/>
              <a:gd name="connsiteX6" fmla="*/ 135424 w 1193353"/>
              <a:gd name="connsiteY6" fmla="*/ 812530 h 812530"/>
              <a:gd name="connsiteX7" fmla="*/ 0 w 1193353"/>
              <a:gd name="connsiteY7" fmla="*/ 677106 h 812530"/>
              <a:gd name="connsiteX8" fmla="*/ 0 w 1193353"/>
              <a:gd name="connsiteY8" fmla="*/ 135424 h 81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353" h="812530">
                <a:moveTo>
                  <a:pt x="0" y="135424"/>
                </a:moveTo>
                <a:cubicBezTo>
                  <a:pt x="0" y="60631"/>
                  <a:pt x="60631" y="0"/>
                  <a:pt x="135424" y="0"/>
                </a:cubicBezTo>
                <a:lnTo>
                  <a:pt x="1057929" y="0"/>
                </a:lnTo>
                <a:cubicBezTo>
                  <a:pt x="1132722" y="0"/>
                  <a:pt x="1193353" y="60631"/>
                  <a:pt x="1193353" y="135424"/>
                </a:cubicBezTo>
                <a:lnTo>
                  <a:pt x="1193353" y="677106"/>
                </a:lnTo>
                <a:cubicBezTo>
                  <a:pt x="1193353" y="751899"/>
                  <a:pt x="1132722" y="812530"/>
                  <a:pt x="1057929" y="812530"/>
                </a:cubicBezTo>
                <a:lnTo>
                  <a:pt x="135424" y="812530"/>
                </a:lnTo>
                <a:cubicBezTo>
                  <a:pt x="60631" y="812530"/>
                  <a:pt x="0" y="751899"/>
                  <a:pt x="0" y="677106"/>
                </a:cubicBezTo>
                <a:lnTo>
                  <a:pt x="0" y="1354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64" tIns="77764" rIns="77764" bIns="77764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заявки</a:t>
            </a:r>
            <a:endPara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676120" y="2564229"/>
            <a:ext cx="1608186" cy="432048"/>
          </a:xfrm>
          <a:custGeom>
            <a:avLst/>
            <a:gdLst>
              <a:gd name="connsiteX0" fmla="*/ 0 w 1193353"/>
              <a:gd name="connsiteY0" fmla="*/ 135424 h 812530"/>
              <a:gd name="connsiteX1" fmla="*/ 135424 w 1193353"/>
              <a:gd name="connsiteY1" fmla="*/ 0 h 812530"/>
              <a:gd name="connsiteX2" fmla="*/ 1057929 w 1193353"/>
              <a:gd name="connsiteY2" fmla="*/ 0 h 812530"/>
              <a:gd name="connsiteX3" fmla="*/ 1193353 w 1193353"/>
              <a:gd name="connsiteY3" fmla="*/ 135424 h 812530"/>
              <a:gd name="connsiteX4" fmla="*/ 1193353 w 1193353"/>
              <a:gd name="connsiteY4" fmla="*/ 677106 h 812530"/>
              <a:gd name="connsiteX5" fmla="*/ 1057929 w 1193353"/>
              <a:gd name="connsiteY5" fmla="*/ 812530 h 812530"/>
              <a:gd name="connsiteX6" fmla="*/ 135424 w 1193353"/>
              <a:gd name="connsiteY6" fmla="*/ 812530 h 812530"/>
              <a:gd name="connsiteX7" fmla="*/ 0 w 1193353"/>
              <a:gd name="connsiteY7" fmla="*/ 677106 h 812530"/>
              <a:gd name="connsiteX8" fmla="*/ 0 w 1193353"/>
              <a:gd name="connsiteY8" fmla="*/ 135424 h 81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353" h="812530">
                <a:moveTo>
                  <a:pt x="0" y="135424"/>
                </a:moveTo>
                <a:cubicBezTo>
                  <a:pt x="0" y="60631"/>
                  <a:pt x="60631" y="0"/>
                  <a:pt x="135424" y="0"/>
                </a:cubicBezTo>
                <a:lnTo>
                  <a:pt x="1057929" y="0"/>
                </a:lnTo>
                <a:cubicBezTo>
                  <a:pt x="1132722" y="0"/>
                  <a:pt x="1193353" y="60631"/>
                  <a:pt x="1193353" y="135424"/>
                </a:cubicBezTo>
                <a:lnTo>
                  <a:pt x="1193353" y="677106"/>
                </a:lnTo>
                <a:cubicBezTo>
                  <a:pt x="1193353" y="751899"/>
                  <a:pt x="1132722" y="812530"/>
                  <a:pt x="1057929" y="812530"/>
                </a:cubicBezTo>
                <a:lnTo>
                  <a:pt x="135424" y="812530"/>
                </a:lnTo>
                <a:cubicBezTo>
                  <a:pt x="60631" y="812530"/>
                  <a:pt x="0" y="751899"/>
                  <a:pt x="0" y="677106"/>
                </a:cubicBezTo>
                <a:lnTo>
                  <a:pt x="0" y="1354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64" tIns="77764" rIns="77764" bIns="77764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  <a:endPara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7401159" y="3008473"/>
            <a:ext cx="1286770" cy="576065"/>
          </a:xfrm>
          <a:custGeom>
            <a:avLst/>
            <a:gdLst>
              <a:gd name="connsiteX0" fmla="*/ 0 w 1193353"/>
              <a:gd name="connsiteY0" fmla="*/ 135424 h 812530"/>
              <a:gd name="connsiteX1" fmla="*/ 135424 w 1193353"/>
              <a:gd name="connsiteY1" fmla="*/ 0 h 812530"/>
              <a:gd name="connsiteX2" fmla="*/ 1057929 w 1193353"/>
              <a:gd name="connsiteY2" fmla="*/ 0 h 812530"/>
              <a:gd name="connsiteX3" fmla="*/ 1193353 w 1193353"/>
              <a:gd name="connsiteY3" fmla="*/ 135424 h 812530"/>
              <a:gd name="connsiteX4" fmla="*/ 1193353 w 1193353"/>
              <a:gd name="connsiteY4" fmla="*/ 677106 h 812530"/>
              <a:gd name="connsiteX5" fmla="*/ 1057929 w 1193353"/>
              <a:gd name="connsiteY5" fmla="*/ 812530 h 812530"/>
              <a:gd name="connsiteX6" fmla="*/ 135424 w 1193353"/>
              <a:gd name="connsiteY6" fmla="*/ 812530 h 812530"/>
              <a:gd name="connsiteX7" fmla="*/ 0 w 1193353"/>
              <a:gd name="connsiteY7" fmla="*/ 677106 h 812530"/>
              <a:gd name="connsiteX8" fmla="*/ 0 w 1193353"/>
              <a:gd name="connsiteY8" fmla="*/ 135424 h 81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353" h="812530">
                <a:moveTo>
                  <a:pt x="0" y="135424"/>
                </a:moveTo>
                <a:cubicBezTo>
                  <a:pt x="0" y="60631"/>
                  <a:pt x="60631" y="0"/>
                  <a:pt x="135424" y="0"/>
                </a:cubicBezTo>
                <a:lnTo>
                  <a:pt x="1057929" y="0"/>
                </a:lnTo>
                <a:cubicBezTo>
                  <a:pt x="1132722" y="0"/>
                  <a:pt x="1193353" y="60631"/>
                  <a:pt x="1193353" y="135424"/>
                </a:cubicBezTo>
                <a:lnTo>
                  <a:pt x="1193353" y="677106"/>
                </a:lnTo>
                <a:cubicBezTo>
                  <a:pt x="1193353" y="751899"/>
                  <a:pt x="1132722" y="812530"/>
                  <a:pt x="1057929" y="812530"/>
                </a:cubicBezTo>
                <a:lnTo>
                  <a:pt x="135424" y="812530"/>
                </a:lnTo>
                <a:cubicBezTo>
                  <a:pt x="60631" y="812530"/>
                  <a:pt x="0" y="751899"/>
                  <a:pt x="0" y="677106"/>
                </a:cubicBezTo>
                <a:lnTo>
                  <a:pt x="0" y="1354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64" tIns="77764" rIns="77764" bIns="77764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Исключается из реестра</a:t>
            </a:r>
            <a:endPara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5514" y="4056540"/>
            <a:ext cx="84969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5400000">
            <a:off x="485447" y="3355115"/>
            <a:ext cx="607706" cy="1146459"/>
          </a:xfrm>
          <a:prstGeom prst="leftBrace">
            <a:avLst>
              <a:gd name="adj1" fmla="val 4147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4038293" y="390232"/>
            <a:ext cx="883840" cy="6200231"/>
          </a:xfrm>
          <a:prstGeom prst="leftBrace">
            <a:avLst>
              <a:gd name="adj1" fmla="val 53408"/>
              <a:gd name="adj2" fmla="val 498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7837323" y="3408417"/>
            <a:ext cx="424623" cy="897593"/>
          </a:xfrm>
          <a:prstGeom prst="leftBrace">
            <a:avLst>
              <a:gd name="adj1" fmla="val 53408"/>
              <a:gd name="adj2" fmla="val 5086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-60746" y="4002534"/>
            <a:ext cx="611324" cy="61206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1074435" y="3993770"/>
            <a:ext cx="611324" cy="61206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83210" y="3993769"/>
            <a:ext cx="1193353" cy="1175185"/>
            <a:chOff x="2982146" y="4388749"/>
            <a:chExt cx="1193353" cy="1175185"/>
          </a:xfrm>
        </p:grpSpPr>
        <p:sp>
          <p:nvSpPr>
            <p:cNvPr id="20" name="Полилиния 19"/>
            <p:cNvSpPr/>
            <p:nvPr/>
          </p:nvSpPr>
          <p:spPr>
            <a:xfrm>
              <a:off x="2982146" y="5059877"/>
              <a:ext cx="1193353" cy="504057"/>
            </a:xfrm>
            <a:custGeom>
              <a:avLst/>
              <a:gdLst>
                <a:gd name="connsiteX0" fmla="*/ 0 w 1193353"/>
                <a:gd name="connsiteY0" fmla="*/ 135424 h 812530"/>
                <a:gd name="connsiteX1" fmla="*/ 135424 w 1193353"/>
                <a:gd name="connsiteY1" fmla="*/ 0 h 812530"/>
                <a:gd name="connsiteX2" fmla="*/ 1057929 w 1193353"/>
                <a:gd name="connsiteY2" fmla="*/ 0 h 812530"/>
                <a:gd name="connsiteX3" fmla="*/ 1193353 w 1193353"/>
                <a:gd name="connsiteY3" fmla="*/ 135424 h 812530"/>
                <a:gd name="connsiteX4" fmla="*/ 1193353 w 1193353"/>
                <a:gd name="connsiteY4" fmla="*/ 677106 h 812530"/>
                <a:gd name="connsiteX5" fmla="*/ 1057929 w 1193353"/>
                <a:gd name="connsiteY5" fmla="*/ 812530 h 812530"/>
                <a:gd name="connsiteX6" fmla="*/ 135424 w 1193353"/>
                <a:gd name="connsiteY6" fmla="*/ 812530 h 812530"/>
                <a:gd name="connsiteX7" fmla="*/ 0 w 1193353"/>
                <a:gd name="connsiteY7" fmla="*/ 677106 h 812530"/>
                <a:gd name="connsiteX8" fmla="*/ 0 w 1193353"/>
                <a:gd name="connsiteY8" fmla="*/ 135424 h 81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353" h="812530">
                  <a:moveTo>
                    <a:pt x="0" y="135424"/>
                  </a:moveTo>
                  <a:cubicBezTo>
                    <a:pt x="0" y="60631"/>
                    <a:pt x="60631" y="0"/>
                    <a:pt x="135424" y="0"/>
                  </a:cubicBezTo>
                  <a:lnTo>
                    <a:pt x="1057929" y="0"/>
                  </a:lnTo>
                  <a:cubicBezTo>
                    <a:pt x="1132722" y="0"/>
                    <a:pt x="1193353" y="60631"/>
                    <a:pt x="1193353" y="135424"/>
                  </a:cubicBezTo>
                  <a:lnTo>
                    <a:pt x="1193353" y="677106"/>
                  </a:lnTo>
                  <a:cubicBezTo>
                    <a:pt x="1193353" y="751899"/>
                    <a:pt x="1132722" y="812530"/>
                    <a:pt x="1057929" y="812530"/>
                  </a:cubicBezTo>
                  <a:lnTo>
                    <a:pt x="135424" y="812530"/>
                  </a:lnTo>
                  <a:cubicBezTo>
                    <a:pt x="60631" y="812530"/>
                    <a:pt x="0" y="751899"/>
                    <a:pt x="0" y="677106"/>
                  </a:cubicBezTo>
                  <a:lnTo>
                    <a:pt x="0" y="1354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64" tIns="77764" rIns="77764" bIns="77764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документов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4-конечная звезда 32"/>
            <p:cNvSpPr/>
            <p:nvPr/>
          </p:nvSpPr>
          <p:spPr>
            <a:xfrm>
              <a:off x="3273161" y="4388749"/>
              <a:ext cx="611324" cy="612067"/>
            </a:xfrm>
            <a:prstGeom prst="star4">
              <a:avLst/>
            </a:prstGeom>
            <a:solidFill>
              <a:srgbClr val="FFFF00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60087" y="3868367"/>
            <a:ext cx="98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>
                <a:sym typeface="Symbol"/>
              </a:rPr>
              <a:t> </a:t>
            </a:r>
            <a:r>
              <a:rPr lang="en-US" sz="1400" dirty="0" smtClean="0"/>
              <a:t>5</a:t>
            </a:r>
            <a:r>
              <a:rPr lang="ru-RU" sz="1400" dirty="0" smtClean="0"/>
              <a:t> р. д.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144694" y="3620063"/>
            <a:ext cx="653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 года</a:t>
            </a:r>
            <a:endParaRPr lang="ru-RU" sz="1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970412" y="2425636"/>
            <a:ext cx="2609918" cy="2188965"/>
            <a:chOff x="4969348" y="2820616"/>
            <a:chExt cx="2609918" cy="2188965"/>
          </a:xfrm>
        </p:grpSpPr>
        <p:sp>
          <p:nvSpPr>
            <p:cNvPr id="21" name="Полилиния 20"/>
            <p:cNvSpPr/>
            <p:nvPr/>
          </p:nvSpPr>
          <p:spPr>
            <a:xfrm>
              <a:off x="5499898" y="2820616"/>
              <a:ext cx="1868886" cy="695214"/>
            </a:xfrm>
            <a:custGeom>
              <a:avLst/>
              <a:gdLst>
                <a:gd name="connsiteX0" fmla="*/ 0 w 1193353"/>
                <a:gd name="connsiteY0" fmla="*/ 135424 h 812530"/>
                <a:gd name="connsiteX1" fmla="*/ 135424 w 1193353"/>
                <a:gd name="connsiteY1" fmla="*/ 0 h 812530"/>
                <a:gd name="connsiteX2" fmla="*/ 1057929 w 1193353"/>
                <a:gd name="connsiteY2" fmla="*/ 0 h 812530"/>
                <a:gd name="connsiteX3" fmla="*/ 1193353 w 1193353"/>
                <a:gd name="connsiteY3" fmla="*/ 135424 h 812530"/>
                <a:gd name="connsiteX4" fmla="*/ 1193353 w 1193353"/>
                <a:gd name="connsiteY4" fmla="*/ 677106 h 812530"/>
                <a:gd name="connsiteX5" fmla="*/ 1057929 w 1193353"/>
                <a:gd name="connsiteY5" fmla="*/ 812530 h 812530"/>
                <a:gd name="connsiteX6" fmla="*/ 135424 w 1193353"/>
                <a:gd name="connsiteY6" fmla="*/ 812530 h 812530"/>
                <a:gd name="connsiteX7" fmla="*/ 0 w 1193353"/>
                <a:gd name="connsiteY7" fmla="*/ 677106 h 812530"/>
                <a:gd name="connsiteX8" fmla="*/ 0 w 1193353"/>
                <a:gd name="connsiteY8" fmla="*/ 135424 h 81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353" h="812530">
                  <a:moveTo>
                    <a:pt x="0" y="135424"/>
                  </a:moveTo>
                  <a:cubicBezTo>
                    <a:pt x="0" y="60631"/>
                    <a:pt x="60631" y="0"/>
                    <a:pt x="135424" y="0"/>
                  </a:cubicBezTo>
                  <a:lnTo>
                    <a:pt x="1057929" y="0"/>
                  </a:lnTo>
                  <a:cubicBezTo>
                    <a:pt x="1132722" y="0"/>
                    <a:pt x="1193353" y="60631"/>
                    <a:pt x="1193353" y="135424"/>
                  </a:cubicBezTo>
                  <a:lnTo>
                    <a:pt x="1193353" y="677106"/>
                  </a:lnTo>
                  <a:cubicBezTo>
                    <a:pt x="1193353" y="751899"/>
                    <a:pt x="1132722" y="812530"/>
                    <a:pt x="1057929" y="812530"/>
                  </a:cubicBezTo>
                  <a:lnTo>
                    <a:pt x="135424" y="812530"/>
                  </a:lnTo>
                  <a:cubicBezTo>
                    <a:pt x="60631" y="812530"/>
                    <a:pt x="0" y="751899"/>
                    <a:pt x="0" y="677106"/>
                  </a:cubicBezTo>
                  <a:lnTo>
                    <a:pt x="0" y="13542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64" tIns="77764" rIns="77764" bIns="77764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Вправе пройти аккредитацию на новый срок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Левая фигурная скобка 11"/>
            <p:cNvSpPr/>
            <p:nvPr/>
          </p:nvSpPr>
          <p:spPr>
            <a:xfrm rot="16200000" flipH="1">
              <a:off x="6011045" y="2871927"/>
              <a:ext cx="832190" cy="2304253"/>
            </a:xfrm>
            <a:prstGeom prst="leftBrace">
              <a:avLst>
                <a:gd name="adj1" fmla="val 53408"/>
                <a:gd name="adj2" fmla="val 50461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4-конечная звезда 31"/>
            <p:cNvSpPr/>
            <p:nvPr/>
          </p:nvSpPr>
          <p:spPr>
            <a:xfrm>
              <a:off x="4969348" y="4397514"/>
              <a:ext cx="611324" cy="612067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26560" y="4019471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6 мес.</a:t>
              </a:r>
              <a:endParaRPr lang="ru-RU" sz="1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01874" y="3993768"/>
            <a:ext cx="1848681" cy="1811496"/>
            <a:chOff x="6090555" y="4388748"/>
            <a:chExt cx="1848681" cy="1811496"/>
          </a:xfrm>
        </p:grpSpPr>
        <p:sp>
          <p:nvSpPr>
            <p:cNvPr id="13" name="Левая фигурная скобка 12"/>
            <p:cNvSpPr/>
            <p:nvPr/>
          </p:nvSpPr>
          <p:spPr>
            <a:xfrm rot="16200000">
              <a:off x="6788615" y="4652472"/>
              <a:ext cx="432049" cy="1128739"/>
            </a:xfrm>
            <a:prstGeom prst="leftBrace">
              <a:avLst>
                <a:gd name="adj1" fmla="val 53408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4-конечная звезда 34"/>
            <p:cNvSpPr/>
            <p:nvPr/>
          </p:nvSpPr>
          <p:spPr>
            <a:xfrm>
              <a:off x="6134969" y="4388748"/>
              <a:ext cx="611324" cy="612067"/>
            </a:xfrm>
            <a:prstGeom prst="star4">
              <a:avLst/>
            </a:prstGeom>
            <a:solidFill>
              <a:srgbClr val="FFFF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01184" y="478707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3 мес.</a:t>
              </a:r>
              <a:endParaRPr lang="ru-RU" sz="14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090555" y="5536784"/>
              <a:ext cx="1848681" cy="663460"/>
            </a:xfrm>
            <a:custGeom>
              <a:avLst/>
              <a:gdLst>
                <a:gd name="connsiteX0" fmla="*/ 0 w 1193353"/>
                <a:gd name="connsiteY0" fmla="*/ 135424 h 812530"/>
                <a:gd name="connsiteX1" fmla="*/ 135424 w 1193353"/>
                <a:gd name="connsiteY1" fmla="*/ 0 h 812530"/>
                <a:gd name="connsiteX2" fmla="*/ 1057929 w 1193353"/>
                <a:gd name="connsiteY2" fmla="*/ 0 h 812530"/>
                <a:gd name="connsiteX3" fmla="*/ 1193353 w 1193353"/>
                <a:gd name="connsiteY3" fmla="*/ 135424 h 812530"/>
                <a:gd name="connsiteX4" fmla="*/ 1193353 w 1193353"/>
                <a:gd name="connsiteY4" fmla="*/ 677106 h 812530"/>
                <a:gd name="connsiteX5" fmla="*/ 1057929 w 1193353"/>
                <a:gd name="connsiteY5" fmla="*/ 812530 h 812530"/>
                <a:gd name="connsiteX6" fmla="*/ 135424 w 1193353"/>
                <a:gd name="connsiteY6" fmla="*/ 812530 h 812530"/>
                <a:gd name="connsiteX7" fmla="*/ 0 w 1193353"/>
                <a:gd name="connsiteY7" fmla="*/ 677106 h 812530"/>
                <a:gd name="connsiteX8" fmla="*/ 0 w 1193353"/>
                <a:gd name="connsiteY8" fmla="*/ 135424 h 81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353" h="812530">
                  <a:moveTo>
                    <a:pt x="0" y="135424"/>
                  </a:moveTo>
                  <a:cubicBezTo>
                    <a:pt x="0" y="60631"/>
                    <a:pt x="60631" y="0"/>
                    <a:pt x="135424" y="0"/>
                  </a:cubicBezTo>
                  <a:lnTo>
                    <a:pt x="1057929" y="0"/>
                  </a:lnTo>
                  <a:cubicBezTo>
                    <a:pt x="1132722" y="0"/>
                    <a:pt x="1193353" y="60631"/>
                    <a:pt x="1193353" y="135424"/>
                  </a:cubicBezTo>
                  <a:lnTo>
                    <a:pt x="1193353" y="677106"/>
                  </a:lnTo>
                  <a:cubicBezTo>
                    <a:pt x="1193353" y="751899"/>
                    <a:pt x="1132722" y="812530"/>
                    <a:pt x="1057929" y="812530"/>
                  </a:cubicBezTo>
                  <a:lnTo>
                    <a:pt x="135424" y="812530"/>
                  </a:lnTo>
                  <a:cubicBezTo>
                    <a:pt x="60631" y="812530"/>
                    <a:pt x="0" y="751899"/>
                    <a:pt x="0" y="677106"/>
                  </a:cubicBezTo>
                  <a:lnTo>
                    <a:pt x="0" y="1354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64" tIns="77764" rIns="77764" bIns="77764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вправе подавать заявки на участие в новых процедурах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687021" y="3863795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ym typeface="Symbol"/>
              </a:rPr>
              <a:t> </a:t>
            </a:r>
            <a:r>
              <a:rPr lang="ru-RU" sz="1400" dirty="0" smtClean="0"/>
              <a:t>1 </a:t>
            </a:r>
            <a:r>
              <a:rPr lang="ru-RU" sz="1400" dirty="0" err="1" smtClean="0"/>
              <a:t>р.д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1" name="Знак запрета 40"/>
          <p:cNvSpPr/>
          <p:nvPr/>
        </p:nvSpPr>
        <p:spPr>
          <a:xfrm>
            <a:off x="8308934" y="4119781"/>
            <a:ext cx="378995" cy="360039"/>
          </a:xfrm>
          <a:prstGeom prst="noSmoking">
            <a:avLst/>
          </a:prstGeom>
          <a:solidFill>
            <a:srgbClr val="F70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 углом вверх 43"/>
          <p:cNvSpPr/>
          <p:nvPr/>
        </p:nvSpPr>
        <p:spPr>
          <a:xfrm flipH="1">
            <a:off x="235513" y="4690009"/>
            <a:ext cx="124572" cy="1331279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0789" y="4983203"/>
            <a:ext cx="1940027" cy="2830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Одобрение заявки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389450" y="4680697"/>
            <a:ext cx="0" cy="2207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658" y="764704"/>
            <a:ext cx="91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аккредитации на электронной площадке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4-конечная звезда 33"/>
          <p:cNvSpPr/>
          <p:nvPr/>
        </p:nvSpPr>
        <p:spPr>
          <a:xfrm>
            <a:off x="7274666" y="4002534"/>
            <a:ext cx="611324" cy="61206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578" y="1286810"/>
            <a:ext cx="4419834" cy="1191816"/>
          </a:xfrm>
          <a:prstGeom prst="wedgeRoundRectCallout">
            <a:avLst>
              <a:gd name="adj1" fmla="val -45897"/>
              <a:gd name="adj2" fmla="val 9273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ЭП «РТС-тендер» рассматривает заявку на аккредитацию, как правило,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 рабочего дня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момента её подачи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51951" y="5947004"/>
            <a:ext cx="2235978" cy="506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срока действия аккредитации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659" y="5931130"/>
            <a:ext cx="1646100" cy="5220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на аккредитацию</a:t>
            </a:r>
          </a:p>
          <a:p>
            <a:pPr algn="ctr"/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31"/>
            <a:ext cx="9144000" cy="1330979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2627784" y="322319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Аккредитация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38618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40" grpId="0"/>
      <p:bldP spid="4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375397"/>
            <a:ext cx="874948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Электронный аукцион (аукцион в электронной форме) </a:t>
            </a:r>
            <a:r>
              <a:rPr lang="ru-RU" dirty="0">
                <a:latin typeface="Arial" panose="020B0604020202020204" pitchFamily="34" charset="0"/>
              </a:rPr>
              <a:t>- способ определения поставщика (подрядчика, исполнителя), при </a:t>
            </a:r>
            <a:r>
              <a:rPr lang="ru-RU" dirty="0" smtClean="0">
                <a:latin typeface="Arial" panose="020B0604020202020204" pitchFamily="34" charset="0"/>
              </a:rPr>
              <a:t>котором:</a:t>
            </a: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торги </a:t>
            </a:r>
            <a:r>
              <a:rPr lang="ru-RU" dirty="0">
                <a:latin typeface="Arial" panose="020B0604020202020204" pitchFamily="34" charset="0"/>
              </a:rPr>
              <a:t>проводятся на специальном сайте (электронной </a:t>
            </a:r>
            <a:r>
              <a:rPr lang="ru-RU" dirty="0" smtClean="0">
                <a:latin typeface="Arial" panose="020B0604020202020204" pitchFamily="34" charset="0"/>
              </a:rPr>
              <a:t>площадке)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победителем </a:t>
            </a:r>
            <a:r>
              <a:rPr lang="ru-RU" dirty="0">
                <a:latin typeface="Arial" panose="020B0604020202020204" pitchFamily="34" charset="0"/>
              </a:rPr>
              <a:t>становится тот, кто предложит наименьшую цену </a:t>
            </a:r>
            <a:r>
              <a:rPr lang="ru-RU" dirty="0" smtClean="0">
                <a:latin typeface="Arial" panose="020B0604020202020204" pitchFamily="34" charset="0"/>
              </a:rPr>
              <a:t>контракта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hlinkClick r:id="rId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104475"/>
            <a:ext cx="4245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Обязанность заказчика проводить электронный аукцион: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pPr marL="342900" indent="-342900" algn="r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Закупаемые ТРУ включены в Перечень, утвержденный Распоряжением Правительства от 21.03.2016 г. № 471-р</a:t>
            </a:r>
          </a:p>
          <a:p>
            <a:pPr marL="342900" indent="-342900" algn="r">
              <a:buAutoNum type="arabicPeriod"/>
            </a:pPr>
            <a:endParaRPr lang="ru-RU" dirty="0" smtClean="0">
              <a:latin typeface="Arial" panose="020B0604020202020204" pitchFamily="34" charset="0"/>
            </a:endParaRPr>
          </a:p>
          <a:p>
            <a:pPr marL="342900" indent="-342900" algn="r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Закупаемые ТРУ включены в дополнительный перечень, утвержденный ВИОГВ субъекта РФ (закупка для нужд субъекта)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096262"/>
            <a:ext cx="3924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Право заказчика</a:t>
            </a:r>
            <a:r>
              <a:rPr lang="ru-RU" dirty="0" smtClean="0">
                <a:latin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pPr marL="342900" indent="-342900" algn="r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Проводить электронный аукцион при закупке ТРУ, которые не включены в перечни</a:t>
            </a:r>
          </a:p>
          <a:p>
            <a:pPr marL="342900" indent="-342900" algn="r">
              <a:buAutoNum type="arabicPeriod"/>
            </a:pPr>
            <a:endParaRPr lang="ru-RU" dirty="0" smtClean="0">
              <a:latin typeface="Arial" panose="020B0604020202020204" pitchFamily="34" charset="0"/>
            </a:endParaRPr>
          </a:p>
          <a:p>
            <a:pPr marL="342900" indent="-342900" algn="r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В установленных случаях закупить ТРУ, включенные в перечни, запросом котировок, запросом предложений, у единственного поставщика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электронный аукцион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 flipV="1">
            <a:off x="7942843" y="5033343"/>
            <a:ext cx="0" cy="5081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005125" y="3944207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ym typeface="Symbol"/>
              </a:rPr>
              <a:t> </a:t>
            </a:r>
            <a:r>
              <a:rPr lang="ru-RU" sz="1600" dirty="0" smtClean="0">
                <a:sym typeface="Symbol"/>
              </a:rPr>
              <a:t>2 </a:t>
            </a:r>
            <a:r>
              <a:rPr lang="ru-RU" sz="1600" dirty="0">
                <a:sym typeface="Symbol"/>
              </a:rPr>
              <a:t>дней </a:t>
            </a:r>
            <a:endParaRPr lang="ru-RU" sz="16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463576" y="3717032"/>
            <a:ext cx="763681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4-конечная звезда 2"/>
          <p:cNvSpPr/>
          <p:nvPr/>
        </p:nvSpPr>
        <p:spPr>
          <a:xfrm>
            <a:off x="254943" y="3641276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7741190" y="3641276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6416488" y="3641276"/>
            <a:ext cx="432047" cy="360040"/>
          </a:xfrm>
          <a:prstGeom prst="wedgeEllipseCallout">
            <a:avLst>
              <a:gd name="adj1" fmla="val -57446"/>
              <a:gd name="adj2" fmla="val 65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141" y="5629045"/>
            <a:ext cx="1280626" cy="436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извещения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66926" y="5033343"/>
            <a:ext cx="7809" cy="5081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970735" y="5629045"/>
            <a:ext cx="1944216" cy="436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окончания срока подачи заявок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16200000" flipV="1">
            <a:off x="3304931" y="1412666"/>
            <a:ext cx="1825656" cy="7479750"/>
          </a:xfrm>
          <a:prstGeom prst="leftBrace">
            <a:avLst>
              <a:gd name="adj1" fmla="val 53408"/>
              <a:gd name="adj2" fmla="val 4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93370" y="487070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ym typeface="Symbol"/>
              </a:rPr>
              <a:t> 7 дней /  15 дней</a:t>
            </a:r>
            <a:endParaRPr lang="ru-RU" sz="14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117979" y="2223062"/>
            <a:ext cx="4839655" cy="1929766"/>
            <a:chOff x="3117979" y="2223062"/>
            <a:chExt cx="4839655" cy="1929766"/>
          </a:xfrm>
        </p:grpSpPr>
        <p:sp>
          <p:nvSpPr>
            <p:cNvPr id="5" name="4-конечная звезда 4"/>
            <p:cNvSpPr/>
            <p:nvPr/>
          </p:nvSpPr>
          <p:spPr>
            <a:xfrm>
              <a:off x="4177027" y="3641276"/>
              <a:ext cx="432886" cy="511552"/>
            </a:xfrm>
            <a:prstGeom prst="star4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117979" y="2223062"/>
              <a:ext cx="2592288" cy="4363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Запрос на разъяснение АД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4414123" y="2817034"/>
              <a:ext cx="0" cy="555160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Левая фигурная скобка 25"/>
            <p:cNvSpPr/>
            <p:nvPr/>
          </p:nvSpPr>
          <p:spPr>
            <a:xfrm rot="5400000">
              <a:off x="5727311" y="1326103"/>
              <a:ext cx="923624" cy="3537023"/>
            </a:xfrm>
            <a:prstGeom prst="leftBrace">
              <a:avLst>
                <a:gd name="adj1" fmla="val 53408"/>
                <a:gd name="adj2" fmla="val 49829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643140" y="3162122"/>
              <a:ext cx="989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ym typeface="Symbol"/>
                </a:rPr>
                <a:t> </a:t>
              </a:r>
              <a:r>
                <a:rPr lang="ru-RU" sz="1600" dirty="0" smtClean="0">
                  <a:sym typeface="Symbol"/>
                </a:rPr>
                <a:t>3 </a:t>
              </a:r>
              <a:r>
                <a:rPr lang="ru-RU" sz="1600" dirty="0">
                  <a:sym typeface="Symbol"/>
                </a:rPr>
                <a:t>дней </a:t>
              </a:r>
              <a:endParaRPr lang="ru-RU" sz="1600" dirty="0"/>
            </a:p>
          </p:txBody>
        </p:sp>
      </p:grpSp>
      <p:sp>
        <p:nvSpPr>
          <p:cNvPr id="28" name="Левая фигурная скобка 27"/>
          <p:cNvSpPr/>
          <p:nvPr/>
        </p:nvSpPr>
        <p:spPr>
          <a:xfrm rot="16200000" flipV="1">
            <a:off x="5220412" y="3270783"/>
            <a:ext cx="360039" cy="1972619"/>
          </a:xfrm>
          <a:prstGeom prst="leftBrace">
            <a:avLst>
              <a:gd name="adj1" fmla="val 53408"/>
              <a:gd name="adj2" fmla="val 49829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36888" y="4559465"/>
            <a:ext cx="1719898" cy="3112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на запрос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496837" y="4077072"/>
            <a:ext cx="0" cy="45860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разъяснения аукционной документации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2598738" y="260648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СРОКИ работы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 запросами на разъяснение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2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 animBg="1"/>
      <p:bldP spid="28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заявки на участие в электронном аукционе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4"/>
            <a:ext cx="9144000" cy="1330979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627784" y="322319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Действия участника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482048" y="2120742"/>
            <a:ext cx="7837642" cy="3785874"/>
            <a:chOff x="340367" y="1910877"/>
            <a:chExt cx="7837642" cy="378587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145651" y="3819710"/>
              <a:ext cx="2143125" cy="53816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1-я часть заявка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/>
                <a:t>2-я часть  заявки</a:t>
              </a:r>
              <a:endParaRPr lang="ru-RU" dirty="0"/>
            </a:p>
          </p:txBody>
        </p:sp>
        <p:grpSp>
          <p:nvGrpSpPr>
            <p:cNvPr id="32" name="Группа 31"/>
            <p:cNvGrpSpPr>
              <a:grpSpLocks/>
            </p:cNvGrpSpPr>
            <p:nvPr/>
          </p:nvGrpSpPr>
          <p:grpSpPr bwMode="auto">
            <a:xfrm>
              <a:off x="3567848" y="3182352"/>
              <a:ext cx="1285875" cy="319087"/>
              <a:chOff x="3717602" y="3855470"/>
              <a:chExt cx="1285884" cy="318467"/>
            </a:xfrm>
          </p:grpSpPr>
          <p:sp>
            <p:nvSpPr>
              <p:cNvPr id="52" name="Стрелка вправо 51"/>
              <p:cNvSpPr/>
              <p:nvPr/>
            </p:nvSpPr>
            <p:spPr>
              <a:xfrm>
                <a:off x="3717602" y="3855470"/>
                <a:ext cx="1285884" cy="318467"/>
              </a:xfrm>
              <a:prstGeom prst="rightArrow">
                <a:avLst/>
              </a:prstGeom>
              <a:solidFill>
                <a:srgbClr val="C00000"/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4164037" y="3878761"/>
                <a:ext cx="285752" cy="285195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cs typeface="Arial" pitchFamily="34" charset="0"/>
                  </a:rPr>
                  <a:t>2</a:t>
                </a:r>
                <a:endParaRPr lang="ru-RU" sz="11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Группа 34"/>
            <p:cNvGrpSpPr>
              <a:grpSpLocks/>
            </p:cNvGrpSpPr>
            <p:nvPr/>
          </p:nvGrpSpPr>
          <p:grpSpPr bwMode="auto">
            <a:xfrm>
              <a:off x="3574277" y="2670695"/>
              <a:ext cx="1285875" cy="343096"/>
              <a:chOff x="3724031" y="2989363"/>
              <a:chExt cx="1285884" cy="342428"/>
            </a:xfrm>
          </p:grpSpPr>
          <p:sp>
            <p:nvSpPr>
              <p:cNvPr id="48" name="Стрелка вправо 47"/>
              <p:cNvSpPr/>
              <p:nvPr/>
            </p:nvSpPr>
            <p:spPr>
              <a:xfrm>
                <a:off x="3724031" y="3013324"/>
                <a:ext cx="1285884" cy="318467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4164037" y="2989363"/>
                <a:ext cx="285752" cy="28519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solidFill>
                      <a:srgbClr val="002060"/>
                    </a:solidFill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36" name="Группа 35"/>
            <p:cNvGrpSpPr>
              <a:grpSpLocks/>
            </p:cNvGrpSpPr>
            <p:nvPr/>
          </p:nvGrpSpPr>
          <p:grpSpPr bwMode="auto">
            <a:xfrm>
              <a:off x="973934" y="4510745"/>
              <a:ext cx="7204075" cy="1186006"/>
              <a:chOff x="1223418" y="4426455"/>
              <a:chExt cx="7203732" cy="1186420"/>
            </a:xfrm>
          </p:grpSpPr>
          <p:grpSp>
            <p:nvGrpSpPr>
              <p:cNvPr id="44" name="Группа 52"/>
              <p:cNvGrpSpPr>
                <a:grpSpLocks/>
              </p:cNvGrpSpPr>
              <p:nvPr/>
            </p:nvGrpSpPr>
            <p:grpSpPr bwMode="auto">
              <a:xfrm>
                <a:off x="1223418" y="4426455"/>
                <a:ext cx="7203732" cy="1186420"/>
                <a:chOff x="-3921598" y="3965500"/>
                <a:chExt cx="9798521" cy="1566805"/>
              </a:xfrm>
            </p:grpSpPr>
            <p:cxnSp>
              <p:nvCxnSpPr>
                <p:cNvPr id="46" name="Соединительная линия уступом 45"/>
                <p:cNvCxnSpPr/>
                <p:nvPr/>
              </p:nvCxnSpPr>
              <p:spPr>
                <a:xfrm rot="10800000" flipV="1">
                  <a:off x="-3921598" y="3965500"/>
                  <a:ext cx="9798521" cy="226499"/>
                </a:xfrm>
                <a:prstGeom prst="bentConnector4">
                  <a:avLst>
                    <a:gd name="adj1" fmla="val -1252"/>
                    <a:gd name="adj2" fmla="val 470439"/>
                  </a:avLst>
                </a:prstGeom>
                <a:ln w="254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-2492077" y="5085205"/>
                  <a:ext cx="5929355" cy="447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600" b="1" dirty="0"/>
                    <a:t>Блокировка средств на счёте</a:t>
                  </a:r>
                </a:p>
              </p:txBody>
            </p:sp>
          </p:grpSp>
          <p:sp>
            <p:nvSpPr>
              <p:cNvPr id="45" name="Овал 44"/>
              <p:cNvSpPr/>
              <p:nvPr/>
            </p:nvSpPr>
            <p:spPr>
              <a:xfrm>
                <a:off x="7300724" y="5072199"/>
                <a:ext cx="285736" cy="2858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40" name="Скругленный прямоугольник 39"/>
            <p:cNvSpPr/>
            <p:nvPr/>
          </p:nvSpPr>
          <p:spPr>
            <a:xfrm>
              <a:off x="2812382" y="1910877"/>
              <a:ext cx="2689546" cy="5715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Внесение 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обеспечения заявки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340367" y="4312772"/>
              <a:ext cx="1571625" cy="369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 smtClean="0"/>
                <a:t>Участник</a:t>
              </a:r>
              <a:endParaRPr lang="ru-RU" b="1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355671" y="2465015"/>
            <a:ext cx="2052553" cy="2171787"/>
            <a:chOff x="563577" y="2402260"/>
            <a:chExt cx="2040653" cy="2455399"/>
          </a:xfrm>
        </p:grpSpPr>
        <p:pic>
          <p:nvPicPr>
            <p:cNvPr id="60" name="Picture 12" descr="http://fedpress.ru/sites/fedpress/files/cheredanna/news/torgietp_commercial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77" y="2402260"/>
              <a:ext cx="1974666" cy="197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9" descr="Z:\Отделы\Продвижения образовательных программ\Методические материалы\Логотипы\rtsTend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444" y="3327062"/>
              <a:ext cx="848786" cy="80078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37"/>
            <p:cNvSpPr txBox="1"/>
            <p:nvPr/>
          </p:nvSpPr>
          <p:spPr>
            <a:xfrm>
              <a:off x="615941" y="4370726"/>
              <a:ext cx="1872208" cy="486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Площадка</a:t>
              </a:r>
              <a:endPara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8" y="2155327"/>
            <a:ext cx="1827401" cy="24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заявки на участие в электронном аукционе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15616" y="1471061"/>
            <a:ext cx="6552728" cy="5191836"/>
            <a:chOff x="260756" y="1240057"/>
            <a:chExt cx="6687732" cy="5423146"/>
          </a:xfrm>
        </p:grpSpPr>
        <p:sp>
          <p:nvSpPr>
            <p:cNvPr id="6" name="Полилиния 5"/>
            <p:cNvSpPr/>
            <p:nvPr/>
          </p:nvSpPr>
          <p:spPr>
            <a:xfrm>
              <a:off x="3747924" y="1596366"/>
              <a:ext cx="333752" cy="3700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559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747924" y="2137313"/>
              <a:ext cx="91440" cy="4559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5592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260757" y="3645024"/>
              <a:ext cx="3570182" cy="711278"/>
            </a:xfrm>
            <a:custGeom>
              <a:avLst/>
              <a:gdLst>
                <a:gd name="connsiteX0" fmla="*/ 0 w 1709720"/>
                <a:gd name="connsiteY0" fmla="*/ 71128 h 711278"/>
                <a:gd name="connsiteX1" fmla="*/ 71128 w 1709720"/>
                <a:gd name="connsiteY1" fmla="*/ 0 h 711278"/>
                <a:gd name="connsiteX2" fmla="*/ 1638592 w 1709720"/>
                <a:gd name="connsiteY2" fmla="*/ 0 h 711278"/>
                <a:gd name="connsiteX3" fmla="*/ 1709720 w 1709720"/>
                <a:gd name="connsiteY3" fmla="*/ 71128 h 711278"/>
                <a:gd name="connsiteX4" fmla="*/ 1709720 w 1709720"/>
                <a:gd name="connsiteY4" fmla="*/ 640150 h 711278"/>
                <a:gd name="connsiteX5" fmla="*/ 1638592 w 1709720"/>
                <a:gd name="connsiteY5" fmla="*/ 711278 h 711278"/>
                <a:gd name="connsiteX6" fmla="*/ 71128 w 1709720"/>
                <a:gd name="connsiteY6" fmla="*/ 711278 h 711278"/>
                <a:gd name="connsiteX7" fmla="*/ 0 w 1709720"/>
                <a:gd name="connsiteY7" fmla="*/ 640150 h 711278"/>
                <a:gd name="connsiteX8" fmla="*/ 0 w 1709720"/>
                <a:gd name="connsiteY8" fmla="*/ 71128 h 71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711278">
                  <a:moveTo>
                    <a:pt x="0" y="71128"/>
                  </a:moveTo>
                  <a:cubicBezTo>
                    <a:pt x="0" y="31845"/>
                    <a:pt x="31845" y="0"/>
                    <a:pt x="71128" y="0"/>
                  </a:cubicBezTo>
                  <a:lnTo>
                    <a:pt x="1638592" y="0"/>
                  </a:lnTo>
                  <a:cubicBezTo>
                    <a:pt x="1677875" y="0"/>
                    <a:pt x="1709720" y="31845"/>
                    <a:pt x="1709720" y="71128"/>
                  </a:cubicBezTo>
                  <a:lnTo>
                    <a:pt x="1709720" y="640150"/>
                  </a:lnTo>
                  <a:cubicBezTo>
                    <a:pt x="1709720" y="679433"/>
                    <a:pt x="1677875" y="711278"/>
                    <a:pt x="1638592" y="711278"/>
                  </a:cubicBezTo>
                  <a:lnTo>
                    <a:pt x="71128" y="711278"/>
                  </a:lnTo>
                  <a:cubicBezTo>
                    <a:pt x="31845" y="711278"/>
                    <a:pt x="0" y="679433"/>
                    <a:pt x="0" y="640150"/>
                  </a:cubicBezTo>
                  <a:lnTo>
                    <a:pt x="0" y="711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3" tIns="77983" rIns="77983" bIns="77983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bg1"/>
                  </a:solidFill>
                </a:rPr>
                <a:t>Н(М)ЦК </a:t>
              </a:r>
              <a:r>
                <a:rPr lang="en-US" sz="1500" b="1" kern="1200" dirty="0" smtClean="0">
                  <a:solidFill>
                    <a:schemeClr val="bg1"/>
                  </a:solidFill>
                </a:rPr>
                <a:t>&gt;</a:t>
              </a:r>
              <a:r>
                <a:rPr lang="ru-RU" sz="1500" b="1" kern="1200" dirty="0" smtClean="0">
                  <a:solidFill>
                    <a:schemeClr val="bg1"/>
                  </a:solidFill>
                </a:rPr>
                <a:t> 3 млн. руб.</a:t>
              </a:r>
              <a:endParaRPr lang="ru-RU" sz="15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60756" y="6092825"/>
              <a:ext cx="1709720" cy="569907"/>
            </a:xfrm>
            <a:custGeom>
              <a:avLst/>
              <a:gdLst>
                <a:gd name="connsiteX0" fmla="*/ 0 w 1709720"/>
                <a:gd name="connsiteY0" fmla="*/ 113981 h 1139813"/>
                <a:gd name="connsiteX1" fmla="*/ 113981 w 1709720"/>
                <a:gd name="connsiteY1" fmla="*/ 0 h 1139813"/>
                <a:gd name="connsiteX2" fmla="*/ 1595739 w 1709720"/>
                <a:gd name="connsiteY2" fmla="*/ 0 h 1139813"/>
                <a:gd name="connsiteX3" fmla="*/ 1709720 w 1709720"/>
                <a:gd name="connsiteY3" fmla="*/ 113981 h 1139813"/>
                <a:gd name="connsiteX4" fmla="*/ 1709720 w 1709720"/>
                <a:gd name="connsiteY4" fmla="*/ 1025832 h 1139813"/>
                <a:gd name="connsiteX5" fmla="*/ 1595739 w 1709720"/>
                <a:gd name="connsiteY5" fmla="*/ 1139813 h 1139813"/>
                <a:gd name="connsiteX6" fmla="*/ 113981 w 1709720"/>
                <a:gd name="connsiteY6" fmla="*/ 1139813 h 1139813"/>
                <a:gd name="connsiteX7" fmla="*/ 0 w 1709720"/>
                <a:gd name="connsiteY7" fmla="*/ 1025832 h 1139813"/>
                <a:gd name="connsiteX8" fmla="*/ 0 w 1709720"/>
                <a:gd name="connsiteY8" fmla="*/ 113981 h 113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1139813">
                  <a:moveTo>
                    <a:pt x="0" y="113981"/>
                  </a:moveTo>
                  <a:cubicBezTo>
                    <a:pt x="0" y="51031"/>
                    <a:pt x="51031" y="0"/>
                    <a:pt x="113981" y="0"/>
                  </a:cubicBezTo>
                  <a:lnTo>
                    <a:pt x="1595739" y="0"/>
                  </a:lnTo>
                  <a:cubicBezTo>
                    <a:pt x="1658689" y="0"/>
                    <a:pt x="1709720" y="51031"/>
                    <a:pt x="1709720" y="113981"/>
                  </a:cubicBezTo>
                  <a:lnTo>
                    <a:pt x="1709720" y="1025832"/>
                  </a:lnTo>
                  <a:cubicBezTo>
                    <a:pt x="1709720" y="1088782"/>
                    <a:pt x="1658689" y="1139813"/>
                    <a:pt x="1595739" y="1139813"/>
                  </a:cubicBezTo>
                  <a:lnTo>
                    <a:pt x="113981" y="1139813"/>
                  </a:lnTo>
                  <a:cubicBezTo>
                    <a:pt x="51031" y="1139813"/>
                    <a:pt x="0" y="1088782"/>
                    <a:pt x="0" y="1025832"/>
                  </a:cubicBezTo>
                  <a:lnTo>
                    <a:pt x="0" y="1139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34" tIns="90534" rIns="90534" bIns="90534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</a:rPr>
                <a:t>0,5 – 5 % Н(М)ЦК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860032" y="3626137"/>
              <a:ext cx="2069049" cy="711278"/>
            </a:xfrm>
            <a:custGeom>
              <a:avLst/>
              <a:gdLst>
                <a:gd name="connsiteX0" fmla="*/ 0 w 1709720"/>
                <a:gd name="connsiteY0" fmla="*/ 71128 h 711278"/>
                <a:gd name="connsiteX1" fmla="*/ 71128 w 1709720"/>
                <a:gd name="connsiteY1" fmla="*/ 0 h 711278"/>
                <a:gd name="connsiteX2" fmla="*/ 1638592 w 1709720"/>
                <a:gd name="connsiteY2" fmla="*/ 0 h 711278"/>
                <a:gd name="connsiteX3" fmla="*/ 1709720 w 1709720"/>
                <a:gd name="connsiteY3" fmla="*/ 71128 h 711278"/>
                <a:gd name="connsiteX4" fmla="*/ 1709720 w 1709720"/>
                <a:gd name="connsiteY4" fmla="*/ 640150 h 711278"/>
                <a:gd name="connsiteX5" fmla="*/ 1638592 w 1709720"/>
                <a:gd name="connsiteY5" fmla="*/ 711278 h 711278"/>
                <a:gd name="connsiteX6" fmla="*/ 71128 w 1709720"/>
                <a:gd name="connsiteY6" fmla="*/ 711278 h 711278"/>
                <a:gd name="connsiteX7" fmla="*/ 0 w 1709720"/>
                <a:gd name="connsiteY7" fmla="*/ 640150 h 711278"/>
                <a:gd name="connsiteX8" fmla="*/ 0 w 1709720"/>
                <a:gd name="connsiteY8" fmla="*/ 71128 h 71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711278">
                  <a:moveTo>
                    <a:pt x="0" y="71128"/>
                  </a:moveTo>
                  <a:cubicBezTo>
                    <a:pt x="0" y="31845"/>
                    <a:pt x="31845" y="0"/>
                    <a:pt x="71128" y="0"/>
                  </a:cubicBezTo>
                  <a:lnTo>
                    <a:pt x="1638592" y="0"/>
                  </a:lnTo>
                  <a:cubicBezTo>
                    <a:pt x="1677875" y="0"/>
                    <a:pt x="1709720" y="31845"/>
                    <a:pt x="1709720" y="71128"/>
                  </a:cubicBezTo>
                  <a:lnTo>
                    <a:pt x="1709720" y="640150"/>
                  </a:lnTo>
                  <a:cubicBezTo>
                    <a:pt x="1709720" y="679433"/>
                    <a:pt x="1677875" y="711278"/>
                    <a:pt x="1638592" y="711278"/>
                  </a:cubicBezTo>
                  <a:lnTo>
                    <a:pt x="71128" y="711278"/>
                  </a:lnTo>
                  <a:cubicBezTo>
                    <a:pt x="31845" y="711278"/>
                    <a:pt x="0" y="679433"/>
                    <a:pt x="0" y="640150"/>
                  </a:cubicBezTo>
                  <a:lnTo>
                    <a:pt x="0" y="711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3" tIns="77983" rIns="77983" bIns="77983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bg1"/>
                  </a:solidFill>
                </a:rPr>
                <a:t>Н(М)ЦК </a:t>
              </a:r>
              <a:r>
                <a:rPr lang="ru-RU" sz="1500" b="1" kern="1200" dirty="0" smtClean="0">
                  <a:solidFill>
                    <a:schemeClr val="bg1"/>
                  </a:solidFill>
                  <a:sym typeface="Symbol"/>
                </a:rPr>
                <a:t></a:t>
              </a:r>
              <a:r>
                <a:rPr lang="ru-RU" sz="1500" b="1" kern="1200" dirty="0" smtClean="0">
                  <a:solidFill>
                    <a:schemeClr val="bg1"/>
                  </a:solidFill>
                </a:rPr>
                <a:t> 3 млн. руб.</a:t>
              </a:r>
              <a:endParaRPr lang="ru-RU" sz="15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238768" y="4812228"/>
              <a:ext cx="1709720" cy="704335"/>
            </a:xfrm>
            <a:custGeom>
              <a:avLst/>
              <a:gdLst>
                <a:gd name="connsiteX0" fmla="*/ 0 w 1709720"/>
                <a:gd name="connsiteY0" fmla="*/ 113981 h 1139813"/>
                <a:gd name="connsiteX1" fmla="*/ 113981 w 1709720"/>
                <a:gd name="connsiteY1" fmla="*/ 0 h 1139813"/>
                <a:gd name="connsiteX2" fmla="*/ 1595739 w 1709720"/>
                <a:gd name="connsiteY2" fmla="*/ 0 h 1139813"/>
                <a:gd name="connsiteX3" fmla="*/ 1709720 w 1709720"/>
                <a:gd name="connsiteY3" fmla="*/ 113981 h 1139813"/>
                <a:gd name="connsiteX4" fmla="*/ 1709720 w 1709720"/>
                <a:gd name="connsiteY4" fmla="*/ 1025832 h 1139813"/>
                <a:gd name="connsiteX5" fmla="*/ 1595739 w 1709720"/>
                <a:gd name="connsiteY5" fmla="*/ 1139813 h 1139813"/>
                <a:gd name="connsiteX6" fmla="*/ 113981 w 1709720"/>
                <a:gd name="connsiteY6" fmla="*/ 1139813 h 1139813"/>
                <a:gd name="connsiteX7" fmla="*/ 0 w 1709720"/>
                <a:gd name="connsiteY7" fmla="*/ 1025832 h 1139813"/>
                <a:gd name="connsiteX8" fmla="*/ 0 w 1709720"/>
                <a:gd name="connsiteY8" fmla="*/ 113981 h 113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1139813">
                  <a:moveTo>
                    <a:pt x="0" y="113981"/>
                  </a:moveTo>
                  <a:cubicBezTo>
                    <a:pt x="0" y="51031"/>
                    <a:pt x="51031" y="0"/>
                    <a:pt x="113981" y="0"/>
                  </a:cubicBezTo>
                  <a:lnTo>
                    <a:pt x="1595739" y="0"/>
                  </a:lnTo>
                  <a:cubicBezTo>
                    <a:pt x="1658689" y="0"/>
                    <a:pt x="1709720" y="51031"/>
                    <a:pt x="1709720" y="113981"/>
                  </a:cubicBezTo>
                  <a:lnTo>
                    <a:pt x="1709720" y="1025832"/>
                  </a:lnTo>
                  <a:cubicBezTo>
                    <a:pt x="1709720" y="1088782"/>
                    <a:pt x="1658689" y="1139813"/>
                    <a:pt x="1595739" y="1139813"/>
                  </a:cubicBezTo>
                  <a:lnTo>
                    <a:pt x="113981" y="1139813"/>
                  </a:lnTo>
                  <a:cubicBezTo>
                    <a:pt x="51031" y="1139813"/>
                    <a:pt x="0" y="1088782"/>
                    <a:pt x="0" y="1025832"/>
                  </a:cubicBezTo>
                  <a:lnTo>
                    <a:pt x="0" y="1139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34" tIns="90534" rIns="90534" bIns="90534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</a:rPr>
                <a:t>1% Н(М)ЦК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121219" y="4812228"/>
              <a:ext cx="1709720" cy="711278"/>
            </a:xfrm>
            <a:custGeom>
              <a:avLst/>
              <a:gdLst>
                <a:gd name="connsiteX0" fmla="*/ 0 w 1709720"/>
                <a:gd name="connsiteY0" fmla="*/ 71128 h 711278"/>
                <a:gd name="connsiteX1" fmla="*/ 71128 w 1709720"/>
                <a:gd name="connsiteY1" fmla="*/ 0 h 711278"/>
                <a:gd name="connsiteX2" fmla="*/ 1638592 w 1709720"/>
                <a:gd name="connsiteY2" fmla="*/ 0 h 711278"/>
                <a:gd name="connsiteX3" fmla="*/ 1709720 w 1709720"/>
                <a:gd name="connsiteY3" fmla="*/ 71128 h 711278"/>
                <a:gd name="connsiteX4" fmla="*/ 1709720 w 1709720"/>
                <a:gd name="connsiteY4" fmla="*/ 640150 h 711278"/>
                <a:gd name="connsiteX5" fmla="*/ 1638592 w 1709720"/>
                <a:gd name="connsiteY5" fmla="*/ 711278 h 711278"/>
                <a:gd name="connsiteX6" fmla="*/ 71128 w 1709720"/>
                <a:gd name="connsiteY6" fmla="*/ 711278 h 711278"/>
                <a:gd name="connsiteX7" fmla="*/ 0 w 1709720"/>
                <a:gd name="connsiteY7" fmla="*/ 640150 h 711278"/>
                <a:gd name="connsiteX8" fmla="*/ 0 w 1709720"/>
                <a:gd name="connsiteY8" fmla="*/ 71128 h 71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711278">
                  <a:moveTo>
                    <a:pt x="0" y="71128"/>
                  </a:moveTo>
                  <a:cubicBezTo>
                    <a:pt x="0" y="31845"/>
                    <a:pt x="31845" y="0"/>
                    <a:pt x="71128" y="0"/>
                  </a:cubicBezTo>
                  <a:lnTo>
                    <a:pt x="1638592" y="0"/>
                  </a:lnTo>
                  <a:cubicBezTo>
                    <a:pt x="1677875" y="0"/>
                    <a:pt x="1709720" y="31845"/>
                    <a:pt x="1709720" y="71128"/>
                  </a:cubicBezTo>
                  <a:lnTo>
                    <a:pt x="1709720" y="640150"/>
                  </a:lnTo>
                  <a:cubicBezTo>
                    <a:pt x="1709720" y="679433"/>
                    <a:pt x="1677875" y="711278"/>
                    <a:pt x="1638592" y="711278"/>
                  </a:cubicBezTo>
                  <a:lnTo>
                    <a:pt x="71128" y="711278"/>
                  </a:lnTo>
                  <a:cubicBezTo>
                    <a:pt x="31845" y="711278"/>
                    <a:pt x="0" y="679433"/>
                    <a:pt x="0" y="640150"/>
                  </a:cubicBezTo>
                  <a:lnTo>
                    <a:pt x="0" y="711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3" tIns="77983" rIns="77983" bIns="77983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bg1"/>
                  </a:solidFill>
                </a:rPr>
                <a:t>УИС, СМП, СОНКО</a:t>
              </a:r>
              <a:endParaRPr lang="ru-RU" sz="15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121219" y="6093296"/>
              <a:ext cx="1709720" cy="569907"/>
            </a:xfrm>
            <a:custGeom>
              <a:avLst/>
              <a:gdLst>
                <a:gd name="connsiteX0" fmla="*/ 0 w 1709720"/>
                <a:gd name="connsiteY0" fmla="*/ 113981 h 1139813"/>
                <a:gd name="connsiteX1" fmla="*/ 113981 w 1709720"/>
                <a:gd name="connsiteY1" fmla="*/ 0 h 1139813"/>
                <a:gd name="connsiteX2" fmla="*/ 1595739 w 1709720"/>
                <a:gd name="connsiteY2" fmla="*/ 0 h 1139813"/>
                <a:gd name="connsiteX3" fmla="*/ 1709720 w 1709720"/>
                <a:gd name="connsiteY3" fmla="*/ 113981 h 1139813"/>
                <a:gd name="connsiteX4" fmla="*/ 1709720 w 1709720"/>
                <a:gd name="connsiteY4" fmla="*/ 1025832 h 1139813"/>
                <a:gd name="connsiteX5" fmla="*/ 1595739 w 1709720"/>
                <a:gd name="connsiteY5" fmla="*/ 1139813 h 1139813"/>
                <a:gd name="connsiteX6" fmla="*/ 113981 w 1709720"/>
                <a:gd name="connsiteY6" fmla="*/ 1139813 h 1139813"/>
                <a:gd name="connsiteX7" fmla="*/ 0 w 1709720"/>
                <a:gd name="connsiteY7" fmla="*/ 1025832 h 1139813"/>
                <a:gd name="connsiteX8" fmla="*/ 0 w 1709720"/>
                <a:gd name="connsiteY8" fmla="*/ 113981 h 113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1139813">
                  <a:moveTo>
                    <a:pt x="0" y="113981"/>
                  </a:moveTo>
                  <a:cubicBezTo>
                    <a:pt x="0" y="51031"/>
                    <a:pt x="51031" y="0"/>
                    <a:pt x="113981" y="0"/>
                  </a:cubicBezTo>
                  <a:lnTo>
                    <a:pt x="1595739" y="0"/>
                  </a:lnTo>
                  <a:cubicBezTo>
                    <a:pt x="1658689" y="0"/>
                    <a:pt x="1709720" y="51031"/>
                    <a:pt x="1709720" y="113981"/>
                  </a:cubicBezTo>
                  <a:lnTo>
                    <a:pt x="1709720" y="1025832"/>
                  </a:lnTo>
                  <a:cubicBezTo>
                    <a:pt x="1709720" y="1088782"/>
                    <a:pt x="1658689" y="1139813"/>
                    <a:pt x="1595739" y="1139813"/>
                  </a:cubicBezTo>
                  <a:lnTo>
                    <a:pt x="113981" y="1139813"/>
                  </a:lnTo>
                  <a:cubicBezTo>
                    <a:pt x="51031" y="1139813"/>
                    <a:pt x="0" y="1088782"/>
                    <a:pt x="0" y="1025832"/>
                  </a:cubicBezTo>
                  <a:lnTo>
                    <a:pt x="0" y="1139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34" tIns="90534" rIns="90534" bIns="90534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  <a:sym typeface="Symbol"/>
                </a:rPr>
                <a:t></a:t>
              </a:r>
              <a:r>
                <a:rPr lang="ru-RU" sz="1500" b="1" kern="1200" dirty="0" smtClean="0">
                  <a:solidFill>
                    <a:schemeClr val="tx1"/>
                  </a:solidFill>
                </a:rPr>
                <a:t> 2% Н(М)ЦК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099852" y="1935880"/>
              <a:ext cx="1296144" cy="306118"/>
            </a:xfrm>
            <a:custGeom>
              <a:avLst/>
              <a:gdLst>
                <a:gd name="connsiteX0" fmla="*/ 0 w 1709720"/>
                <a:gd name="connsiteY0" fmla="*/ 38725 h 387251"/>
                <a:gd name="connsiteX1" fmla="*/ 38725 w 1709720"/>
                <a:gd name="connsiteY1" fmla="*/ 0 h 387251"/>
                <a:gd name="connsiteX2" fmla="*/ 1670995 w 1709720"/>
                <a:gd name="connsiteY2" fmla="*/ 0 h 387251"/>
                <a:gd name="connsiteX3" fmla="*/ 1709720 w 1709720"/>
                <a:gd name="connsiteY3" fmla="*/ 38725 h 387251"/>
                <a:gd name="connsiteX4" fmla="*/ 1709720 w 1709720"/>
                <a:gd name="connsiteY4" fmla="*/ 348526 h 387251"/>
                <a:gd name="connsiteX5" fmla="*/ 1670995 w 1709720"/>
                <a:gd name="connsiteY5" fmla="*/ 387251 h 387251"/>
                <a:gd name="connsiteX6" fmla="*/ 38725 w 1709720"/>
                <a:gd name="connsiteY6" fmla="*/ 387251 h 387251"/>
                <a:gd name="connsiteX7" fmla="*/ 0 w 1709720"/>
                <a:gd name="connsiteY7" fmla="*/ 348526 h 387251"/>
                <a:gd name="connsiteX8" fmla="*/ 0 w 1709720"/>
                <a:gd name="connsiteY8" fmla="*/ 38725 h 38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387251">
                  <a:moveTo>
                    <a:pt x="0" y="38725"/>
                  </a:moveTo>
                  <a:cubicBezTo>
                    <a:pt x="0" y="17338"/>
                    <a:pt x="17338" y="0"/>
                    <a:pt x="38725" y="0"/>
                  </a:cubicBezTo>
                  <a:lnTo>
                    <a:pt x="1670995" y="0"/>
                  </a:lnTo>
                  <a:cubicBezTo>
                    <a:pt x="1692382" y="0"/>
                    <a:pt x="1709720" y="17338"/>
                    <a:pt x="1709720" y="38725"/>
                  </a:cubicBezTo>
                  <a:lnTo>
                    <a:pt x="1709720" y="348526"/>
                  </a:lnTo>
                  <a:cubicBezTo>
                    <a:pt x="1709720" y="369913"/>
                    <a:pt x="1692382" y="387251"/>
                    <a:pt x="1670995" y="387251"/>
                  </a:cubicBezTo>
                  <a:lnTo>
                    <a:pt x="38725" y="387251"/>
                  </a:lnTo>
                  <a:cubicBezTo>
                    <a:pt x="17338" y="387251"/>
                    <a:pt x="0" y="369913"/>
                    <a:pt x="0" y="348526"/>
                  </a:cubicBezTo>
                  <a:lnTo>
                    <a:pt x="0" y="38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492" tIns="68492" rIns="68492" bIns="68492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bg1"/>
                  </a:solidFill>
                </a:rPr>
                <a:t>Обязательно!</a:t>
              </a:r>
              <a:endParaRPr lang="ru-RU" sz="1500" b="1" kern="12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H="1">
              <a:off x="1616728" y="2759460"/>
              <a:ext cx="2019168" cy="79208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2976079" y="5555997"/>
              <a:ext cx="0" cy="39604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914800" y="2759460"/>
              <a:ext cx="2147202" cy="79208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1115616" y="4418482"/>
              <a:ext cx="0" cy="1533559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2976079" y="4419241"/>
              <a:ext cx="0" cy="329289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6074221" y="4400428"/>
              <a:ext cx="0" cy="348102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 8"/>
            <p:cNvSpPr/>
            <p:nvPr/>
          </p:nvSpPr>
          <p:spPr>
            <a:xfrm>
              <a:off x="2121219" y="2420888"/>
              <a:ext cx="3314877" cy="338572"/>
            </a:xfrm>
            <a:custGeom>
              <a:avLst/>
              <a:gdLst>
                <a:gd name="connsiteX0" fmla="*/ 0 w 2605084"/>
                <a:gd name="connsiteY0" fmla="*/ 48557 h 485572"/>
                <a:gd name="connsiteX1" fmla="*/ 48557 w 2605084"/>
                <a:gd name="connsiteY1" fmla="*/ 0 h 485572"/>
                <a:gd name="connsiteX2" fmla="*/ 2556527 w 2605084"/>
                <a:gd name="connsiteY2" fmla="*/ 0 h 485572"/>
                <a:gd name="connsiteX3" fmla="*/ 2605084 w 2605084"/>
                <a:gd name="connsiteY3" fmla="*/ 48557 h 485572"/>
                <a:gd name="connsiteX4" fmla="*/ 2605084 w 2605084"/>
                <a:gd name="connsiteY4" fmla="*/ 437015 h 485572"/>
                <a:gd name="connsiteX5" fmla="*/ 2556527 w 2605084"/>
                <a:gd name="connsiteY5" fmla="*/ 485572 h 485572"/>
                <a:gd name="connsiteX6" fmla="*/ 48557 w 2605084"/>
                <a:gd name="connsiteY6" fmla="*/ 485572 h 485572"/>
                <a:gd name="connsiteX7" fmla="*/ 0 w 2605084"/>
                <a:gd name="connsiteY7" fmla="*/ 437015 h 485572"/>
                <a:gd name="connsiteX8" fmla="*/ 0 w 2605084"/>
                <a:gd name="connsiteY8" fmla="*/ 48557 h 48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5084" h="485572">
                  <a:moveTo>
                    <a:pt x="0" y="48557"/>
                  </a:moveTo>
                  <a:cubicBezTo>
                    <a:pt x="0" y="21740"/>
                    <a:pt x="21740" y="0"/>
                    <a:pt x="48557" y="0"/>
                  </a:cubicBezTo>
                  <a:lnTo>
                    <a:pt x="2556527" y="0"/>
                  </a:lnTo>
                  <a:cubicBezTo>
                    <a:pt x="2583344" y="0"/>
                    <a:pt x="2605084" y="21740"/>
                    <a:pt x="2605084" y="48557"/>
                  </a:cubicBezTo>
                  <a:lnTo>
                    <a:pt x="2605084" y="437015"/>
                  </a:lnTo>
                  <a:cubicBezTo>
                    <a:pt x="2605084" y="463832"/>
                    <a:pt x="2583344" y="485572"/>
                    <a:pt x="2556527" y="485572"/>
                  </a:cubicBezTo>
                  <a:lnTo>
                    <a:pt x="48557" y="485572"/>
                  </a:lnTo>
                  <a:cubicBezTo>
                    <a:pt x="21740" y="485572"/>
                    <a:pt x="0" y="463832"/>
                    <a:pt x="0" y="437015"/>
                  </a:cubicBezTo>
                  <a:lnTo>
                    <a:pt x="0" y="485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120" tIns="112120" rIns="112120" bIns="1121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Внесение денежных средств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262251" y="1240057"/>
              <a:ext cx="3037693" cy="356309"/>
            </a:xfrm>
            <a:custGeom>
              <a:avLst/>
              <a:gdLst>
                <a:gd name="connsiteX0" fmla="*/ 0 w 7330975"/>
                <a:gd name="connsiteY0" fmla="*/ 57401 h 574010"/>
                <a:gd name="connsiteX1" fmla="*/ 57401 w 7330975"/>
                <a:gd name="connsiteY1" fmla="*/ 0 h 574010"/>
                <a:gd name="connsiteX2" fmla="*/ 7273574 w 7330975"/>
                <a:gd name="connsiteY2" fmla="*/ 0 h 574010"/>
                <a:gd name="connsiteX3" fmla="*/ 7330975 w 7330975"/>
                <a:gd name="connsiteY3" fmla="*/ 57401 h 574010"/>
                <a:gd name="connsiteX4" fmla="*/ 7330975 w 7330975"/>
                <a:gd name="connsiteY4" fmla="*/ 516609 h 574010"/>
                <a:gd name="connsiteX5" fmla="*/ 7273574 w 7330975"/>
                <a:gd name="connsiteY5" fmla="*/ 574010 h 574010"/>
                <a:gd name="connsiteX6" fmla="*/ 57401 w 7330975"/>
                <a:gd name="connsiteY6" fmla="*/ 574010 h 574010"/>
                <a:gd name="connsiteX7" fmla="*/ 0 w 7330975"/>
                <a:gd name="connsiteY7" fmla="*/ 516609 h 574010"/>
                <a:gd name="connsiteX8" fmla="*/ 0 w 7330975"/>
                <a:gd name="connsiteY8" fmla="*/ 57401 h 57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0975" h="574010">
                  <a:moveTo>
                    <a:pt x="0" y="57401"/>
                  </a:moveTo>
                  <a:cubicBezTo>
                    <a:pt x="0" y="25699"/>
                    <a:pt x="25699" y="0"/>
                    <a:pt x="57401" y="0"/>
                  </a:cubicBezTo>
                  <a:lnTo>
                    <a:pt x="7273574" y="0"/>
                  </a:lnTo>
                  <a:cubicBezTo>
                    <a:pt x="7305276" y="0"/>
                    <a:pt x="7330975" y="25699"/>
                    <a:pt x="7330975" y="57401"/>
                  </a:cubicBezTo>
                  <a:lnTo>
                    <a:pt x="7330975" y="516609"/>
                  </a:lnTo>
                  <a:cubicBezTo>
                    <a:pt x="7330975" y="548311"/>
                    <a:pt x="7305276" y="574010"/>
                    <a:pt x="7273574" y="574010"/>
                  </a:cubicBezTo>
                  <a:lnTo>
                    <a:pt x="57401" y="574010"/>
                  </a:lnTo>
                  <a:cubicBezTo>
                    <a:pt x="25699" y="574010"/>
                    <a:pt x="0" y="548311"/>
                    <a:pt x="0" y="516609"/>
                  </a:cubicBezTo>
                  <a:lnTo>
                    <a:pt x="0" y="574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120" tIns="112120" rIns="112120" bIns="1121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</a:t>
              </a:r>
              <a:r>
                <a:rPr lang="ru-RU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заявки</a:t>
              </a:r>
              <a:endPara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4"/>
            <a:ext cx="9144000" cy="1330979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627784" y="322319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Обеспечение заявки</a:t>
            </a:r>
          </a:p>
        </p:txBody>
      </p:sp>
    </p:spTree>
    <p:extLst>
      <p:ext uri="{BB962C8B-B14F-4D97-AF65-F5344CB8AC3E}">
        <p14:creationId xmlns:p14="http://schemas.microsoft.com/office/powerpoint/2010/main" val="2769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65427" y="1634806"/>
            <a:ext cx="8413146" cy="4888537"/>
            <a:chOff x="393122" y="1864803"/>
            <a:chExt cx="8413146" cy="4888537"/>
          </a:xfrm>
          <a:solidFill>
            <a:schemeClr val="bg1">
              <a:lumMod val="85000"/>
            </a:schemeClr>
          </a:solidFill>
        </p:grpSpPr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393122" y="1864803"/>
              <a:ext cx="4000500" cy="2592113"/>
              <a:chOff x="162327" y="358616"/>
              <a:chExt cx="4000528" cy="2571595"/>
            </a:xfrm>
            <a:grpFill/>
          </p:grpSpPr>
          <p:grpSp>
            <p:nvGrpSpPr>
              <p:cNvPr id="15" name="Группа 15"/>
              <p:cNvGrpSpPr>
                <a:grpSpLocks/>
              </p:cNvGrpSpPr>
              <p:nvPr/>
            </p:nvGrpSpPr>
            <p:grpSpPr bwMode="auto">
              <a:xfrm>
                <a:off x="162327" y="358616"/>
                <a:ext cx="4000528" cy="2571595"/>
                <a:chOff x="162327" y="358616"/>
                <a:chExt cx="4000528" cy="2571595"/>
              </a:xfrm>
              <a:grpFill/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162327" y="664561"/>
                  <a:ext cx="4000528" cy="2265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cs typeface="Arial" pitchFamily="34" charset="0"/>
                  </a:endParaRPr>
                </a:p>
              </p:txBody>
            </p:sp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785786" y="358616"/>
                  <a:ext cx="2714644" cy="428628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Первая </a:t>
                  </a:r>
                  <a:r>
                    <a:rPr lang="ru-RU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часть заявки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60296" y="894109"/>
                <a:ext cx="3604589" cy="10228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itchFamily="34" charset="0"/>
                  <a:buChar char="•"/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Согласие Участника на поставку 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товара, выполнение работ</a:t>
                </a:r>
                <a:r>
                  <a:rPr lang="ru-RU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оказание услуг</a:t>
                </a:r>
              </a:p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itchFamily="34" charset="0"/>
                  <a:buChar char="•"/>
                  <a:defRPr/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Конкретные показатели товара</a:t>
                </a:r>
              </a:p>
            </p:txBody>
          </p:sp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4805768" y="1865353"/>
              <a:ext cx="4000500" cy="4887987"/>
              <a:chOff x="162327" y="358616"/>
              <a:chExt cx="4000528" cy="4849294"/>
            </a:xfrm>
            <a:grpFill/>
          </p:grpSpPr>
          <p:grpSp>
            <p:nvGrpSpPr>
              <p:cNvPr id="11" name="Группа 15"/>
              <p:cNvGrpSpPr>
                <a:grpSpLocks/>
              </p:cNvGrpSpPr>
              <p:nvPr/>
            </p:nvGrpSpPr>
            <p:grpSpPr bwMode="auto">
              <a:xfrm>
                <a:off x="162327" y="358616"/>
                <a:ext cx="4000528" cy="2571595"/>
                <a:chOff x="162327" y="358616"/>
                <a:chExt cx="4000528" cy="2571595"/>
              </a:xfrm>
              <a:grpFill/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162327" y="664561"/>
                  <a:ext cx="4000528" cy="2265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cs typeface="Arial" pitchFamily="34" charset="0"/>
                  </a:endParaRP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785786" y="358616"/>
                  <a:ext cx="2714644" cy="428628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Вторая </a:t>
                  </a:r>
                  <a:r>
                    <a:rPr lang="ru-RU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часть заявки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323893" y="978948"/>
                <a:ext cx="3760014" cy="42289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1450" indent="-171450"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Сведения об Участнике </a:t>
                </a: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Документы, подтверждающие соответствие требованиям п.1 ч.1, ч.2, ч.2.1, п.3-9 ч.1 ст.31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Копии документов, подтверждающих соответствие ТРУ законодательству РФ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 об одобрении или совершении крупной сделки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Документы, подтверждающие право на получение преимуществ в соответствии со ст. 28-29 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Документы, подтверждающие соответствие требованиям ст.14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Декларация о принадлежности к СМП и СОНКО в соответствии со ст.30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600"/>
                  </a:spcAft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627784" y="322319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Состав заявки на участие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3527" y="4725144"/>
            <a:ext cx="3844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Требовать иные документы и информацию не допускается!!!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627784" y="322319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Состав заявки на участие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2514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При заключении контракта на поставку </a:t>
            </a:r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товара</a:t>
            </a:r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6" y="1788014"/>
            <a:ext cx="8637578" cy="248024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79512" y="4589279"/>
            <a:ext cx="850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При заключении контракта на </a:t>
            </a:r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оказание услуги или выполнении работы:</a:t>
            </a:r>
            <a:endParaRPr lang="ru-RU" b="1" dirty="0">
              <a:solidFill>
                <a:srgbClr val="FF0000"/>
              </a:solidFill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5" y="5085184"/>
            <a:ext cx="8665761" cy="7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627784" y="322319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Состав заявки на участие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4509" y="1496365"/>
            <a:ext cx="85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При заключении контракта на </a:t>
            </a:r>
            <a:r>
              <a:rPr lang="ru-RU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оказание услуги или выполнении работы, для выполнения или оказания которых используется товар:</a:t>
            </a:r>
            <a:endParaRPr lang="ru-RU" b="1" dirty="0">
              <a:solidFill>
                <a:srgbClr val="FF0000"/>
              </a:solidFill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68073"/>
            <a:ext cx="8657353" cy="31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1884" y="3653499"/>
            <a:ext cx="413587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участникам закупки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1257" y="4366240"/>
            <a:ext cx="25045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требования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395348"/>
            <a:ext cx="366863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требования </a:t>
            </a: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1407263"/>
            <a:ext cx="6760158" cy="1951350"/>
            <a:chOff x="167827" y="4511307"/>
            <a:chExt cx="6760158" cy="195135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67827" y="4626809"/>
              <a:ext cx="6760158" cy="1835848"/>
              <a:chOff x="171552" y="517412"/>
              <a:chExt cx="6760158" cy="1835848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71552" y="1983928"/>
                <a:ext cx="23541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kern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Участники закупок  </a:t>
                </a:r>
              </a:p>
            </p:txBody>
          </p:sp>
          <p:graphicFrame>
            <p:nvGraphicFramePr>
              <p:cNvPr id="13" name="Схема 12"/>
              <p:cNvGraphicFramePr/>
              <p:nvPr>
                <p:extLst>
                  <p:ext uri="{D42A27DB-BD31-4B8C-83A1-F6EECF244321}">
                    <p14:modId xmlns:p14="http://schemas.microsoft.com/office/powerpoint/2010/main" val="3002886336"/>
                  </p:ext>
                </p:extLst>
              </p:nvPr>
            </p:nvGraphicFramePr>
            <p:xfrm>
              <a:off x="2971270" y="517412"/>
              <a:ext cx="3960440" cy="14163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p:grpSp>
        <p:pic>
          <p:nvPicPr>
            <p:cNvPr id="11" name="Picture 4" descr="Z:\Отделы\Продвижения образовательных программ\Методические материалы\Презентации\Картинки для презентаций\Картинки\main-suitcas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10" y="4511307"/>
              <a:ext cx="1558725" cy="155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Стрелка вправо 7"/>
          <p:cNvSpPr/>
          <p:nvPr/>
        </p:nvSpPr>
        <p:spPr bwMode="auto">
          <a:xfrm>
            <a:off x="3062348" y="1918895"/>
            <a:ext cx="313482" cy="463406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3965593"/>
            <a:ext cx="1634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1 ст. 31 44-ФЗ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81571" y="4813203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 для исполнения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  <a:p>
            <a:pPr marL="228600" indent="-228600" algn="just">
              <a:buFontTx/>
              <a:buAutoNum type="arabicPeriod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праве собственности или ином законном основании оборудования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материальных ресурсов для исполнения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  <a:p>
            <a:pPr marL="228600" indent="-228600" algn="just">
              <a:buFontTx/>
              <a:buAutoNum type="arabicPeriod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опыта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связанного с предметом контракта, и деловой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репутации</a:t>
            </a:r>
          </a:p>
          <a:p>
            <a:pPr marL="228600" indent="-228600" algn="just">
              <a:buFontTx/>
              <a:buAutoNum type="arabicPeriod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необходимого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специалистов и иных работников определенного уровня квалификации для исполнения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19534" y="4026016"/>
            <a:ext cx="1634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2 ст. 31 44-ФЗ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03089" y="6381328"/>
            <a:ext cx="471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от 04.02.2015 № 99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</p:txBody>
      </p:sp>
      <p:cxnSp>
        <p:nvCxnSpPr>
          <p:cNvPr id="19" name="Прямая со стрелкой 18"/>
          <p:cNvCxnSpPr>
            <a:stCxn id="2" idx="2"/>
            <a:endCxn id="7" idx="0"/>
          </p:cNvCxnSpPr>
          <p:nvPr/>
        </p:nvCxnSpPr>
        <p:spPr bwMode="auto">
          <a:xfrm>
            <a:off x="4599822" y="4022831"/>
            <a:ext cx="2310551" cy="37251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>
            <a:stCxn id="2" idx="2"/>
            <a:endCxn id="3" idx="0"/>
          </p:cNvCxnSpPr>
          <p:nvPr/>
        </p:nvCxnSpPr>
        <p:spPr bwMode="auto">
          <a:xfrm flipH="1">
            <a:off x="2313555" y="4022831"/>
            <a:ext cx="2286267" cy="34340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06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688930"/>
            <a:ext cx="152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Единые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1026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7558"/>
            <a:ext cx="6048672" cy="53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688930"/>
            <a:ext cx="152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Единые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2050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63" y="1432714"/>
            <a:ext cx="5736895" cy="52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688930"/>
            <a:ext cx="152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Единые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3074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80" y="1453426"/>
            <a:ext cx="6910684" cy="49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368" y="1779162"/>
            <a:ext cx="877760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возможность заключить контракт по существенно более </a:t>
            </a:r>
            <a:r>
              <a:rPr lang="ru-RU" dirty="0" smtClean="0">
                <a:latin typeface="Arial" panose="020B0604020202020204" pitchFamily="34" charset="0"/>
              </a:rPr>
              <a:t>низкой цене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367" y="2466110"/>
            <a:ext cx="877760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низкая вероятность проверки на предмет правильности выбора способа определения </a:t>
            </a:r>
            <a:r>
              <a:rPr lang="ru-RU" dirty="0" smtClean="0">
                <a:latin typeface="Arial" panose="020B0604020202020204" pitchFamily="34" charset="0"/>
              </a:rPr>
              <a:t>поставщика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35" y="3300671"/>
            <a:ext cx="877760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возможность </a:t>
            </a:r>
            <a:r>
              <a:rPr lang="ru-RU" dirty="0">
                <a:latin typeface="Arial" panose="020B0604020202020204" pitchFamily="34" charset="0"/>
              </a:rPr>
              <a:t>привлечь к организации и проведению закупки специализированную организацию </a:t>
            </a:r>
            <a:r>
              <a:rPr lang="ru-RU" dirty="0" smtClean="0">
                <a:latin typeface="Arial" panose="020B0604020202020204" pitchFamily="34" charset="0"/>
              </a:rPr>
              <a:t>(</a:t>
            </a:r>
            <a:r>
              <a:rPr lang="ru-RU" i="1" dirty="0" smtClean="0">
                <a:latin typeface="Arial" panose="020B0604020202020204" pitchFamily="34" charset="0"/>
              </a:rPr>
              <a:t>ч.4 ст.40)</a:t>
            </a:r>
            <a:endParaRPr lang="ru-RU" dirty="0">
              <a:latin typeface="Arial" panose="020B0604020202020204" pitchFamily="34" charset="0"/>
              <a:hlinkClick r:id="rId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367" y="4150951"/>
            <a:ext cx="877760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малая вероятность </a:t>
            </a:r>
            <a:r>
              <a:rPr lang="ru-RU" dirty="0">
                <a:latin typeface="Arial" panose="020B0604020202020204" pitchFamily="34" charset="0"/>
              </a:rPr>
              <a:t>сговора всех участников вследствие конфиденциальности информации об участниках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7366" y="5016757"/>
            <a:ext cx="877760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часть функций обеспечивается </a:t>
            </a:r>
            <a:r>
              <a:rPr lang="ru-RU" dirty="0">
                <a:latin typeface="Arial" panose="020B0604020202020204" pitchFamily="34" charset="0"/>
              </a:rPr>
              <a:t>оператором электронной площадки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"/>
            <a:ext cx="9144000" cy="133097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98737" y="310995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Преимущества электронного аукциона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688930"/>
            <a:ext cx="152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Единые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4098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20" y="1432590"/>
            <a:ext cx="5227860" cy="52389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425516"/>
            <a:ext cx="361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Дополнительные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377" y="1825874"/>
            <a:ext cx="8651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Правительство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РФ вправе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устанавливать к участникам закупок отдельных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видов ТРУ, закупки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которых осуществляются путем проведения конкурсов с ограниченным участием, двухэтапных конкурсов, закрытых конкурсов с ограниченным участием, закрытых двухэтапных конкурсов или аукционов, дополнительные требования, в том числе к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наличию: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финансовых ресурсов для исполнения контракта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праве собственности или ином законном основании оборудования и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   других  материальных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ресурсов для исполнения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контракта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опыта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работы, связанного с предметом контракта, и деловой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репутации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необходимого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количества специалистов и иных работников определенного уровня квалификации для исполнения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контракта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97121" y="1475208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179" y="1476883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Дополнительные требования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49" y="2051272"/>
            <a:ext cx="8964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4025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Постановление Правительства от 04.02.2015 № 99, вступило в силу 17.02.2015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93424" y="2799675"/>
            <a:ext cx="8497355" cy="3502428"/>
            <a:chOff x="321683" y="3590359"/>
            <a:chExt cx="8497355" cy="290602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144646" y="3775025"/>
              <a:ext cx="0" cy="28874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3456519" y="3590359"/>
              <a:ext cx="2160240" cy="36933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b="1" dirty="0" smtClean="0">
                  <a:solidFill>
                    <a:srgbClr val="FFFFFF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Установило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1683" y="4581128"/>
              <a:ext cx="3652428" cy="1098080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sz="1600" b="1" dirty="0" smtClean="0">
                  <a:solidFill>
                    <a:srgbClr val="000000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Перечень дополнительных требований к участникам закупки отдельных видов ТРУ,  закупки которых осуществляются КОУ, ДК, ЗКОУ, ЗДК или аукционов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67777" y="4063766"/>
              <a:ext cx="2160240" cy="3077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sz="1400" b="1" dirty="0" smtClean="0">
                  <a:solidFill>
                    <a:srgbClr val="FF0000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В развитие ч.2 ст.31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40152" y="4063766"/>
              <a:ext cx="2160240" cy="3077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sz="1400" b="1" dirty="0" smtClean="0">
                  <a:solidFill>
                    <a:srgbClr val="FF0000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В развитие ч.2 ст.56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66610" y="4581128"/>
              <a:ext cx="3652428" cy="1915255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sz="1600" b="1" dirty="0" smtClean="0">
                  <a:solidFill>
                    <a:srgbClr val="000000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Перечень ТРУ, которые по причине технологической , технической сложности, инновационного, высокотехнологичного или специализированного характера могут закупаться только КОУ с выставлением дополнительных требований к участнику</a:t>
              </a:r>
            </a:p>
          </p:txBody>
        </p:sp>
        <p:cxnSp>
          <p:nvCxnSpPr>
            <p:cNvPr id="15" name="Прямая соединительная линия 14"/>
            <p:cNvCxnSpPr>
              <a:stCxn id="10" idx="1"/>
            </p:cNvCxnSpPr>
            <p:nvPr/>
          </p:nvCxnSpPr>
          <p:spPr>
            <a:xfrm flipH="1">
              <a:off x="2147897" y="3775025"/>
              <a:ext cx="130862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144646" y="4385060"/>
              <a:ext cx="0" cy="20958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3"/>
            </p:cNvCxnSpPr>
            <p:nvPr/>
          </p:nvCxnSpPr>
          <p:spPr>
            <a:xfrm>
              <a:off x="5616759" y="3775025"/>
              <a:ext cx="140351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13" idx="0"/>
            </p:cNvCxnSpPr>
            <p:nvPr/>
          </p:nvCxnSpPr>
          <p:spPr>
            <a:xfrm>
              <a:off x="7020272" y="3775025"/>
              <a:ext cx="0" cy="28874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3" idx="2"/>
            </p:cNvCxnSpPr>
            <p:nvPr/>
          </p:nvCxnSpPr>
          <p:spPr>
            <a:xfrm>
              <a:off x="7020272" y="4371543"/>
              <a:ext cx="0" cy="19804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2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03288" y="3878396"/>
            <a:ext cx="843969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249928" y="3802640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5400000" flipH="1">
            <a:off x="1684191" y="3176163"/>
            <a:ext cx="601275" cy="2963083"/>
          </a:xfrm>
          <a:prstGeom prst="leftBrace">
            <a:avLst>
              <a:gd name="adj1" fmla="val 53408"/>
              <a:gd name="adj2" fmla="val 4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286846" y="3813750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94116" y="429119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ym typeface="Symbol"/>
              </a:rPr>
              <a:t> 7 дней /  15 дней</a:t>
            </a:r>
            <a:endParaRPr lang="ru-RU" sz="1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8458" y="5513922"/>
            <a:ext cx="1280626" cy="436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извещения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488495" y="4555723"/>
            <a:ext cx="0" cy="8389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466370" y="4588561"/>
            <a:ext cx="1" cy="8061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975328" y="5513922"/>
            <a:ext cx="1944216" cy="436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окончания срока подачи заявок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88495" y="2432349"/>
            <a:ext cx="1033870" cy="1799195"/>
            <a:chOff x="488495" y="2432349"/>
            <a:chExt cx="1033870" cy="1799195"/>
          </a:xfrm>
        </p:grpSpPr>
        <p:sp>
          <p:nvSpPr>
            <p:cNvPr id="9" name="Загнутый угол 8"/>
            <p:cNvSpPr/>
            <p:nvPr/>
          </p:nvSpPr>
          <p:spPr>
            <a:xfrm>
              <a:off x="1094116" y="3907508"/>
              <a:ext cx="288032" cy="324036"/>
            </a:xfrm>
            <a:prstGeom prst="foldedCorner">
              <a:avLst>
                <a:gd name="adj" fmla="val 3724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488495" y="2432349"/>
              <a:ext cx="1033870" cy="4363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заявки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1224891" y="2985136"/>
              <a:ext cx="0" cy="856288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1612865" y="2432348"/>
            <a:ext cx="2562902" cy="1799196"/>
            <a:chOff x="1612865" y="2432348"/>
            <a:chExt cx="2562902" cy="1799196"/>
          </a:xfrm>
        </p:grpSpPr>
        <p:sp>
          <p:nvSpPr>
            <p:cNvPr id="11" name="Загнутый угол 10"/>
            <p:cNvSpPr/>
            <p:nvPr/>
          </p:nvSpPr>
          <p:spPr>
            <a:xfrm>
              <a:off x="2534276" y="3918618"/>
              <a:ext cx="288032" cy="312926"/>
            </a:xfrm>
            <a:prstGeom prst="foldedCorner">
              <a:avLst>
                <a:gd name="adj" fmla="val 3724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612865" y="2432348"/>
              <a:ext cx="2562902" cy="4363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отредактированной заявки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2678292" y="2985136"/>
              <a:ext cx="10147" cy="901667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3466370" y="3802640"/>
            <a:ext cx="2559505" cy="1660183"/>
            <a:chOff x="3466370" y="3802640"/>
            <a:chExt cx="2559505" cy="1660183"/>
          </a:xfrm>
        </p:grpSpPr>
        <p:sp>
          <p:nvSpPr>
            <p:cNvPr id="7" name="4-конечная звезда 6"/>
            <p:cNvSpPr/>
            <p:nvPr/>
          </p:nvSpPr>
          <p:spPr>
            <a:xfrm>
              <a:off x="5592989" y="3802640"/>
              <a:ext cx="432886" cy="511552"/>
            </a:xfrm>
            <a:prstGeom prst="star4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Левая фигурная скобка 13"/>
            <p:cNvSpPr/>
            <p:nvPr/>
          </p:nvSpPr>
          <p:spPr>
            <a:xfrm rot="16200000" flipV="1">
              <a:off x="4321377" y="3470291"/>
              <a:ext cx="633044" cy="2343058"/>
            </a:xfrm>
            <a:prstGeom prst="leftBrace">
              <a:avLst>
                <a:gd name="adj1" fmla="val 53408"/>
                <a:gd name="adj2" fmla="val 4766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61646" y="4225710"/>
              <a:ext cx="1026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ym typeface="Symbol"/>
                </a:rPr>
                <a:t> </a:t>
              </a:r>
              <a:r>
                <a:rPr lang="ru-RU" dirty="0" smtClean="0"/>
                <a:t>7 дней</a:t>
              </a:r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3702659" y="5026498"/>
              <a:ext cx="1944216" cy="4363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1-х частей заявок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017051" y="3813750"/>
            <a:ext cx="1944216" cy="1649073"/>
            <a:chOff x="7017051" y="3813750"/>
            <a:chExt cx="1944216" cy="1649073"/>
          </a:xfrm>
        </p:grpSpPr>
        <p:sp>
          <p:nvSpPr>
            <p:cNvPr id="5" name="4-конечная звезда 4"/>
            <p:cNvSpPr/>
            <p:nvPr/>
          </p:nvSpPr>
          <p:spPr>
            <a:xfrm>
              <a:off x="8256882" y="3813750"/>
              <a:ext cx="432886" cy="511552"/>
            </a:xfrm>
            <a:prstGeom prst="star4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Левая фигурная скобка 15"/>
            <p:cNvSpPr/>
            <p:nvPr/>
          </p:nvSpPr>
          <p:spPr>
            <a:xfrm rot="5400000" flipH="1">
              <a:off x="7563871" y="4048888"/>
              <a:ext cx="562988" cy="1255920"/>
            </a:xfrm>
            <a:prstGeom prst="leftBrace">
              <a:avLst>
                <a:gd name="adj1" fmla="val 53408"/>
                <a:gd name="adj2" fmla="val 4766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431658" y="4244270"/>
              <a:ext cx="9525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ym typeface="Symbol"/>
                </a:rPr>
                <a:t> </a:t>
              </a:r>
              <a:r>
                <a:rPr lang="ru-RU" dirty="0" smtClean="0"/>
                <a:t>3 </a:t>
              </a:r>
              <a:r>
                <a:rPr lang="ru-RU" dirty="0"/>
                <a:t>р. д.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7017051" y="5026498"/>
              <a:ext cx="1944216" cy="4363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2-х частей заявок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63007" y="1271077"/>
            <a:ext cx="4626100" cy="2516333"/>
            <a:chOff x="4544759" y="1297417"/>
            <a:chExt cx="4626100" cy="2516333"/>
          </a:xfrm>
        </p:grpSpPr>
        <p:cxnSp>
          <p:nvCxnSpPr>
            <p:cNvPr id="73" name="Прямая соединительная линия 72"/>
            <p:cNvCxnSpPr>
              <a:endCxn id="7" idx="0"/>
            </p:cNvCxnSpPr>
            <p:nvPr/>
          </p:nvCxnSpPr>
          <p:spPr>
            <a:xfrm>
              <a:off x="5809428" y="2868674"/>
              <a:ext cx="4" cy="933966"/>
            </a:xfrm>
            <a:prstGeom prst="line">
              <a:avLst/>
            </a:prstGeom>
            <a:ln w="19050">
              <a:solidFill>
                <a:srgbClr val="F703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endCxn id="6" idx="0"/>
            </p:cNvCxnSpPr>
            <p:nvPr/>
          </p:nvCxnSpPr>
          <p:spPr>
            <a:xfrm flipH="1">
              <a:off x="7215215" y="2432348"/>
              <a:ext cx="2190" cy="1381402"/>
            </a:xfrm>
            <a:prstGeom prst="line">
              <a:avLst/>
            </a:prstGeom>
            <a:ln w="19050">
              <a:solidFill>
                <a:srgbClr val="F703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endCxn id="5" idx="0"/>
            </p:cNvCxnSpPr>
            <p:nvPr/>
          </p:nvCxnSpPr>
          <p:spPr>
            <a:xfrm>
              <a:off x="8473325" y="1772816"/>
              <a:ext cx="0" cy="2040934"/>
            </a:xfrm>
            <a:prstGeom prst="line">
              <a:avLst/>
            </a:prstGeom>
            <a:ln w="19050">
              <a:solidFill>
                <a:srgbClr val="F703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544759" y="2350730"/>
              <a:ext cx="2243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Протокол рассмотрения </a:t>
              </a:r>
            </a:p>
            <a:p>
              <a:r>
                <a:rPr lang="ru-RU" sz="14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1-х частей заявок</a:t>
              </a:r>
              <a:endParaRPr lang="ru-RU" sz="1400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19945" y="1856596"/>
              <a:ext cx="2006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Протокол проведения</a:t>
              </a:r>
            </a:p>
            <a:p>
              <a:r>
                <a:rPr lang="ru-RU" sz="14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ЭА*</a:t>
              </a:r>
              <a:endParaRPr lang="ru-RU" sz="1400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927040" y="1297417"/>
              <a:ext cx="2243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Протокол рассмотрения </a:t>
              </a:r>
            </a:p>
            <a:p>
              <a:r>
                <a:rPr lang="ru-RU" sz="14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2-х частей заявок 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92406" y="3262026"/>
            <a:ext cx="1639252" cy="2704379"/>
            <a:chOff x="5792406" y="3262026"/>
            <a:chExt cx="1639252" cy="2704379"/>
          </a:xfrm>
        </p:grpSpPr>
        <p:sp>
          <p:nvSpPr>
            <p:cNvPr id="92" name="Левая фигурная скобка 91"/>
            <p:cNvSpPr/>
            <p:nvPr/>
          </p:nvSpPr>
          <p:spPr>
            <a:xfrm rot="16200000" flipH="1" flipV="1">
              <a:off x="6823978" y="3340305"/>
              <a:ext cx="242621" cy="518958"/>
            </a:xfrm>
            <a:prstGeom prst="leftBrace">
              <a:avLst>
                <a:gd name="adj1" fmla="val 53408"/>
                <a:gd name="adj2" fmla="val 4766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4-конечная звезда 5"/>
            <p:cNvSpPr/>
            <p:nvPr/>
          </p:nvSpPr>
          <p:spPr>
            <a:xfrm>
              <a:off x="6998772" y="3813750"/>
              <a:ext cx="432886" cy="511552"/>
            </a:xfrm>
            <a:prstGeom prst="star4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503810" y="3802640"/>
              <a:ext cx="359664" cy="592714"/>
            </a:xfrm>
            <a:prstGeom prst="downArrow">
              <a:avLst/>
            </a:prstGeom>
            <a:solidFill>
              <a:srgbClr val="F703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V="1">
              <a:off x="6703900" y="4534505"/>
              <a:ext cx="0" cy="8813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Скругленный прямоугольник 34"/>
            <p:cNvSpPr/>
            <p:nvPr/>
          </p:nvSpPr>
          <p:spPr>
            <a:xfrm>
              <a:off x="5792406" y="5530080"/>
              <a:ext cx="1422809" cy="4363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торгов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55" name="Левая фигурная скобка 54"/>
            <p:cNvSpPr/>
            <p:nvPr/>
          </p:nvSpPr>
          <p:spPr>
            <a:xfrm rot="16200000" flipH="1" flipV="1">
              <a:off x="6003916" y="3067542"/>
              <a:ext cx="485241" cy="874210"/>
            </a:xfrm>
            <a:prstGeom prst="leftBrace">
              <a:avLst>
                <a:gd name="adj1" fmla="val 53408"/>
                <a:gd name="adj2" fmla="val 4766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862456" y="3562601"/>
              <a:ext cx="768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ym typeface="Symbol"/>
                </a:rPr>
                <a:t> </a:t>
              </a:r>
              <a:r>
                <a:rPr lang="ru-RU" dirty="0" smtClean="0"/>
                <a:t>2 дня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6410499" y="3883257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р. д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752550" y="353604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sym typeface="Symbol"/>
                </a:rPr>
                <a:t> </a:t>
              </a:r>
              <a:r>
                <a:rPr lang="ru-RU" sz="1200" dirty="0" smtClean="0"/>
                <a:t>30</a:t>
              </a:r>
            </a:p>
            <a:p>
              <a:r>
                <a:rPr lang="ru-RU" sz="1200" dirty="0" smtClean="0"/>
                <a:t>мин.</a:t>
              </a:r>
              <a:endParaRPr lang="ru-RU" sz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21682" y="3068322"/>
            <a:ext cx="1033870" cy="1152112"/>
            <a:chOff x="1421682" y="3068322"/>
            <a:chExt cx="1033870" cy="1152112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1875577" y="3907508"/>
              <a:ext cx="288032" cy="312926"/>
            </a:xfrm>
            <a:prstGeom prst="foldedCorner">
              <a:avLst>
                <a:gd name="adj" fmla="val 37243"/>
              </a:avLst>
            </a:prstGeom>
            <a:solidFill>
              <a:srgbClr val="F70349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21682" y="3068322"/>
              <a:ext cx="1033870" cy="4363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Отзыв заявки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1970254" y="3588369"/>
              <a:ext cx="10147" cy="253055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Прямая соединительная линия 46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76470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работы с заявками на участие в электронном аукционе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4748" y="6093296"/>
            <a:ext cx="879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Протокол проведения ЭА формируется Оператором ЭП «РТС-тендер» автоматически в течение 30 минут после окончания аукциона. 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"/>
            <a:ext cx="9144000" cy="1330979"/>
          </a:xfrm>
          <a:prstGeom prst="rect">
            <a:avLst/>
          </a:prstGeom>
        </p:spPr>
      </p:pic>
      <p:sp>
        <p:nvSpPr>
          <p:cNvPr id="56" name="Заголовок 1"/>
          <p:cNvSpPr txBox="1">
            <a:spLocks/>
          </p:cNvSpPr>
          <p:nvPr/>
        </p:nvSpPr>
        <p:spPr bwMode="auto">
          <a:xfrm>
            <a:off x="2455552" y="25287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Сроки работы с заявками на участие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2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41218" y="1695295"/>
            <a:ext cx="3663592" cy="792088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первых частей заявок</a:t>
            </a:r>
            <a:endParaRPr lang="ru-RU" sz="2000" kern="1200" dirty="0">
              <a:solidFill>
                <a:srgbClr val="F703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043246" y="2473871"/>
            <a:ext cx="2035008" cy="11862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72324" y="0"/>
                </a:moveTo>
                <a:lnTo>
                  <a:pt x="1472324" y="302015"/>
                </a:lnTo>
                <a:lnTo>
                  <a:pt x="0" y="302015"/>
                </a:lnTo>
                <a:lnTo>
                  <a:pt x="0" y="60403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232594" y="3066981"/>
            <a:ext cx="3130782" cy="794067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допуске к участию в аукционе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873547" y="2462950"/>
            <a:ext cx="2035008" cy="6040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2015"/>
                </a:lnTo>
                <a:lnTo>
                  <a:pt x="1472324" y="302015"/>
                </a:lnTo>
                <a:lnTo>
                  <a:pt x="1472324" y="60403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4472888" y="3068960"/>
            <a:ext cx="3366576" cy="937711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об отказе в допуске к участию в аукционе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561200" y="4320351"/>
            <a:ext cx="4416606" cy="2206600"/>
          </a:xfrm>
          <a:custGeom>
            <a:avLst/>
            <a:gdLst>
              <a:gd name="connsiteX0" fmla="*/ 0 w 2265114"/>
              <a:gd name="connsiteY0" fmla="*/ 151008 h 1510076"/>
              <a:gd name="connsiteX1" fmla="*/ 151008 w 2265114"/>
              <a:gd name="connsiteY1" fmla="*/ 0 h 1510076"/>
              <a:gd name="connsiteX2" fmla="*/ 2114106 w 2265114"/>
              <a:gd name="connsiteY2" fmla="*/ 0 h 1510076"/>
              <a:gd name="connsiteX3" fmla="*/ 2265114 w 2265114"/>
              <a:gd name="connsiteY3" fmla="*/ 151008 h 1510076"/>
              <a:gd name="connsiteX4" fmla="*/ 2265114 w 2265114"/>
              <a:gd name="connsiteY4" fmla="*/ 1359068 h 1510076"/>
              <a:gd name="connsiteX5" fmla="*/ 2114106 w 2265114"/>
              <a:gd name="connsiteY5" fmla="*/ 1510076 h 1510076"/>
              <a:gd name="connsiteX6" fmla="*/ 151008 w 2265114"/>
              <a:gd name="connsiteY6" fmla="*/ 1510076 h 1510076"/>
              <a:gd name="connsiteX7" fmla="*/ 0 w 2265114"/>
              <a:gd name="connsiteY7" fmla="*/ 1359068 h 1510076"/>
              <a:gd name="connsiteX8" fmla="*/ 0 w 2265114"/>
              <a:gd name="connsiteY8" fmla="*/ 151008 h 151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114" h="1510076">
                <a:moveTo>
                  <a:pt x="0" y="151008"/>
                </a:moveTo>
                <a:cubicBezTo>
                  <a:pt x="0" y="67609"/>
                  <a:pt x="67609" y="0"/>
                  <a:pt x="151008" y="0"/>
                </a:cubicBezTo>
                <a:lnTo>
                  <a:pt x="2114106" y="0"/>
                </a:lnTo>
                <a:cubicBezTo>
                  <a:pt x="2197505" y="0"/>
                  <a:pt x="2265114" y="67609"/>
                  <a:pt x="2265114" y="151008"/>
                </a:cubicBezTo>
                <a:lnTo>
                  <a:pt x="2265114" y="1359068"/>
                </a:lnTo>
                <a:cubicBezTo>
                  <a:pt x="2265114" y="1442467"/>
                  <a:pt x="2197505" y="1510076"/>
                  <a:pt x="2114106" y="1510076"/>
                </a:cubicBezTo>
                <a:lnTo>
                  <a:pt x="151008" y="1510076"/>
                </a:lnTo>
                <a:cubicBezTo>
                  <a:pt x="67609" y="1510076"/>
                  <a:pt x="0" y="1442467"/>
                  <a:pt x="0" y="1359068"/>
                </a:cubicBezTo>
                <a:lnTo>
                  <a:pt x="0" y="15100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Указание причины отказа: 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Непредоставление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информации, предоставление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недостоверной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информации;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Несоответствие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информации требованиям аукционной документации.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64163" y="4006671"/>
            <a:ext cx="0" cy="3136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5" y="4479233"/>
            <a:ext cx="2830538" cy="204771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первых частей заявок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593" y="4221747"/>
            <a:ext cx="8745213" cy="25538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/>
              <a:t>В течение одного часа с момента </a:t>
            </a:r>
            <a:r>
              <a:rPr lang="ru-RU" sz="2400" b="1" dirty="0" smtClean="0"/>
              <a:t>поступления протокола Оператор ЭП «РТС-тендер» направляет </a:t>
            </a:r>
            <a:r>
              <a:rPr lang="ru-RU" sz="2400" b="1" dirty="0"/>
              <a:t>каждому </a:t>
            </a:r>
            <a:r>
              <a:rPr lang="ru-RU" sz="2400" b="1" dirty="0" smtClean="0"/>
              <a:t>Участнику ЭА уведомление </a:t>
            </a:r>
            <a:r>
              <a:rPr lang="ru-RU" sz="2400" b="1" dirty="0"/>
              <a:t>о решении, принятом в отношении </a:t>
            </a:r>
            <a:r>
              <a:rPr lang="ru-RU" sz="2400" b="1" dirty="0" smtClean="0"/>
              <a:t>поданной им заявки. 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483768" y="252115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Рассмотрение первых частей заявок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2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9730999"/>
              </p:ext>
            </p:extLst>
          </p:nvPr>
        </p:nvGraphicFramePr>
        <p:xfrm>
          <a:off x="120650" y="1412777"/>
          <a:ext cx="8771830" cy="543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торгов. «Шаг аукциона»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Порядок проведения торгов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5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1398085" y="2060848"/>
            <a:ext cx="288032" cy="460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0536" y="1481001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Н(М)ЦК = 100 р.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728" y="1286777"/>
            <a:ext cx="1950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«Шаг» аукциона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0,5 – 5 % Н(М)ЦК /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 «шага аукциона»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599" y="205680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0349"/>
                </a:solidFill>
              </a:rPr>
              <a:t>Старт</a:t>
            </a:r>
            <a:endParaRPr lang="ru-RU" dirty="0">
              <a:solidFill>
                <a:srgbClr val="F70349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985070" y="2056801"/>
            <a:ext cx="288032" cy="461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14388" y="2035721"/>
            <a:ext cx="6135938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930953" y="3663251"/>
            <a:ext cx="1540582" cy="27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 flipH="1" flipV="1">
            <a:off x="6534133" y="2035721"/>
            <a:ext cx="401636" cy="1631328"/>
          </a:xfrm>
          <a:prstGeom prst="leftBrace">
            <a:avLst>
              <a:gd name="adj1" fmla="val 53408"/>
              <a:gd name="adj2" fmla="val 47664"/>
            </a:avLst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95288" y="6036776"/>
            <a:ext cx="7761053" cy="784295"/>
            <a:chOff x="395288" y="6036776"/>
            <a:chExt cx="7761053" cy="784295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 flipH="1">
              <a:off x="395288" y="6406258"/>
              <a:ext cx="776105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3281299" y="603677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70349"/>
                  </a:solidFill>
                </a:rPr>
                <a:t>Финиш</a:t>
              </a:r>
              <a:endParaRPr lang="ru-RU" dirty="0">
                <a:solidFill>
                  <a:srgbClr val="F70349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907958" y="6451739"/>
              <a:ext cx="1554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70349"/>
                  </a:solidFill>
                </a:rPr>
                <a:t>1 место– Уч. 1</a:t>
              </a:r>
              <a:endParaRPr lang="ru-RU" dirty="0">
                <a:solidFill>
                  <a:srgbClr val="F70349"/>
                </a:solidFill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4286" y="1129164"/>
            <a:ext cx="1923071" cy="144378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159782" y="1499246"/>
            <a:ext cx="188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продления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торгов. Первая фаза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95288" y="1851055"/>
            <a:ext cx="6887173" cy="2446350"/>
            <a:chOff x="395288" y="1851055"/>
            <a:chExt cx="6887173" cy="2446350"/>
          </a:xfrm>
        </p:grpSpPr>
        <p:sp>
          <p:nvSpPr>
            <p:cNvPr id="114" name="TextBox 113"/>
            <p:cNvSpPr txBox="1"/>
            <p:nvPr/>
          </p:nvSpPr>
          <p:spPr>
            <a:xfrm flipV="1">
              <a:off x="6246544" y="1851055"/>
              <a:ext cx="7326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sym typeface="Symbol"/>
                </a:rPr>
                <a:t></a:t>
              </a:r>
              <a:endParaRPr lang="ru-RU" sz="54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6" name="Прямая соединительная линия 45"/>
            <p:cNvCxnSpPr>
              <a:stCxn id="45" idx="0"/>
            </p:cNvCxnSpPr>
            <p:nvPr/>
          </p:nvCxnSpPr>
          <p:spPr>
            <a:xfrm flipH="1">
              <a:off x="4829456" y="4293201"/>
              <a:ext cx="2044589" cy="420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Левая фигурная скобка 44"/>
            <p:cNvSpPr/>
            <p:nvPr/>
          </p:nvSpPr>
          <p:spPr>
            <a:xfrm flipH="1" flipV="1">
              <a:off x="6874045" y="2693246"/>
              <a:ext cx="408416" cy="1599955"/>
            </a:xfrm>
            <a:prstGeom prst="leftBrace">
              <a:avLst>
                <a:gd name="adj1" fmla="val 53408"/>
                <a:gd name="adj2" fmla="val 47664"/>
              </a:avLst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335356" y="2321860"/>
              <a:ext cx="415981" cy="255196"/>
            </a:xfrm>
            <a:prstGeom prst="chevron">
              <a:avLst>
                <a:gd name="adj" fmla="val 99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637" y="2331548"/>
              <a:ext cx="6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3"/>
                  </a:solidFill>
                </a:rPr>
                <a:t>Уч. 1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5239" y="2108471"/>
              <a:ext cx="7713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buFont typeface="Symbol"/>
                <a:buChar char="¯"/>
              </a:pPr>
              <a:r>
                <a:rPr lang="ru-RU" sz="1600" dirty="0" smtClean="0">
                  <a:sym typeface="Symbol"/>
                </a:rPr>
                <a:t>2 %</a:t>
              </a:r>
            </a:p>
            <a:p>
              <a:pPr algn="ctr"/>
              <a:r>
                <a:rPr lang="ru-RU" sz="1600" b="1" dirty="0" smtClean="0"/>
                <a:t>98 р.</a:t>
              </a:r>
              <a:endParaRPr lang="ru-RU" sz="1600" b="1" dirty="0"/>
            </a:p>
          </p:txBody>
        </p:sp>
        <p:cxnSp>
          <p:nvCxnSpPr>
            <p:cNvPr id="23" name="Прямая соединительная линия 22"/>
            <p:cNvCxnSpPr>
              <a:endCxn id="45" idx="2"/>
            </p:cNvCxnSpPr>
            <p:nvPr/>
          </p:nvCxnSpPr>
          <p:spPr>
            <a:xfrm>
              <a:off x="395288" y="2693246"/>
              <a:ext cx="6478757" cy="0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рямоугольник 56"/>
            <p:cNvSpPr/>
            <p:nvPr/>
          </p:nvSpPr>
          <p:spPr>
            <a:xfrm rot="5400000">
              <a:off x="6495390" y="3531902"/>
              <a:ext cx="8097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ym typeface="Symbol"/>
                </a:rPr>
                <a:t> </a:t>
              </a:r>
              <a:r>
                <a:rPr lang="ru-RU" sz="1400" dirty="0" smtClean="0"/>
                <a:t>10 мин.</a:t>
              </a:r>
              <a:endParaRPr lang="ru-RU" sz="14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74359" y="2516214"/>
            <a:ext cx="7355760" cy="2400205"/>
            <a:chOff x="374359" y="2516214"/>
            <a:chExt cx="7355760" cy="2400205"/>
          </a:xfrm>
        </p:grpSpPr>
        <p:sp>
          <p:nvSpPr>
            <p:cNvPr id="48" name="Левая фигурная скобка 47"/>
            <p:cNvSpPr/>
            <p:nvPr/>
          </p:nvSpPr>
          <p:spPr>
            <a:xfrm flipH="1" flipV="1">
              <a:off x="7328481" y="3368156"/>
              <a:ext cx="401638" cy="1548263"/>
            </a:xfrm>
            <a:prstGeom prst="leftBrace">
              <a:avLst>
                <a:gd name="adj1" fmla="val 53408"/>
                <a:gd name="adj2" fmla="val 47664"/>
              </a:avLst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4917234" y="4916419"/>
              <a:ext cx="2423704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1972" y="2863214"/>
              <a:ext cx="6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Уч. 2</a:t>
              </a:r>
              <a:endParaRPr lang="ru-RU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31990" y="2779670"/>
              <a:ext cx="7713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buFont typeface="Symbol"/>
                <a:buChar char="¯"/>
              </a:pPr>
              <a:r>
                <a:rPr lang="ru-RU" sz="1600" dirty="0" smtClean="0">
                  <a:sym typeface="Symbol"/>
                </a:rPr>
                <a:t>5 %</a:t>
              </a:r>
            </a:p>
            <a:p>
              <a:pPr algn="ctr"/>
              <a:r>
                <a:rPr lang="ru-RU" sz="1600" b="1" dirty="0" smtClean="0"/>
                <a:t>93 р.</a:t>
              </a:r>
              <a:endParaRPr lang="ru-RU" sz="1600" b="1" dirty="0"/>
            </a:p>
          </p:txBody>
        </p:sp>
        <p:sp>
          <p:nvSpPr>
            <p:cNvPr id="20" name="Нашивка 19"/>
            <p:cNvSpPr/>
            <p:nvPr/>
          </p:nvSpPr>
          <p:spPr>
            <a:xfrm rot="5400000">
              <a:off x="1334110" y="2975450"/>
              <a:ext cx="415981" cy="255196"/>
            </a:xfrm>
            <a:prstGeom prst="chevron">
              <a:avLst>
                <a:gd name="adj" fmla="val 99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 rot="5400000">
              <a:off x="6925842" y="4256979"/>
              <a:ext cx="8082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ym typeface="Symbol"/>
                </a:rPr>
                <a:t> </a:t>
              </a:r>
              <a:r>
                <a:rPr lang="ru-RU" sz="1400" dirty="0" smtClean="0"/>
                <a:t>10 мин.</a:t>
              </a:r>
              <a:endParaRPr lang="ru-RU" sz="1400" dirty="0"/>
            </a:p>
          </p:txBody>
        </p:sp>
        <p:sp>
          <p:nvSpPr>
            <p:cNvPr id="116" name="TextBox 115"/>
            <p:cNvSpPr txBox="1"/>
            <p:nvPr/>
          </p:nvSpPr>
          <p:spPr>
            <a:xfrm flipV="1">
              <a:off x="6628340" y="2516214"/>
              <a:ext cx="7016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solidFill>
                    <a:schemeClr val="accent3"/>
                  </a:solidFill>
                  <a:sym typeface="Symbol"/>
                </a:rPr>
                <a:t></a:t>
              </a:r>
              <a:endParaRPr lang="ru-RU" sz="54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>
              <a:endCxn id="48" idx="2"/>
            </p:cNvCxnSpPr>
            <p:nvPr/>
          </p:nvCxnSpPr>
          <p:spPr>
            <a:xfrm>
              <a:off x="374359" y="3364445"/>
              <a:ext cx="6954122" cy="371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>
          <a:xfrm rot="5400000">
            <a:off x="6075677" y="2715294"/>
            <a:ext cx="83209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ym typeface="Symbol"/>
              </a:rPr>
              <a:t> </a:t>
            </a:r>
            <a:r>
              <a:rPr lang="ru-RU" sz="1400" dirty="0" smtClean="0"/>
              <a:t>10 мин.</a:t>
            </a:r>
            <a:endParaRPr lang="ru-RU" sz="1400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368862" y="3195152"/>
            <a:ext cx="7850813" cy="2352425"/>
            <a:chOff x="368862" y="3195152"/>
            <a:chExt cx="7850813" cy="235242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368862" y="4055245"/>
              <a:ext cx="7451699" cy="18253"/>
            </a:xfrm>
            <a:prstGeom prst="line">
              <a:avLst/>
            </a:prstGeom>
            <a:ln w="571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 flipV="1">
              <a:off x="4930953" y="5547575"/>
              <a:ext cx="2800291" cy="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8195" y="3542721"/>
              <a:ext cx="6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Уч. 3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14142" y="3399516"/>
              <a:ext cx="9268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buFont typeface="Symbol"/>
                <a:buChar char="¯"/>
              </a:pPr>
              <a:r>
                <a:rPr lang="ru-RU" sz="1600" dirty="0" smtClean="0">
                  <a:sym typeface="Symbol"/>
                </a:rPr>
                <a:t>4,8 %</a:t>
              </a:r>
            </a:p>
            <a:p>
              <a:pPr algn="ctr"/>
              <a:r>
                <a:rPr lang="ru-RU" sz="1600" b="1" dirty="0" smtClean="0"/>
                <a:t>88 р.</a:t>
              </a:r>
              <a:endParaRPr lang="ru-RU" sz="1600" b="1" dirty="0"/>
            </a:p>
          </p:txBody>
        </p:sp>
        <p:sp>
          <p:nvSpPr>
            <p:cNvPr id="21" name="Нашивка 20"/>
            <p:cNvSpPr/>
            <p:nvPr/>
          </p:nvSpPr>
          <p:spPr>
            <a:xfrm rot="5400000">
              <a:off x="1328820" y="3648702"/>
              <a:ext cx="415981" cy="255196"/>
            </a:xfrm>
            <a:prstGeom prst="chevron">
              <a:avLst>
                <a:gd name="adj" fmla="val 99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0" name="Левая фигурная скобка 59"/>
            <p:cNvSpPr/>
            <p:nvPr/>
          </p:nvSpPr>
          <p:spPr>
            <a:xfrm flipH="1" flipV="1">
              <a:off x="7818039" y="4073498"/>
              <a:ext cx="401636" cy="1462540"/>
            </a:xfrm>
            <a:prstGeom prst="leftBrace">
              <a:avLst>
                <a:gd name="adj1" fmla="val 53408"/>
                <a:gd name="adj2" fmla="val 47664"/>
              </a:avLst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1"/>
                  </a:solidFill>
                  <a:prstDash val="dash"/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 rot="5400000">
              <a:off x="7410352" y="4917856"/>
              <a:ext cx="8082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ym typeface="Symbol"/>
                </a:rPr>
                <a:t> </a:t>
              </a:r>
              <a:r>
                <a:rPr lang="ru-RU" sz="1400" dirty="0" smtClean="0"/>
                <a:t>10 мин.</a:t>
              </a:r>
              <a:endParaRPr lang="ru-RU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 flipV="1">
              <a:off x="7046167" y="3195152"/>
              <a:ext cx="73260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solidFill>
                    <a:schemeClr val="accent4">
                      <a:lumMod val="75000"/>
                    </a:schemeClr>
                  </a:solidFill>
                  <a:sym typeface="Symbol"/>
                </a:rPr>
                <a:t></a:t>
              </a:r>
              <a:endParaRPr lang="ru-RU" sz="5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5288" y="4730113"/>
            <a:ext cx="8162688" cy="1676145"/>
            <a:chOff x="395288" y="4730113"/>
            <a:chExt cx="8162688" cy="1676145"/>
          </a:xfrm>
        </p:grpSpPr>
        <p:sp>
          <p:nvSpPr>
            <p:cNvPr id="32" name="TextBox 31"/>
            <p:cNvSpPr txBox="1"/>
            <p:nvPr/>
          </p:nvSpPr>
          <p:spPr>
            <a:xfrm>
              <a:off x="398195" y="4942026"/>
              <a:ext cx="6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Уч. 1</a:t>
              </a:r>
              <a:endParaRPr lang="ru-RU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10682" y="4730113"/>
              <a:ext cx="7713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buFont typeface="Symbol"/>
                <a:buChar char="¯"/>
              </a:pPr>
              <a:r>
                <a:rPr lang="ru-RU" sz="1600" dirty="0" smtClean="0">
                  <a:sym typeface="Symbol"/>
                </a:rPr>
                <a:t>2 %</a:t>
              </a:r>
            </a:p>
            <a:p>
              <a:pPr algn="ctr"/>
              <a:r>
                <a:rPr lang="ru-RU" sz="1600" b="1" dirty="0" smtClean="0"/>
                <a:t>86 р.</a:t>
              </a:r>
              <a:endParaRPr lang="ru-RU" sz="1600" b="1" dirty="0"/>
            </a:p>
          </p:txBody>
        </p:sp>
        <p:sp>
          <p:nvSpPr>
            <p:cNvPr id="34" name="Нашивка 33"/>
            <p:cNvSpPr/>
            <p:nvPr/>
          </p:nvSpPr>
          <p:spPr>
            <a:xfrm rot="5400000">
              <a:off x="1323414" y="5022419"/>
              <a:ext cx="415981" cy="255196"/>
            </a:xfrm>
            <a:prstGeom prst="chevron">
              <a:avLst>
                <a:gd name="adj" fmla="val 99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3" name="Левая фигурная скобка 82"/>
            <p:cNvSpPr/>
            <p:nvPr/>
          </p:nvSpPr>
          <p:spPr>
            <a:xfrm flipH="1" flipV="1">
              <a:off x="8156340" y="5476814"/>
              <a:ext cx="401636" cy="929444"/>
            </a:xfrm>
            <a:prstGeom prst="leftBrace">
              <a:avLst>
                <a:gd name="adj1" fmla="val 53408"/>
                <a:gd name="adj2" fmla="val 47664"/>
              </a:avLst>
            </a:prstGeom>
            <a:ln w="38100">
              <a:solidFill>
                <a:srgbClr val="F7034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 rot="5400000">
              <a:off x="7718129" y="5797804"/>
              <a:ext cx="8082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ym typeface="Symbol"/>
                </a:rPr>
                <a:t> </a:t>
              </a:r>
              <a:r>
                <a:rPr lang="ru-RU" sz="1400" dirty="0" smtClean="0"/>
                <a:t>10 мин.</a:t>
              </a:r>
              <a:endParaRPr lang="ru-RU" sz="1400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95288" y="5476814"/>
              <a:ext cx="7751516" cy="0"/>
            </a:xfrm>
            <a:prstGeom prst="line">
              <a:avLst/>
            </a:prstGeom>
            <a:ln w="57150">
              <a:solidFill>
                <a:srgbClr val="F7034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374359" y="4073497"/>
            <a:ext cx="8290966" cy="1462540"/>
            <a:chOff x="374359" y="4073497"/>
            <a:chExt cx="8290966" cy="1462540"/>
          </a:xfrm>
        </p:grpSpPr>
        <p:sp>
          <p:nvSpPr>
            <p:cNvPr id="28" name="TextBox 27"/>
            <p:cNvSpPr txBox="1"/>
            <p:nvPr/>
          </p:nvSpPr>
          <p:spPr>
            <a:xfrm>
              <a:off x="414387" y="4299194"/>
              <a:ext cx="6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Уч. 2</a:t>
              </a:r>
              <a:endParaRPr lang="ru-RU" b="1" dirty="0"/>
            </a:p>
          </p:txBody>
        </p:sp>
        <p:sp>
          <p:nvSpPr>
            <p:cNvPr id="29" name="Нашивка 28"/>
            <p:cNvSpPr/>
            <p:nvPr/>
          </p:nvSpPr>
          <p:spPr>
            <a:xfrm rot="5400000">
              <a:off x="1332625" y="4332938"/>
              <a:ext cx="415981" cy="255196"/>
            </a:xfrm>
            <a:prstGeom prst="chevron">
              <a:avLst>
                <a:gd name="adj" fmla="val 99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94039" y="4118481"/>
              <a:ext cx="604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ym typeface="Symbol"/>
                </a:rPr>
                <a:t></a:t>
              </a:r>
            </a:p>
            <a:p>
              <a:pPr algn="ctr"/>
              <a:r>
                <a:rPr lang="ru-RU" sz="1600" b="1" dirty="0" smtClean="0"/>
                <a:t>92 р.</a:t>
              </a:r>
              <a:endParaRPr lang="ru-RU" sz="1600" b="1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374359" y="4730113"/>
              <a:ext cx="8290966" cy="9378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Левая фигурная скобка 66"/>
            <p:cNvSpPr/>
            <p:nvPr/>
          </p:nvSpPr>
          <p:spPr>
            <a:xfrm flipH="1" flipV="1">
              <a:off x="7818039" y="4073497"/>
              <a:ext cx="401636" cy="1462540"/>
            </a:xfrm>
            <a:prstGeom prst="leftBrace">
              <a:avLst>
                <a:gd name="adj1" fmla="val 53408"/>
                <a:gd name="adj2" fmla="val 47664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1330979"/>
          </a:xfrm>
          <a:prstGeom prst="rect">
            <a:avLst/>
          </a:prstGeom>
        </p:spPr>
      </p:pic>
      <p:sp>
        <p:nvSpPr>
          <p:cNvPr id="63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Порядок проведения торгов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1398085" y="2060848"/>
            <a:ext cx="288032" cy="460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142" y="1481001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Н(М)ЦК = 100 р.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8955" y="1499246"/>
            <a:ext cx="2232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Вне «шага аукциона»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599" y="205680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0349"/>
                </a:solidFill>
              </a:rPr>
              <a:t>Старт</a:t>
            </a:r>
            <a:endParaRPr lang="ru-RU" dirty="0">
              <a:solidFill>
                <a:srgbClr val="F70349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1972" y="2060848"/>
            <a:ext cx="6135938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flipH="1" flipV="1">
            <a:off x="6577910" y="2060847"/>
            <a:ext cx="401636" cy="3312369"/>
          </a:xfrm>
          <a:prstGeom prst="leftBrace">
            <a:avLst>
              <a:gd name="adj1" fmla="val 53408"/>
              <a:gd name="adj2" fmla="val 47664"/>
            </a:avLst>
          </a:prstGeom>
          <a:ln w="38100">
            <a:solidFill>
              <a:srgbClr val="F703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98196" y="5003884"/>
            <a:ext cx="6179714" cy="1159679"/>
            <a:chOff x="398196" y="5003884"/>
            <a:chExt cx="6179714" cy="1159679"/>
          </a:xfrm>
        </p:grpSpPr>
        <p:cxnSp>
          <p:nvCxnSpPr>
            <p:cNvPr id="17" name="Прямая соединительная линия 16"/>
            <p:cNvCxnSpPr>
              <a:stCxn id="18" idx="0"/>
            </p:cNvCxnSpPr>
            <p:nvPr/>
          </p:nvCxnSpPr>
          <p:spPr>
            <a:xfrm flipH="1">
              <a:off x="398196" y="5373216"/>
              <a:ext cx="617971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87557" y="5003884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70349"/>
                  </a:solidFill>
                </a:rPr>
                <a:t>Финиш</a:t>
              </a:r>
              <a:endParaRPr lang="ru-RU" dirty="0">
                <a:solidFill>
                  <a:srgbClr val="F70349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4090" y="5517232"/>
              <a:ext cx="2169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70349"/>
                  </a:solidFill>
                </a:rPr>
                <a:t>Уч. 2 – второе место</a:t>
              </a:r>
            </a:p>
            <a:p>
              <a:r>
                <a:rPr lang="ru-RU" dirty="0" smtClean="0">
                  <a:solidFill>
                    <a:srgbClr val="F70349"/>
                  </a:solidFill>
                </a:rPr>
                <a:t>Уч. 3 – третье место</a:t>
              </a:r>
              <a:endParaRPr lang="ru-RU" dirty="0">
                <a:solidFill>
                  <a:srgbClr val="F70349"/>
                </a:solidFill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5008" y="5225578"/>
            <a:ext cx="1923071" cy="14437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67424" y="149924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985070" y="2056801"/>
            <a:ext cx="288032" cy="461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95288" y="2060848"/>
            <a:ext cx="6580255" cy="639927"/>
            <a:chOff x="395288" y="2060848"/>
            <a:chExt cx="6580255" cy="639927"/>
          </a:xfrm>
        </p:grpSpPr>
        <p:sp>
          <p:nvSpPr>
            <p:cNvPr id="6" name="Нашивка 5"/>
            <p:cNvSpPr/>
            <p:nvPr/>
          </p:nvSpPr>
          <p:spPr>
            <a:xfrm rot="5400000">
              <a:off x="1334109" y="2304035"/>
              <a:ext cx="415981" cy="255196"/>
            </a:xfrm>
            <a:prstGeom prst="chevron">
              <a:avLst>
                <a:gd name="adj" fmla="val 99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4388" y="2331443"/>
              <a:ext cx="6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3"/>
                  </a:solidFill>
                </a:rPr>
                <a:t>Уч. 3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288" y="2700775"/>
              <a:ext cx="6580255" cy="0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15492" y="2060848"/>
              <a:ext cx="761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ym typeface="Symbol"/>
                </a:rPr>
                <a:t></a:t>
              </a:r>
            </a:p>
            <a:p>
              <a:pPr algn="ctr"/>
              <a:r>
                <a:rPr lang="ru-RU" sz="1600" b="1" dirty="0" smtClean="0"/>
                <a:t>87,5 р.</a:t>
              </a:r>
              <a:endParaRPr lang="ru-RU" sz="16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5288" y="2755492"/>
            <a:ext cx="6584258" cy="623672"/>
            <a:chOff x="395288" y="2755492"/>
            <a:chExt cx="6584258" cy="623672"/>
          </a:xfrm>
        </p:grpSpPr>
        <p:sp>
          <p:nvSpPr>
            <p:cNvPr id="8" name="TextBox 7"/>
            <p:cNvSpPr txBox="1"/>
            <p:nvPr/>
          </p:nvSpPr>
          <p:spPr>
            <a:xfrm>
              <a:off x="414387" y="2863214"/>
              <a:ext cx="6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4">
                      <a:lumMod val="75000"/>
                    </a:schemeClr>
                  </a:solidFill>
                </a:rPr>
                <a:t>Уч. 3</a:t>
              </a:r>
              <a:endParaRPr lang="ru-RU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334110" y="2990382"/>
              <a:ext cx="415981" cy="255196"/>
            </a:xfrm>
            <a:prstGeom prst="chevron">
              <a:avLst>
                <a:gd name="adj" fmla="val 99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95288" y="3373755"/>
              <a:ext cx="6584258" cy="5409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15492" y="2755492"/>
              <a:ext cx="761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ym typeface="Symbol"/>
                </a:rPr>
                <a:t></a:t>
              </a:r>
            </a:p>
            <a:p>
              <a:pPr algn="ctr"/>
              <a:r>
                <a:rPr lang="ru-RU" sz="1600" b="1" dirty="0" smtClean="0"/>
                <a:t>86,5 р.</a:t>
              </a:r>
              <a:endParaRPr lang="ru-RU" sz="16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8195" y="3434999"/>
            <a:ext cx="6621730" cy="584775"/>
            <a:chOff x="398195" y="3434999"/>
            <a:chExt cx="6621730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398195" y="3542721"/>
              <a:ext cx="650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Уч. 2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328820" y="3648702"/>
              <a:ext cx="415981" cy="255196"/>
            </a:xfrm>
            <a:prstGeom prst="chevron">
              <a:avLst>
                <a:gd name="adj" fmla="val 99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41972" y="4019774"/>
              <a:ext cx="6577953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972584" y="3434999"/>
              <a:ext cx="604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ym typeface="Symbol"/>
                </a:rPr>
                <a:t></a:t>
              </a:r>
            </a:p>
            <a:p>
              <a:pPr algn="ctr"/>
              <a:r>
                <a:rPr lang="ru-RU" sz="1600" b="1" dirty="0" smtClean="0"/>
                <a:t>86 р.</a:t>
              </a:r>
              <a:endParaRPr lang="ru-RU" sz="1600" b="1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 rot="5400000">
            <a:off x="6163525" y="4471317"/>
            <a:ext cx="8082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dirty="0" smtClean="0">
                <a:sym typeface="Symbol"/>
              </a:rPr>
              <a:t> </a:t>
            </a:r>
            <a:r>
              <a:rPr lang="ru-RU" sz="1400" dirty="0" smtClean="0"/>
              <a:t>10 мин.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5764001" y="3312470"/>
            <a:ext cx="3878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снижать ценовое предложение</a:t>
            </a:r>
          </a:p>
          <a:p>
            <a:pPr algn="ctr"/>
            <a:r>
              <a:rPr lang="ru-RU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победителя!</a:t>
            </a:r>
            <a:endParaRPr lang="ru-RU" dirty="0">
              <a:solidFill>
                <a:srgbClr val="F703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торгов. Вторая фаза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4"/>
            <a:ext cx="9144000" cy="1330979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Порядок проведения торгов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7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04593" y="1463941"/>
            <a:ext cx="3663592" cy="912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вторых частей заявок</a:t>
            </a:r>
            <a:endParaRPr lang="ru-RU" sz="2000" kern="1200" dirty="0">
              <a:solidFill>
                <a:srgbClr val="F703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045271" y="2376042"/>
            <a:ext cx="2035008" cy="4676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72324" y="0"/>
                </a:moveTo>
                <a:lnTo>
                  <a:pt x="1472324" y="302015"/>
                </a:lnTo>
                <a:lnTo>
                  <a:pt x="0" y="302015"/>
                </a:lnTo>
                <a:lnTo>
                  <a:pt x="0" y="60403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179321" y="3068960"/>
            <a:ext cx="3457067" cy="7995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соответствии требованиям законодательства РФ и АД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039" y="4347167"/>
            <a:ext cx="1257987" cy="15585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место</a:t>
            </a:r>
          </a:p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место</a:t>
            </a:r>
          </a:p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место</a:t>
            </a:r>
          </a:p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место </a:t>
            </a:r>
          </a:p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место</a:t>
            </a: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779912" y="2376042"/>
            <a:ext cx="2035008" cy="6040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2015"/>
                </a:lnTo>
                <a:lnTo>
                  <a:pt x="1472324" y="302015"/>
                </a:lnTo>
                <a:lnTo>
                  <a:pt x="1472324" y="60403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612644" y="3068960"/>
            <a:ext cx="3559755" cy="7995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несоответствии требованиям законодательства РФ и АД</a:t>
            </a:r>
            <a:endParaRPr lang="ru-RU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9800" y="4353988"/>
            <a:ext cx="4158357" cy="18404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Указание причины отказа: 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Непредоставление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информации, предоставление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недостоверной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информации;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Несоответствие Участника требованиям.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9313" y="3958704"/>
            <a:ext cx="0" cy="313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84801" y="3958704"/>
            <a:ext cx="0" cy="3136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вторых частей заявок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0"/>
            <a:ext cx="9144000" cy="1330979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Подведение итогов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вторых частей заявок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0"/>
            <a:ext cx="9144000" cy="1330979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7458"/>
            <a:ext cx="7200800" cy="52543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4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748" y="2377874"/>
            <a:ext cx="871296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риск нарушения процедуры проведения аукциона из-за возникновения технических </a:t>
            </a:r>
            <a:r>
              <a:rPr lang="ru-RU" dirty="0" smtClean="0">
                <a:latin typeface="Arial" panose="020B0604020202020204" pitchFamily="34" charset="0"/>
              </a:rPr>
              <a:t>проблем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82" y="3265516"/>
            <a:ext cx="872613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более </a:t>
            </a:r>
            <a:r>
              <a:rPr lang="ru-RU" dirty="0">
                <a:latin typeface="Arial" panose="020B0604020202020204" pitchFamily="34" charset="0"/>
              </a:rPr>
              <a:t>продолжительная процедура определения поставщика по сравнению с запросом котировок, запросом предложений, закупкой у единственного поставщика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582" y="4422251"/>
            <a:ext cx="872613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риск возникновения претензий в связи с ошибками в ходе процедуры из-за ее сложности и многоэтапности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439" y="1772699"/>
            <a:ext cx="651841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заявки участников оцениваются только по цене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2439" y="5301987"/>
            <a:ext cx="435956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</a:rPr>
              <a:t>ельзя выделить </a:t>
            </a:r>
            <a:r>
              <a:rPr lang="ru-RU" dirty="0">
                <a:latin typeface="Arial" panose="020B0604020202020204" pitchFamily="34" charset="0"/>
              </a:rPr>
              <a:t>несколько лотов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7" y="0"/>
            <a:ext cx="9144000" cy="133097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598737" y="2866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Недостатки электронного аукциона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8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935576"/>
            <a:ext cx="9144000" cy="12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tabLst>
                <a:tab pos="628650" algn="l"/>
                <a:tab pos="71437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Заключение </a:t>
            </a:r>
            <a:r>
              <a:rPr lang="ru-RU" sz="32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контракта по результатам электронного </a:t>
            </a:r>
            <a:r>
              <a:rPr lang="ru-RU" sz="32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аукциона </a:t>
            </a:r>
            <a:endParaRPr lang="ru-RU" sz="3200" b="1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9823" y="2165632"/>
            <a:ext cx="8473882" cy="1803450"/>
            <a:chOff x="272815" y="3568067"/>
            <a:chExt cx="8473882" cy="180345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72815" y="3568067"/>
              <a:ext cx="8447242" cy="797037"/>
              <a:chOff x="300578" y="3529761"/>
              <a:chExt cx="8447242" cy="797037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5" name="Скругленный прямоугольник 14"/>
              <p:cNvSpPr/>
              <p:nvPr/>
            </p:nvSpPr>
            <p:spPr bwMode="auto">
              <a:xfrm>
                <a:off x="3318570" y="3531460"/>
                <a:ext cx="5429250" cy="7953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 wrap="none" anchor="ctr"/>
              <a:lstStyle/>
              <a:p>
                <a:pPr marL="228600" indent="-228600" algn="ctr">
                  <a:defRPr/>
                </a:pPr>
                <a:r>
                  <a:rPr lang="ru-RU" sz="16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b="1" dirty="0" smtClean="0">
                    <a:solidFill>
                      <a:srgbClr val="F70349"/>
                    </a:solidFill>
                    <a:latin typeface="Arial" pitchFamily="34" charset="0"/>
                    <a:cs typeface="Arial" pitchFamily="34" charset="0"/>
                  </a:rPr>
                  <a:t>ОБЯЗАН </a:t>
                </a:r>
              </a:p>
              <a:p>
                <a:pPr marL="228600" indent="-228600"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иначе признание уклонившимся </a:t>
                </a:r>
              </a:p>
              <a:p>
                <a:pPr marL="228600" indent="-228600"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 подписания контракта</a:t>
                </a:r>
                <a:endPara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 bwMode="auto">
              <a:xfrm>
                <a:off x="300578" y="3529761"/>
                <a:ext cx="2786063" cy="795338"/>
              </a:xfrm>
              <a:prstGeom prst="round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400" b="1" dirty="0" smtClean="0">
                    <a:cs typeface="Arial" charset="0"/>
                  </a:rPr>
                  <a:t>1 место</a:t>
                </a:r>
                <a:endParaRPr lang="ru-RU" sz="2400" b="1" dirty="0">
                  <a:cs typeface="Arial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283860" y="4576179"/>
              <a:ext cx="8462837" cy="795338"/>
              <a:chOff x="300578" y="4583753"/>
              <a:chExt cx="8462837" cy="795338"/>
            </a:xfrm>
            <a:solidFill>
              <a:schemeClr val="accent1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3334165" y="4583753"/>
                <a:ext cx="5429250" cy="7953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 wrap="none" anchor="ctr"/>
              <a:lstStyle/>
              <a:p>
                <a:pPr marL="228600" indent="-228600" algn="ctr">
                  <a:defRPr/>
                </a:pPr>
                <a:r>
                  <a:rPr lang="ru-RU" sz="1600" b="1" u="sng" dirty="0" smtClean="0">
                    <a:solidFill>
                      <a:srgbClr val="F70349"/>
                    </a:solidFill>
                    <a:latin typeface="Arial" pitchFamily="34" charset="0"/>
                    <a:cs typeface="Arial" pitchFamily="34" charset="0"/>
                  </a:rPr>
                  <a:t>Имеет право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на заключение контракта</a:t>
                </a:r>
                <a:endPara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300578" y="4583753"/>
                <a:ext cx="2786063" cy="795338"/>
              </a:xfrm>
              <a:prstGeom prst="round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400" b="1" dirty="0" smtClean="0">
                    <a:cs typeface="Arial" charset="0"/>
                  </a:rPr>
                  <a:t>2 место </a:t>
                </a:r>
                <a:endParaRPr lang="ru-RU" sz="2400" b="1" dirty="0">
                  <a:cs typeface="Arial" charset="0"/>
                </a:endParaRPr>
              </a:p>
            </p:txBody>
          </p:sp>
        </p:grpSp>
      </p:grpSp>
      <p:cxnSp>
        <p:nvCxnSpPr>
          <p:cNvPr id="20" name="Прямая соединительная линия 19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заключения контракта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Порядок заключения контракта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1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63576" y="3717032"/>
            <a:ext cx="85729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254943" y="3641276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940345" y="3634834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075267" y="3641276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705" y="5565064"/>
            <a:ext cx="1803834" cy="4363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подведения итогов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63576" y="4438794"/>
            <a:ext cx="11159" cy="115079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Левая фигурная скобка 15"/>
          <p:cNvSpPr/>
          <p:nvPr/>
        </p:nvSpPr>
        <p:spPr>
          <a:xfrm rot="16200000" flipV="1">
            <a:off x="1155706" y="3569424"/>
            <a:ext cx="462839" cy="1809167"/>
          </a:xfrm>
          <a:prstGeom prst="leftBrace">
            <a:avLst>
              <a:gd name="adj1" fmla="val 53408"/>
              <a:gd name="adj2" fmla="val 4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6814" y="5014191"/>
            <a:ext cx="1757318" cy="4363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проекта контракта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295614" y="4433272"/>
            <a:ext cx="3905" cy="580919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17711" y="4066608"/>
            <a:ext cx="938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ym typeface="Symbol"/>
              </a:rPr>
              <a:t> 5 </a:t>
            </a:r>
            <a:r>
              <a:rPr lang="ru-RU" sz="1600" dirty="0">
                <a:sym typeface="Symbol"/>
              </a:rPr>
              <a:t>дней </a:t>
            </a:r>
            <a:endParaRPr lang="ru-RU" sz="1600" dirty="0"/>
          </a:p>
        </p:txBody>
      </p:sp>
      <p:sp>
        <p:nvSpPr>
          <p:cNvPr id="29" name="4-конечная звезда 28"/>
          <p:cNvSpPr/>
          <p:nvPr/>
        </p:nvSpPr>
        <p:spPr>
          <a:xfrm>
            <a:off x="3918757" y="3634834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фигурная скобка 29"/>
          <p:cNvSpPr/>
          <p:nvPr/>
        </p:nvSpPr>
        <p:spPr>
          <a:xfrm rot="16200000" flipV="1">
            <a:off x="2991004" y="3561230"/>
            <a:ext cx="462839" cy="1825553"/>
          </a:xfrm>
          <a:prstGeom prst="leftBrace">
            <a:avLst>
              <a:gd name="adj1" fmla="val 53408"/>
              <a:gd name="adj2" fmla="val 4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17161" y="5013008"/>
            <a:ext cx="1371923" cy="436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контракта </a:t>
            </a:r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755468" y="4066608"/>
            <a:ext cx="938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ym typeface="Symbol"/>
              </a:rPr>
              <a:t> 5 </a:t>
            </a:r>
            <a:r>
              <a:rPr lang="ru-RU" sz="1600" dirty="0">
                <a:sym typeface="Symbol"/>
              </a:rPr>
              <a:t>дней </a:t>
            </a:r>
            <a:endParaRPr lang="ru-RU" sz="16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135200" y="4414758"/>
            <a:ext cx="0" cy="5994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Левая фигурная скобка 33"/>
          <p:cNvSpPr/>
          <p:nvPr/>
        </p:nvSpPr>
        <p:spPr>
          <a:xfrm rot="16200000" flipV="1">
            <a:off x="4413234" y="3957849"/>
            <a:ext cx="478589" cy="1034660"/>
          </a:xfrm>
          <a:prstGeom prst="leftBrace">
            <a:avLst>
              <a:gd name="adj1" fmla="val 53408"/>
              <a:gd name="adj2" fmla="val 476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270548" y="4024589"/>
            <a:ext cx="938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ym typeface="Symbol"/>
              </a:rPr>
              <a:t> 3 р. д. </a:t>
            </a:r>
            <a:endParaRPr lang="ru-RU" sz="16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40691" y="5558002"/>
            <a:ext cx="1340461" cy="4363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контракта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182491" y="4363143"/>
            <a:ext cx="0" cy="1193652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-конечная звезда 47"/>
          <p:cNvSpPr/>
          <p:nvPr/>
        </p:nvSpPr>
        <p:spPr>
          <a:xfrm>
            <a:off x="6012160" y="3641276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4-конечная звезда 61"/>
          <p:cNvSpPr/>
          <p:nvPr/>
        </p:nvSpPr>
        <p:spPr>
          <a:xfrm>
            <a:off x="7069630" y="3633558"/>
            <a:ext cx="432886" cy="5115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63575" y="5958265"/>
            <a:ext cx="4721171" cy="629546"/>
            <a:chOff x="463575" y="5958265"/>
            <a:chExt cx="4721171" cy="629546"/>
          </a:xfrm>
        </p:grpSpPr>
        <p:sp>
          <p:nvSpPr>
            <p:cNvPr id="75" name="Левая фигурная скобка 74"/>
            <p:cNvSpPr/>
            <p:nvPr/>
          </p:nvSpPr>
          <p:spPr>
            <a:xfrm rot="16200000" flipV="1">
              <a:off x="2592741" y="3995806"/>
              <a:ext cx="462839" cy="4721171"/>
            </a:xfrm>
            <a:prstGeom prst="leftBrace">
              <a:avLst>
                <a:gd name="adj1" fmla="val 53408"/>
                <a:gd name="adj2" fmla="val 47664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2317826" y="5958265"/>
              <a:ext cx="11802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F70349"/>
                  </a:solidFill>
                  <a:sym typeface="Symbol"/>
                </a:rPr>
                <a:t>≤</a:t>
              </a:r>
              <a:r>
                <a:rPr lang="ru-RU" sz="1600" dirty="0" smtClean="0">
                  <a:solidFill>
                    <a:srgbClr val="F70349"/>
                  </a:solidFill>
                  <a:sym typeface="Symbol"/>
                </a:rPr>
                <a:t>13 дней</a:t>
              </a:r>
              <a:endParaRPr lang="ru-RU" sz="1600" dirty="0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5418351" y="4116166"/>
            <a:ext cx="2101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ym typeface="Symbol"/>
              </a:rPr>
              <a:t>Исполнение контракта</a:t>
            </a:r>
            <a:endParaRPr lang="ru-RU" sz="1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291709" y="2126421"/>
            <a:ext cx="6972908" cy="1660261"/>
            <a:chOff x="2291709" y="2126421"/>
            <a:chExt cx="6972908" cy="1660261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5888702" y="2129075"/>
              <a:ext cx="1643095" cy="436325"/>
            </a:xfrm>
            <a:prstGeom prst="roundRect">
              <a:avLst/>
            </a:pr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Подписание контракта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7267797" y="2565400"/>
              <a:ext cx="0" cy="871461"/>
            </a:xfrm>
            <a:prstGeom prst="straightConnector1">
              <a:avLst/>
            </a:prstGeom>
            <a:ln w="28575">
              <a:solidFill>
                <a:schemeClr val="accent3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Скругленный прямоугольник 17"/>
            <p:cNvSpPr/>
            <p:nvPr/>
          </p:nvSpPr>
          <p:spPr>
            <a:xfrm>
              <a:off x="2971911" y="2685135"/>
              <a:ext cx="1379731" cy="4363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Протокол разногласий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4143923" y="3140968"/>
              <a:ext cx="2908" cy="29520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Левая фигурная скобка 19"/>
            <p:cNvSpPr/>
            <p:nvPr/>
          </p:nvSpPr>
          <p:spPr>
            <a:xfrm rot="5400000">
              <a:off x="3027473" y="2477215"/>
              <a:ext cx="364153" cy="1835682"/>
            </a:xfrm>
            <a:prstGeom prst="leftBrace">
              <a:avLst>
                <a:gd name="adj1" fmla="val 53408"/>
                <a:gd name="adj2" fmla="val 49829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4295" y="3448128"/>
              <a:ext cx="9388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ym typeface="Symbol"/>
                </a:rPr>
                <a:t> 5 </a:t>
              </a:r>
              <a:r>
                <a:rPr lang="ru-RU" sz="1600" dirty="0">
                  <a:sym typeface="Symbol"/>
                </a:rPr>
                <a:t>дней </a:t>
              </a:r>
              <a:endParaRPr lang="ru-RU" sz="1600" dirty="0"/>
            </a:p>
          </p:txBody>
        </p:sp>
        <p:sp>
          <p:nvSpPr>
            <p:cNvPr id="41" name="Левая фигурная скобка 40"/>
            <p:cNvSpPr/>
            <p:nvPr/>
          </p:nvSpPr>
          <p:spPr>
            <a:xfrm rot="5400000">
              <a:off x="5521950" y="2868385"/>
              <a:ext cx="364159" cy="1038565"/>
            </a:xfrm>
            <a:prstGeom prst="leftBrace">
              <a:avLst>
                <a:gd name="adj1" fmla="val 53408"/>
                <a:gd name="adj2" fmla="val 49829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127391" y="3407856"/>
              <a:ext cx="9388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ym typeface="Symbol"/>
                </a:rPr>
                <a:t> 3 р. д. </a:t>
              </a:r>
              <a:endParaRPr lang="ru-RU" sz="1600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750365" y="2126421"/>
              <a:ext cx="1643095" cy="436325"/>
            </a:xfrm>
            <a:prstGeom prst="roundRect">
              <a:avLst/>
            </a:prstGeom>
            <a:no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Доработанный проект контракта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5156788" y="2565400"/>
              <a:ext cx="9168" cy="906599"/>
            </a:xfrm>
            <a:prstGeom prst="straightConnector1">
              <a:avLst/>
            </a:prstGeom>
            <a:ln w="28575">
              <a:solidFill>
                <a:schemeClr val="accent3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5245384" y="3429631"/>
              <a:ext cx="9388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ym typeface="Symbol"/>
                </a:rPr>
                <a:t> 3 р. д. </a:t>
              </a:r>
              <a:endParaRPr lang="ru-RU" sz="1600" dirty="0"/>
            </a:p>
          </p:txBody>
        </p:sp>
        <p:sp>
          <p:nvSpPr>
            <p:cNvPr id="50" name="Левая фигурная скобка 49"/>
            <p:cNvSpPr/>
            <p:nvPr/>
          </p:nvSpPr>
          <p:spPr>
            <a:xfrm rot="5400000">
              <a:off x="4472403" y="2903252"/>
              <a:ext cx="364159" cy="1038565"/>
            </a:xfrm>
            <a:prstGeom prst="leftBrace">
              <a:avLst>
                <a:gd name="adj1" fmla="val 53408"/>
                <a:gd name="adj2" fmla="val 49829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67455" y="2685136"/>
              <a:ext cx="1392777" cy="4363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Подписание контракта</a:t>
              </a:r>
              <a:endParaRPr lang="ru-RU" dirty="0"/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6223312" y="3140968"/>
              <a:ext cx="16587" cy="32355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Левая фигурная скобка 60"/>
            <p:cNvSpPr/>
            <p:nvPr/>
          </p:nvSpPr>
          <p:spPr>
            <a:xfrm rot="5400000">
              <a:off x="6577102" y="2860884"/>
              <a:ext cx="364159" cy="1038565"/>
            </a:xfrm>
            <a:prstGeom prst="leftBrace">
              <a:avLst>
                <a:gd name="adj1" fmla="val 53408"/>
                <a:gd name="adj2" fmla="val 49829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347245" y="3392969"/>
              <a:ext cx="9388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ym typeface="Symbol"/>
                </a:rPr>
                <a:t> 3 р. д. </a:t>
              </a:r>
              <a:endParaRPr lang="ru-RU" sz="1600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502516" y="3237879"/>
              <a:ext cx="1762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ym typeface="Symbol"/>
                </a:rPr>
                <a:t>Исполнение контракта</a:t>
              </a:r>
              <a:endParaRPr lang="ru-RU" sz="1400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873323" y="1390895"/>
            <a:ext cx="1163173" cy="704729"/>
            <a:chOff x="7081235" y="4959969"/>
            <a:chExt cx="1163173" cy="704729"/>
          </a:xfrm>
        </p:grpSpPr>
        <p:cxnSp>
          <p:nvCxnSpPr>
            <p:cNvPr id="67" name="Прямая со стрелкой 66"/>
            <p:cNvCxnSpPr/>
            <p:nvPr/>
          </p:nvCxnSpPr>
          <p:spPr>
            <a:xfrm flipV="1">
              <a:off x="7081235" y="5320786"/>
              <a:ext cx="0" cy="25739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V="1">
              <a:off x="7081235" y="4959969"/>
              <a:ext cx="0" cy="28765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рямоугольник 78"/>
            <p:cNvSpPr/>
            <p:nvPr/>
          </p:nvSpPr>
          <p:spPr>
            <a:xfrm>
              <a:off x="7164289" y="5049144"/>
              <a:ext cx="8810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ym typeface="Symbol"/>
                </a:rPr>
                <a:t>Заказчик</a:t>
              </a:r>
              <a:endParaRPr lang="ru-RU" sz="1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169256" y="5356921"/>
              <a:ext cx="10751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ym typeface="Symbol"/>
                </a:rPr>
                <a:t>Участник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3575" y="1595704"/>
            <a:ext cx="3663816" cy="715383"/>
            <a:chOff x="463575" y="1595704"/>
            <a:chExt cx="3663816" cy="715383"/>
          </a:xfrm>
        </p:grpSpPr>
        <p:sp>
          <p:nvSpPr>
            <p:cNvPr id="52" name="Левая фигурная скобка 51"/>
            <p:cNvSpPr/>
            <p:nvPr/>
          </p:nvSpPr>
          <p:spPr>
            <a:xfrm rot="5400000">
              <a:off x="2064063" y="-4784"/>
              <a:ext cx="462839" cy="3663816"/>
            </a:xfrm>
            <a:prstGeom prst="leftBrace">
              <a:avLst>
                <a:gd name="adj1" fmla="val 53408"/>
                <a:gd name="adj2" fmla="val 47664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11780" y="1941755"/>
              <a:ext cx="1132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F70349"/>
                  </a:solidFill>
                  <a:sym typeface="Symbol"/>
                </a:rPr>
                <a:t>&lt;</a:t>
              </a:r>
              <a:r>
                <a:rPr lang="ru-RU" dirty="0" smtClean="0">
                  <a:solidFill>
                    <a:srgbClr val="F70349"/>
                  </a:solidFill>
                  <a:sym typeface="Symbol"/>
                </a:rPr>
                <a:t>10 </a:t>
              </a:r>
              <a:r>
                <a:rPr lang="ru-RU" dirty="0">
                  <a:solidFill>
                    <a:srgbClr val="F70349"/>
                  </a:solidFill>
                  <a:sym typeface="Symbol"/>
                </a:rPr>
                <a:t>дней </a:t>
              </a:r>
              <a:endParaRPr lang="ru-RU" dirty="0">
                <a:solidFill>
                  <a:srgbClr val="F70349"/>
                </a:solidFill>
              </a:endParaRPr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заключения контракта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" y="2836"/>
            <a:ext cx="9144000" cy="1330979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Порядок заключения контракта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61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>
            <a:off x="2307775" y="3755431"/>
            <a:ext cx="0" cy="39864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81993" y="3755431"/>
            <a:ext cx="1" cy="39864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99842" y="1419929"/>
            <a:ext cx="8544316" cy="5330127"/>
            <a:chOff x="157039" y="1267224"/>
            <a:chExt cx="8787447" cy="554290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121626" y="1267224"/>
              <a:ext cx="4891553" cy="7831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О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беспечение </a:t>
              </a:r>
              <a:r>
                <a:rPr lang="ru-RU" sz="2000" b="1" dirty="0">
                  <a:solidFill>
                    <a:schemeClr val="tx1"/>
                  </a:solidFill>
                </a:rPr>
                <a:t>исполнения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контракта</a:t>
              </a: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ОИК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71500" y="3230308"/>
              <a:ext cx="8772986" cy="3579821"/>
              <a:chOff x="187699" y="3210222"/>
              <a:chExt cx="8764797" cy="34877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522942" y="6001235"/>
                <a:ext cx="4092463" cy="69668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В случае если </a:t>
                </a:r>
                <a:r>
                  <a:rPr lang="ru-RU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аванс </a:t>
                </a:r>
                <a:r>
                  <a:rPr lang="ru-RU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&gt; 30% Н(М)ЦК</a:t>
                </a:r>
                <a:r>
                  <a:rPr lang="ru-RU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</a:t>
                </a:r>
                <a:endParaRPr lang="ru-RU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ОИК = авансу</a:t>
                </a:r>
                <a:endParaRPr lang="ru-RU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87699" y="4067780"/>
                <a:ext cx="4078296" cy="39810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&lt; 50 мл</a:t>
                </a:r>
                <a:r>
                  <a:rPr lang="ru-RU" b="1" dirty="0">
                    <a:solidFill>
                      <a:schemeClr val="bg1"/>
                    </a:solidFill>
                  </a:rPr>
                  <a:t>н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. руб.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856558" y="4067780"/>
                <a:ext cx="4092463" cy="39810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&gt;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50 млн. </a:t>
                </a:r>
                <a:r>
                  <a:rPr lang="ru-RU" b="1" dirty="0">
                    <a:solidFill>
                      <a:schemeClr val="bg1"/>
                    </a:solidFill>
                  </a:rPr>
                  <a:t>р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уб.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>
                <a:off x="2226847" y="4465887"/>
                <a:ext cx="0" cy="331289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6902790" y="4465887"/>
                <a:ext cx="3475" cy="331289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5296137" y="5501078"/>
                <a:ext cx="1" cy="500156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860034" y="4797176"/>
                <a:ext cx="4092462" cy="9289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Размер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обеспечения </a:t>
                </a:r>
                <a:r>
                  <a:rPr lang="ru-RU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от </a:t>
                </a:r>
                <a:r>
                  <a:rPr lang="ru-RU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10 до 30 % </a:t>
                </a:r>
                <a:r>
                  <a:rPr lang="ru-RU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Н(М)ЦК </a:t>
                </a:r>
              </a:p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но не менее чем в размере аванса</a:t>
                </a:r>
                <a:r>
                  <a:rPr lang="ru-RU" sz="1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87699" y="4797176"/>
                <a:ext cx="4078296" cy="69668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Размер обеспечения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от </a:t>
                </a:r>
                <a:r>
                  <a:rPr lang="ru-RU" b="1" dirty="0">
                    <a:solidFill>
                      <a:schemeClr val="tx1"/>
                    </a:solidFill>
                  </a:rPr>
                  <a:t>5 до 30 %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Н(М)ЦК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078598" y="3210222"/>
                <a:ext cx="4968552" cy="563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</a:rPr>
                  <a:t>Н(М)ЦК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Скругленный прямоугольник 4"/>
            <p:cNvSpPr/>
            <p:nvPr/>
          </p:nvSpPr>
          <p:spPr>
            <a:xfrm>
              <a:off x="157039" y="2159974"/>
              <a:ext cx="4245609" cy="8144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1003">
              <a:schemeClr val="l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Предоставление </a:t>
              </a:r>
              <a:r>
                <a:rPr lang="ru-RU" b="1" dirty="0">
                  <a:solidFill>
                    <a:schemeClr val="tx1"/>
                  </a:solidFill>
                </a:rPr>
                <a:t>банковской </a:t>
              </a:r>
              <a:r>
                <a:rPr lang="ru-RU" b="1" dirty="0" smtClean="0">
                  <a:solidFill>
                    <a:schemeClr val="tx1"/>
                  </a:solidFill>
                </a:rPr>
                <a:t>гарантии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</a:t>
              </a: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действия БГ ≥ 1 </a:t>
              </a:r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один месяц </a:t>
              </a: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срока исполнения </a:t>
              </a:r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контракта</a:t>
              </a:r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911966" y="2178627"/>
              <a:ext cx="4029043" cy="8144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1003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Внесение </a:t>
              </a:r>
              <a:r>
                <a:rPr lang="ru-RU" b="1" dirty="0">
                  <a:solidFill>
                    <a:schemeClr val="tx1"/>
                  </a:solidFill>
                </a:rPr>
                <a:t>денежных </a:t>
              </a:r>
              <a:r>
                <a:rPr lang="ru-RU" b="1" dirty="0" smtClean="0">
                  <a:solidFill>
                    <a:schemeClr val="tx1"/>
                  </a:solidFill>
                </a:rPr>
                <a:t>средств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указанный Заказчиком </a:t>
              </a: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счет, на котором </a:t>
              </a:r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учитываются </a:t>
              </a: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операции со </a:t>
              </a:r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средствами Заказчика</a:t>
              </a:r>
              <a:r>
                <a:rPr lang="ru-RU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Соединительная линия уступом 6"/>
            <p:cNvCxnSpPr/>
            <p:nvPr/>
          </p:nvCxnSpPr>
          <p:spPr>
            <a:xfrm>
              <a:off x="7029294" y="1755321"/>
              <a:ext cx="417303" cy="423307"/>
            </a:xfrm>
            <a:prstGeom prst="bentConnector2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Соединительная линия уступом 7"/>
            <p:cNvCxnSpPr/>
            <p:nvPr/>
          </p:nvCxnSpPr>
          <p:spPr>
            <a:xfrm rot="10800000" flipV="1">
              <a:off x="1736257" y="1755321"/>
              <a:ext cx="401485" cy="423306"/>
            </a:xfrm>
            <a:prstGeom prst="bentConnector2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403570" y="1655408"/>
              <a:ext cx="1212307" cy="54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/>
                <a:t>Выбор поставщика</a:t>
              </a:r>
              <a:endParaRPr lang="ru-RU" sz="14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567365" y="1658821"/>
              <a:ext cx="1372946" cy="54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Выбор поставщика</a:t>
              </a:r>
              <a:endParaRPr lang="ru-RU" sz="1400" dirty="0"/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>
            <a:off x="3851920" y="5612694"/>
            <a:ext cx="0" cy="48234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Гарантийное обеспечение исполнения контракта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706499" y="644758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Обеспечение исполнения контракта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5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4231066"/>
            <a:ext cx="6221237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случае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заключения контракта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с государственным или муниципальным казенным учреждением </a:t>
            </a: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обеспечение контракта не требуется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916832"/>
            <a:ext cx="8496943" cy="214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latin typeface="Calibri" panose="020F0502020204030204" pitchFamily="34" charset="0"/>
              </a:rPr>
              <a:t>В ходе исполнения контракта поставщик вправе предоставить </a:t>
            </a:r>
            <a:r>
              <a:rPr lang="ru-RU" sz="2000" dirty="0" smtClean="0">
                <a:latin typeface="Calibri" panose="020F0502020204030204" pitchFamily="34" charset="0"/>
              </a:rPr>
              <a:t>Заказчику </a:t>
            </a:r>
            <a:r>
              <a:rPr lang="ru-RU" sz="2000" dirty="0">
                <a:latin typeface="Calibri" panose="020F0502020204030204" pitchFamily="34" charset="0"/>
              </a:rPr>
              <a:t>ОИК, </a:t>
            </a:r>
            <a:r>
              <a:rPr lang="ru-RU" sz="2000" b="1" dirty="0">
                <a:latin typeface="Calibri" panose="020F0502020204030204" pitchFamily="34" charset="0"/>
              </a:rPr>
              <a:t>уменьшенное на размер выполненных обязательств</a:t>
            </a:r>
            <a:r>
              <a:rPr lang="ru-RU" sz="2000" dirty="0">
                <a:latin typeface="Calibri" panose="020F0502020204030204" pitchFamily="34" charset="0"/>
              </a:rPr>
              <a:t>, предусмотренных контрактом, взамен ранее предоставленного обеспечения исполнения контракта. </a:t>
            </a:r>
            <a:r>
              <a:rPr lang="ru-RU" sz="2000" b="1" dirty="0">
                <a:latin typeface="Calibri" panose="020F0502020204030204" pitchFamily="34" charset="0"/>
              </a:rPr>
              <a:t>При этом может быть изменен способ ОИК</a:t>
            </a:r>
            <a:r>
              <a:rPr lang="ru-RU" sz="2000" dirty="0"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обеспечения исполнения контракта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133097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Обеспечение исполнения контракта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3065" y="1413267"/>
            <a:ext cx="8754033" cy="2952327"/>
            <a:chOff x="35794" y="2392075"/>
            <a:chExt cx="8983868" cy="287925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826503" y="3429000"/>
              <a:ext cx="3193159" cy="184232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p3d>
              <a:bevelT w="139700" h="1397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исполнил требования, предусмотренные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ст. 37 44-ФЗ (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случае снижения при проведении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аукциона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цены контракта на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25 % и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от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Н(М)ЦК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4283967" y="2977292"/>
              <a:ext cx="0" cy="32771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7308304" y="2977292"/>
              <a:ext cx="217866" cy="44255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Скругленный прямоугольник 6"/>
            <p:cNvSpPr/>
            <p:nvPr/>
          </p:nvSpPr>
          <p:spPr>
            <a:xfrm>
              <a:off x="358010" y="2392075"/>
              <a:ext cx="8276638" cy="5760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Победитель признается уклонившимся от заключения контракта, если: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5794" y="3429000"/>
              <a:ext cx="2908665" cy="1278412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p3d>
              <a:bevelT w="139700" h="1397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направил Заказчику подписанный проект контракта в регламентированные  сроки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059832" y="3419847"/>
              <a:ext cx="2664296" cy="157057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sp3d>
              <a:bevelT w="139700" h="1397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Направил протокол разногласий по истечении 13 дней с даты размещения в ЕИС протокола подведения итогов 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>
              <a:off x="1516711" y="2968139"/>
              <a:ext cx="390995" cy="33686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  <a:effectLst/>
            <a:sp3d>
              <a:bevelT w="139700" h="139700"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Скругленный прямоугольник 10"/>
          <p:cNvSpPr/>
          <p:nvPr/>
        </p:nvSpPr>
        <p:spPr>
          <a:xfrm>
            <a:off x="180733" y="4437112"/>
            <a:ext cx="8818698" cy="22474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уклонении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победителя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 аукциона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заключения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 Заказчик вправе: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 о возмещении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убытков, причиненных таким уклонением в части, не покрытой суммой обеспечения заявки на участие в ЭА.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с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Участником аукциона,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которого присвоен второй номер.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Уклонение от заключения контракта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6532" y="5445224"/>
            <a:ext cx="8829655" cy="12393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случае нарушения </a:t>
            </a:r>
            <a:r>
              <a:rPr lang="ru-RU" b="1" dirty="0" smtClean="0">
                <a:solidFill>
                  <a:srgbClr val="C00000"/>
                </a:solidFill>
              </a:rPr>
              <a:t>сроков сторонами </a:t>
            </a:r>
            <a:r>
              <a:rPr lang="ru-RU" b="1" dirty="0">
                <a:solidFill>
                  <a:srgbClr val="C00000"/>
                </a:solidFill>
              </a:rPr>
              <a:t>Оператор </a:t>
            </a:r>
            <a:r>
              <a:rPr lang="ru-RU" b="1" dirty="0" smtClean="0">
                <a:solidFill>
                  <a:srgbClr val="C00000"/>
                </a:solidFill>
              </a:rPr>
              <a:t>ЭП «РТС-тендер» НЕ блокирует техническую возможность подписания контракта.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0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2056362"/>
            <a:ext cx="9144000" cy="11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tabLst>
                <a:tab pos="628650" algn="l"/>
                <a:tab pos="714375" algn="l"/>
              </a:tabLst>
            </a:pPr>
            <a:r>
              <a:rPr lang="ru-RU" sz="30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Причины </a:t>
            </a:r>
            <a:r>
              <a:rPr lang="ru-RU" sz="30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и последствия признания электронного аукциона </a:t>
            </a:r>
            <a:r>
              <a:rPr lang="ru-RU" sz="3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несостоявшимся </a:t>
            </a:r>
            <a:endParaRPr lang="ru-RU" sz="3000" b="1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95288" y="1441376"/>
            <a:ext cx="8182619" cy="3672408"/>
            <a:chOff x="421829" y="2852936"/>
            <a:chExt cx="8182619" cy="36724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Стрелка вправо 16"/>
            <p:cNvSpPr/>
            <p:nvPr/>
          </p:nvSpPr>
          <p:spPr>
            <a:xfrm>
              <a:off x="424260" y="4149080"/>
              <a:ext cx="4680520" cy="1152128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участию в ЭА допущен 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один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Участник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424260" y="2852936"/>
              <a:ext cx="4680520" cy="1152128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участие в ЭА подана 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одна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заявка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421829" y="5373216"/>
              <a:ext cx="4680520" cy="1152128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Соответствующей признана 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одна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вторая </a:t>
              </a:r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часть 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заявки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80112" y="2996952"/>
              <a:ext cx="3024336" cy="34563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Закупка у единственного поставщика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признания аукциона несостоявшимся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95175" y="5517232"/>
            <a:ext cx="4680520" cy="106437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торгов не было подано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одного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ценового предложения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3571" y="5525104"/>
            <a:ext cx="3024336" cy="10486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заключается с тем Участником, который подал заявку раньше других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246678" y="3496021"/>
            <a:ext cx="5189417" cy="10078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участию в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ЭА не допущен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один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21128" y="2348878"/>
            <a:ext cx="5214967" cy="10078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участие в ЭА не подано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одной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32014" y="4653135"/>
            <a:ext cx="5204081" cy="108011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Соответствующей не признана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одна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часть заявки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564904"/>
            <a:ext cx="3240360" cy="3023667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запроса предложений или применение иного способа закупок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признания аукциона несостоявшимся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ОТМЕНА ЗАКУПКИ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 bwMode="auto">
          <a:xfrm rot="5400000">
            <a:off x="12779749" y="2777901"/>
            <a:ext cx="340436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56792"/>
            <a:ext cx="78488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определения поставщика (подрядчика, исполнителя)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853" y="2345816"/>
            <a:ext cx="221399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Конкурс, аукцион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08636" y="2346540"/>
            <a:ext cx="227523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котировок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90665" y="2345816"/>
            <a:ext cx="268579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предложений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067114"/>
            <a:ext cx="2213992" cy="13234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чем за пять дней до даты окончания срока подачи заявок на участие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8890" y="3061295"/>
            <a:ext cx="2088232" cy="13234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чем за два дня до даты окончания срока подачи заявок на участие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98787" y="3061295"/>
            <a:ext cx="2448272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ельзя отменить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707054"/>
            <a:ext cx="4925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об отмене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размещается в ЕИС  в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принятия этого решения</a:t>
            </a:r>
          </a:p>
        </p:txBody>
      </p:sp>
      <p:sp>
        <p:nvSpPr>
          <p:cNvPr id="18" name="Левая фигурная скобка 17"/>
          <p:cNvSpPr/>
          <p:nvPr/>
        </p:nvSpPr>
        <p:spPr bwMode="auto">
          <a:xfrm rot="5400000">
            <a:off x="2930325" y="2137977"/>
            <a:ext cx="360040" cy="4853554"/>
          </a:xfrm>
          <a:prstGeom prst="leftBrac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8017" y="5660480"/>
            <a:ext cx="5832648" cy="10772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1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план-график не </a:t>
            </a:r>
            <a:r>
              <a:rPr lang="ru-RU" sz="1600" dirty="0">
                <a:solidFill>
                  <a:srgbClr val="31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следующего рабочего дня после даты принятия решения об отмене определения поставщика (подрядчика, исполнителя</a:t>
            </a:r>
            <a:r>
              <a:rPr lang="ru-RU" sz="1600" dirty="0" smtClean="0">
                <a:solidFill>
                  <a:srgbClr val="315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3155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2834680" y="5378074"/>
            <a:ext cx="551330" cy="22540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41994" y="3983779"/>
            <a:ext cx="2350485" cy="20313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истечении срока отмены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отменить определение поставщика (подрядчика, исполнителя) только в случае возникновения обстоятельств непреодолимой силы в соответствии с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>
            <a:stCxn id="5" idx="2"/>
            <a:endCxn id="17" idx="0"/>
          </p:cNvCxnSpPr>
          <p:nvPr/>
        </p:nvCxnSpPr>
        <p:spPr bwMode="auto">
          <a:xfrm>
            <a:off x="4608004" y="1926124"/>
            <a:ext cx="2725557" cy="41969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>
            <a:stCxn id="5" idx="2"/>
          </p:cNvCxnSpPr>
          <p:nvPr/>
        </p:nvCxnSpPr>
        <p:spPr bwMode="auto">
          <a:xfrm>
            <a:off x="4608004" y="1926124"/>
            <a:ext cx="0" cy="41969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2"/>
          <p:cNvCxnSpPr>
            <a:stCxn id="5" idx="2"/>
            <a:endCxn id="7" idx="0"/>
          </p:cNvCxnSpPr>
          <p:nvPr/>
        </p:nvCxnSpPr>
        <p:spPr bwMode="auto">
          <a:xfrm flipH="1">
            <a:off x="1794849" y="1926124"/>
            <a:ext cx="2813155" cy="41969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Стрелка вниз 35"/>
          <p:cNvSpPr/>
          <p:nvPr/>
        </p:nvSpPr>
        <p:spPr bwMode="auto">
          <a:xfrm>
            <a:off x="4381341" y="2817355"/>
            <a:ext cx="288032" cy="17021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7189544" y="2821348"/>
            <a:ext cx="288032" cy="17021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1646548" y="2833230"/>
            <a:ext cx="288032" cy="17021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51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" y="3871030"/>
            <a:ext cx="1706182" cy="2252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68" y="4924264"/>
            <a:ext cx="1005620" cy="10361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18" y="1988840"/>
            <a:ext cx="1032783" cy="1047704"/>
          </a:xfrm>
          <a:prstGeom prst="rect">
            <a:avLst/>
          </a:prstGeom>
        </p:spPr>
      </p:pic>
      <p:sp>
        <p:nvSpPr>
          <p:cNvPr id="14" name="Стрелка влево 13"/>
          <p:cNvSpPr/>
          <p:nvPr/>
        </p:nvSpPr>
        <p:spPr>
          <a:xfrm rot="1389907">
            <a:off x="5748679" y="4563513"/>
            <a:ext cx="812354" cy="38321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467544" y="5922833"/>
            <a:ext cx="105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Заказчик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 rot="9147718">
            <a:off x="2022431" y="4317659"/>
            <a:ext cx="748822" cy="36862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/>
          <p:cNvSpPr txBox="1"/>
          <p:nvPr/>
        </p:nvSpPr>
        <p:spPr>
          <a:xfrm>
            <a:off x="7308304" y="3291378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328073" y="6197582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аукцион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" descr="Z:\Отделы\Продвижения образовательных программ\Методические материалы\Презентации\Картинки для презентаций\Картинки\main-suitcas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43" y="1416409"/>
            <a:ext cx="1832398" cy="18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Z:\Отделы\Продвижения образовательных программ\Методические материалы\Презентации\Картинки для презентаций\Картинки\main-suitcas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82" y="4354071"/>
            <a:ext cx="1829059" cy="182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лево 15"/>
          <p:cNvSpPr/>
          <p:nvPr/>
        </p:nvSpPr>
        <p:spPr>
          <a:xfrm rot="20434368">
            <a:off x="5703858" y="2680172"/>
            <a:ext cx="776140" cy="36333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1763688" y="0"/>
            <a:ext cx="7380312" cy="764704"/>
          </a:xfrm>
          <a:prstGeom prst="rect">
            <a:avLst/>
          </a:prstGeom>
          <a:gradFill>
            <a:gsLst>
              <a:gs pos="0">
                <a:schemeClr val="bg1">
                  <a:alpha val="18000"/>
                </a:schemeClr>
              </a:gs>
              <a:gs pos="59000">
                <a:schemeClr val="bg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3249524" y="2741737"/>
            <a:ext cx="1908564" cy="2349325"/>
            <a:chOff x="563577" y="2402260"/>
            <a:chExt cx="2040653" cy="2455399"/>
          </a:xfrm>
        </p:grpSpPr>
        <p:pic>
          <p:nvPicPr>
            <p:cNvPr id="23" name="Picture 12" descr="http://fedpress.ru/sites/fedpress/files/cheredanna/news/torgietp_commercial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77" y="2402260"/>
              <a:ext cx="1974666" cy="197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9" descr="Z:\Отделы\Продвижения образовательных программ\Методические материалы\Логотипы\rtsTende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444" y="3327062"/>
              <a:ext cx="848786" cy="80078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37"/>
            <p:cNvSpPr txBox="1"/>
            <p:nvPr/>
          </p:nvSpPr>
          <p:spPr>
            <a:xfrm>
              <a:off x="615941" y="4370726"/>
              <a:ext cx="1872208" cy="486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Площадка</a:t>
              </a:r>
              <a:endPara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"/>
            <a:ext cx="9144000" cy="1330979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Электронный документооборот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3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56792"/>
            <a:ext cx="9144000" cy="11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tabLst>
                <a:tab pos="628650" algn="l"/>
                <a:tab pos="714375" algn="l"/>
              </a:tabLst>
            </a:pPr>
            <a:r>
              <a:rPr lang="ru-RU" sz="3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Особенности проведения электронного аукциона</a:t>
            </a:r>
            <a:endParaRPr lang="ru-RU" sz="3000" b="1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3105960" y="3700608"/>
            <a:ext cx="5858527" cy="795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marL="228600" indent="-22860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ИСПОЛНЕНИЯ КОНТРАКТА    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1,5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79512" y="3695198"/>
            <a:ext cx="2786063" cy="795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cs typeface="Arial" charset="0"/>
              </a:rPr>
              <a:t>Н(М)ЦК </a:t>
            </a:r>
            <a:r>
              <a:rPr lang="en-US" sz="2400" b="1" dirty="0">
                <a:cs typeface="Arial" charset="0"/>
              </a:rPr>
              <a:t>&gt; 15 </a:t>
            </a:r>
            <a:r>
              <a:rPr lang="ru-RU" sz="2400" b="1" dirty="0">
                <a:cs typeface="Arial" charset="0"/>
              </a:rPr>
              <a:t>млн.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105960" y="4700733"/>
            <a:ext cx="5858527" cy="10112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ИСПОЛНЕНИЯ КОНТРАКТА    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ПОДТВЕРЖДЕНИЕ ДОБРОСОВЕСТНОСТИ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79512" y="2066564"/>
            <a:ext cx="8784976" cy="11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снижении цены контракта на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 от Н(М)ЦК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с Участником заключается только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исполнения им антидемпинговых мер: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79512" y="4700733"/>
            <a:ext cx="2786063" cy="101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cs typeface="Arial" charset="0"/>
              </a:rPr>
              <a:t>Н(М)ЦК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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15 </a:t>
            </a:r>
            <a:r>
              <a:rPr lang="ru-RU" sz="2400" b="1" dirty="0">
                <a:cs typeface="Arial" charset="0"/>
              </a:rPr>
              <a:t>млн. рублей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демпингу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048" y="1467441"/>
            <a:ext cx="6087144" cy="44267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Демпинг –это искусственное занижение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</a:t>
            </a:r>
            <a:endParaRPr lang="ru-RU" altLang="ru-RU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"/>
            <a:ext cx="9144000" cy="133097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Антидемпинговые 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4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51" y="1700808"/>
            <a:ext cx="8136904" cy="46991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Может привлекаться: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при проведении аукционов.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Функции (от имени Заказчика):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 разработка документации о закупке, размещение в ЕИС документов и информации, иные функции, связанные с обеспечением определения поставщика.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Не может выполнять: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определение начальной (максимальной) цены контракта, предмета и условий контракта, утверждение проекта контракта и документации о закупке, подписание контракта.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Права и обязанности: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возникают у Заказчика.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Ответственность специализированной организации: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 солидарная с Заказчиком в пределах переданных ей функций Заказчика.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7" y="0"/>
            <a:ext cx="9144000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Специализированная организация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542" y="63643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29477" y="1484313"/>
            <a:ext cx="1885044" cy="51742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1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 rot="2246129">
            <a:off x="-385909" y="2939668"/>
            <a:ext cx="2044362" cy="2667226"/>
            <a:chOff x="531805" y="2298948"/>
            <a:chExt cx="2967583" cy="3606235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531805" y="2298948"/>
              <a:ext cx="2967583" cy="360623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3055837">
              <a:off x="1683422" y="4525234"/>
              <a:ext cx="1367946" cy="4951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Контракт</a:t>
              </a:r>
              <a:endParaRPr lang="ru-RU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297653" y="3009215"/>
            <a:ext cx="2439086" cy="3588435"/>
            <a:chOff x="297653" y="2063338"/>
            <a:chExt cx="2439086" cy="4534312"/>
          </a:xfrm>
        </p:grpSpPr>
        <p:sp>
          <p:nvSpPr>
            <p:cNvPr id="7" name="Полилиния 6"/>
            <p:cNvSpPr/>
            <p:nvPr/>
          </p:nvSpPr>
          <p:spPr>
            <a:xfrm>
              <a:off x="297653" y="6149587"/>
              <a:ext cx="1876834" cy="448063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Победитель 2</a:t>
              </a:r>
              <a:endParaRPr lang="ru-RU" b="1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1237607" y="4123029"/>
              <a:ext cx="0" cy="1830542"/>
            </a:xfrm>
            <a:prstGeom prst="straightConnector1">
              <a:avLst/>
            </a:prstGeom>
            <a:ln w="38100">
              <a:solidFill>
                <a:srgbClr val="F7034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1234893" y="2063338"/>
              <a:ext cx="2714" cy="1121637"/>
            </a:xfrm>
            <a:prstGeom prst="straightConnector1">
              <a:avLst/>
            </a:prstGeom>
            <a:ln w="38100">
              <a:solidFill>
                <a:srgbClr val="F7034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706854" y="3317936"/>
              <a:ext cx="1821687" cy="64077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Аукцион</a:t>
              </a:r>
              <a:endParaRPr lang="ru-RU" b="1" kern="1200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087340" y="4795622"/>
              <a:ext cx="649399" cy="435665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1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437941" y="4311947"/>
              <a:ext cx="649399" cy="435665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2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79142" y="2375160"/>
              <a:ext cx="649399" cy="435665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3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1909268" y="2880389"/>
              <a:ext cx="132225" cy="304585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2041493" y="4000860"/>
              <a:ext cx="324699" cy="794762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1717629" y="4000860"/>
              <a:ext cx="0" cy="292999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проведения «стандартного» аукциона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 rot="2246129">
            <a:off x="2653514" y="2505056"/>
            <a:ext cx="2349869" cy="3063042"/>
            <a:chOff x="531805" y="2298948"/>
            <a:chExt cx="2967583" cy="3606235"/>
          </a:xfrm>
        </p:grpSpPr>
        <p:cxnSp>
          <p:nvCxnSpPr>
            <p:cNvPr id="45" name="Прямая со стрелкой 44"/>
            <p:cNvCxnSpPr/>
            <p:nvPr/>
          </p:nvCxnSpPr>
          <p:spPr>
            <a:xfrm>
              <a:off x="531805" y="2298948"/>
              <a:ext cx="2967583" cy="360623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3055837">
              <a:off x="1683422" y="4525234"/>
              <a:ext cx="1367946" cy="4951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Контракт</a:t>
              </a:r>
              <a:endParaRPr lang="ru-RU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607141" y="2513993"/>
            <a:ext cx="2417354" cy="4085426"/>
            <a:chOff x="3505268" y="2513993"/>
            <a:chExt cx="2417354" cy="4085426"/>
          </a:xfrm>
        </p:grpSpPr>
        <p:sp>
          <p:nvSpPr>
            <p:cNvPr id="42" name="Полилиния 41"/>
            <p:cNvSpPr/>
            <p:nvPr/>
          </p:nvSpPr>
          <p:spPr>
            <a:xfrm>
              <a:off x="3505268" y="6151356"/>
              <a:ext cx="1925358" cy="448063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Победитель 1</a:t>
              </a:r>
              <a:endParaRPr lang="ru-RU" b="1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796009" y="4137814"/>
              <a:ext cx="1" cy="1908601"/>
            </a:xfrm>
            <a:prstGeom prst="straightConnector1">
              <a:avLst/>
            </a:prstGeom>
            <a:ln w="38100">
              <a:solidFill>
                <a:srgbClr val="F7034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>
              <a:off x="4793296" y="2513993"/>
              <a:ext cx="2714" cy="763825"/>
            </a:xfrm>
            <a:prstGeom prst="straightConnector1">
              <a:avLst/>
            </a:prstGeom>
            <a:ln w="38100">
              <a:solidFill>
                <a:srgbClr val="F7034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3974148" y="3323625"/>
              <a:ext cx="1948474" cy="6407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Аукцион</a:t>
              </a:r>
              <a:endParaRPr lang="ru-RU" b="1" kern="1200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273222" y="4664505"/>
              <a:ext cx="649399" cy="435665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1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5036746" y="2513993"/>
              <a:ext cx="649399" cy="435665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2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 flipH="1">
              <a:off x="5113366" y="3009215"/>
              <a:ext cx="128309" cy="268603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H="1" flipV="1">
              <a:off x="5222943" y="4023282"/>
              <a:ext cx="324700" cy="621702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 rot="2246129">
            <a:off x="5864078" y="2969177"/>
            <a:ext cx="2219543" cy="2897690"/>
            <a:chOff x="531805" y="2298948"/>
            <a:chExt cx="2967583" cy="3606235"/>
          </a:xfrm>
        </p:grpSpPr>
        <p:cxnSp>
          <p:nvCxnSpPr>
            <p:cNvPr id="61" name="Прямая со стрелкой 60"/>
            <p:cNvCxnSpPr/>
            <p:nvPr/>
          </p:nvCxnSpPr>
          <p:spPr>
            <a:xfrm>
              <a:off x="531805" y="2298948"/>
              <a:ext cx="2967583" cy="360623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3055837">
              <a:off x="1683422" y="4525234"/>
              <a:ext cx="1367946" cy="4951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Контракт</a:t>
              </a:r>
              <a:endParaRPr lang="ru-RU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530043" y="3001148"/>
            <a:ext cx="2483194" cy="3626723"/>
            <a:chOff x="6588124" y="1894637"/>
            <a:chExt cx="2483194" cy="4741301"/>
          </a:xfrm>
        </p:grpSpPr>
        <p:sp>
          <p:nvSpPr>
            <p:cNvPr id="58" name="Полилиния 57"/>
            <p:cNvSpPr/>
            <p:nvPr/>
          </p:nvSpPr>
          <p:spPr>
            <a:xfrm>
              <a:off x="6588124" y="6187875"/>
              <a:ext cx="1942203" cy="448063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Победитель 3</a:t>
              </a:r>
              <a:endParaRPr lang="ru-RU" b="1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7452496" y="4076393"/>
              <a:ext cx="1" cy="1908601"/>
            </a:xfrm>
            <a:prstGeom prst="straightConnector1">
              <a:avLst/>
            </a:prstGeom>
            <a:ln w="38100">
              <a:solidFill>
                <a:srgbClr val="F7034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7449783" y="1894637"/>
              <a:ext cx="0" cy="1321760"/>
            </a:xfrm>
            <a:prstGeom prst="straightConnector1">
              <a:avLst/>
            </a:prstGeom>
            <a:ln w="38100">
              <a:solidFill>
                <a:srgbClr val="F7034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/>
            <p:cNvSpPr/>
            <p:nvPr/>
          </p:nvSpPr>
          <p:spPr>
            <a:xfrm>
              <a:off x="7148364" y="3238378"/>
              <a:ext cx="1782290" cy="64077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Аукцион</a:t>
              </a:r>
              <a:endParaRPr lang="ru-RU" b="1" kern="1200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8421919" y="4781438"/>
              <a:ext cx="649399" cy="435665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1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7625828" y="4304509"/>
              <a:ext cx="649399" cy="435665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2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8281254" y="2375159"/>
              <a:ext cx="649399" cy="435665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3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Прямая со стрелкой 69"/>
            <p:cNvCxnSpPr/>
            <p:nvPr/>
          </p:nvCxnSpPr>
          <p:spPr>
            <a:xfrm flipH="1">
              <a:off x="8143001" y="2880388"/>
              <a:ext cx="171036" cy="30458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H="1" flipV="1">
              <a:off x="8314038" y="3899218"/>
              <a:ext cx="432581" cy="84095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V="1">
              <a:off x="7950527" y="3897030"/>
              <a:ext cx="196391" cy="38455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Прямая соединительная линия 92"/>
          <p:cNvCxnSpPr/>
          <p:nvPr/>
        </p:nvCxnSpPr>
        <p:spPr>
          <a:xfrm flipV="1">
            <a:off x="3215407" y="1134036"/>
            <a:ext cx="0" cy="5723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6300192" y="1134036"/>
            <a:ext cx="0" cy="5723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Группа 113"/>
          <p:cNvGrpSpPr/>
          <p:nvPr/>
        </p:nvGrpSpPr>
        <p:grpSpPr>
          <a:xfrm>
            <a:off x="318413" y="2023861"/>
            <a:ext cx="1723080" cy="855361"/>
            <a:chOff x="318413" y="2023861"/>
            <a:chExt cx="1723080" cy="85536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18413" y="2023861"/>
              <a:ext cx="1723080" cy="51742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Заказчик 2</a:t>
              </a:r>
              <a:endPara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726053" y="2592990"/>
              <a:ext cx="877933" cy="286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Товар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4133033" y="2033518"/>
            <a:ext cx="877933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6558174" y="2026168"/>
            <a:ext cx="1723080" cy="846200"/>
            <a:chOff x="6558174" y="2026168"/>
            <a:chExt cx="1723080" cy="8462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558174" y="2026168"/>
              <a:ext cx="1723080" cy="5174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Заказчик 3</a:t>
              </a:r>
              <a:endPara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7055924" y="2586136"/>
              <a:ext cx="877933" cy="286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Товар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"/>
            <a:ext cx="9144000" cy="1330979"/>
          </a:xfrm>
          <a:prstGeom prst="rect">
            <a:avLst/>
          </a:prstGeom>
        </p:spPr>
      </p:pic>
      <p:sp>
        <p:nvSpPr>
          <p:cNvPr id="57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Совместные торги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12" y="1811135"/>
            <a:ext cx="2411328" cy="192564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03480" y="1741897"/>
            <a:ext cx="1723080" cy="517424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1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3973" y="1752060"/>
            <a:ext cx="1885044" cy="517424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2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81256" y="1761069"/>
            <a:ext cx="1723080" cy="517424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3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685708" y="5174656"/>
            <a:ext cx="4110792" cy="1342873"/>
            <a:chOff x="2685708" y="5174656"/>
            <a:chExt cx="4110792" cy="1342873"/>
          </a:xfrm>
        </p:grpSpPr>
        <p:sp>
          <p:nvSpPr>
            <p:cNvPr id="8" name="Полилиния 7"/>
            <p:cNvSpPr/>
            <p:nvPr/>
          </p:nvSpPr>
          <p:spPr>
            <a:xfrm>
              <a:off x="2685708" y="5948606"/>
              <a:ext cx="1863309" cy="568923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Победитель</a:t>
              </a:r>
              <a:endParaRPr lang="ru-RU" b="1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H="1">
              <a:off x="4636263" y="5174656"/>
              <a:ext cx="2160237" cy="1058411"/>
            </a:xfrm>
            <a:prstGeom prst="straightConnector1">
              <a:avLst/>
            </a:prstGeom>
            <a:ln w="38100">
              <a:solidFill>
                <a:srgbClr val="F7034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122136" y="2285966"/>
            <a:ext cx="877933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31805" y="2269484"/>
            <a:ext cx="6089611" cy="3635699"/>
            <a:chOff x="531805" y="2269484"/>
            <a:chExt cx="6089611" cy="3635699"/>
          </a:xfrm>
        </p:grpSpPr>
        <p:cxnSp>
          <p:nvCxnSpPr>
            <p:cNvPr id="58" name="Прямая со стрелкой 57"/>
            <p:cNvCxnSpPr/>
            <p:nvPr/>
          </p:nvCxnSpPr>
          <p:spPr>
            <a:xfrm>
              <a:off x="2908069" y="2298948"/>
              <a:ext cx="728880" cy="3547323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531805" y="2298948"/>
              <a:ext cx="2967583" cy="3606235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3055837">
              <a:off x="1831864" y="4588135"/>
              <a:ext cx="1071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</a:rPr>
                <a:t>Контракт</a:t>
              </a:r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 flipH="1">
              <a:off x="3741095" y="2269484"/>
              <a:ext cx="2880321" cy="3632201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7702602">
              <a:off x="4241339" y="4628464"/>
              <a:ext cx="11253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</a:rPr>
                <a:t>Контракт</a:t>
              </a:r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4735843">
              <a:off x="3063754" y="4661715"/>
              <a:ext cx="1071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</a:rPr>
                <a:t>Контракт</a:t>
              </a:r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26053" y="2269484"/>
            <a:ext cx="877933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03829" y="2285966"/>
            <a:ext cx="877933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02072" y="2311933"/>
            <a:ext cx="6394427" cy="1641086"/>
            <a:chOff x="402072" y="2311933"/>
            <a:chExt cx="6394427" cy="16410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453455" y="3520546"/>
              <a:ext cx="2378024" cy="43247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Заказчик / УО / УУ</a:t>
              </a:r>
              <a:endParaRPr lang="ru-RU" kern="1200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48844" y="2553023"/>
              <a:ext cx="1376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70349"/>
                  </a:solidFill>
                </a:rPr>
                <a:t>Соглашение</a:t>
              </a:r>
              <a:endParaRPr lang="ru-RU" dirty="0">
                <a:solidFill>
                  <a:srgbClr val="F70349"/>
                </a:solidFill>
              </a:endParaRPr>
            </a:p>
          </p:txBody>
        </p:sp>
        <p:sp>
          <p:nvSpPr>
            <p:cNvPr id="87" name="Левая фигурная скобка 86"/>
            <p:cNvSpPr/>
            <p:nvPr/>
          </p:nvSpPr>
          <p:spPr>
            <a:xfrm rot="16200000" flipV="1">
              <a:off x="3044186" y="-330181"/>
              <a:ext cx="1110200" cy="6394427"/>
            </a:xfrm>
            <a:prstGeom prst="leftBrace">
              <a:avLst>
                <a:gd name="adj1" fmla="val 53408"/>
                <a:gd name="adj2" fmla="val 49005"/>
              </a:avLst>
            </a:prstGeom>
            <a:ln w="28575">
              <a:solidFill>
                <a:srgbClr val="F703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23971" y="3735330"/>
            <a:ext cx="4078813" cy="2766154"/>
            <a:chOff x="4924293" y="3782173"/>
            <a:chExt cx="4078813" cy="2766154"/>
          </a:xfrm>
        </p:grpSpPr>
        <p:sp>
          <p:nvSpPr>
            <p:cNvPr id="6" name="Овал 5"/>
            <p:cNvSpPr/>
            <p:nvPr/>
          </p:nvSpPr>
          <p:spPr>
            <a:xfrm>
              <a:off x="6192191" y="4518110"/>
              <a:ext cx="2360654" cy="65654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F703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Аукцион</a:t>
              </a:r>
              <a:endParaRPr lang="ru-RU" b="1" kern="1200" dirty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4924293" y="3782173"/>
              <a:ext cx="2304256" cy="648072"/>
            </a:xfrm>
            <a:prstGeom prst="straightConnector1">
              <a:avLst/>
            </a:prstGeom>
            <a:ln w="38100">
              <a:solidFill>
                <a:srgbClr val="F7034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Полилиния 106"/>
            <p:cNvSpPr/>
            <p:nvPr/>
          </p:nvSpPr>
          <p:spPr>
            <a:xfrm>
              <a:off x="7896016" y="6101940"/>
              <a:ext cx="672832" cy="446387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1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7036102" y="5623078"/>
              <a:ext cx="672832" cy="446387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2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8329952" y="5471780"/>
              <a:ext cx="672832" cy="446387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4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8330274" y="3927053"/>
              <a:ext cx="672832" cy="446387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3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 flipH="1">
              <a:off x="7998474" y="4150246"/>
              <a:ext cx="273992" cy="34427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 flipH="1" flipV="1">
              <a:off x="8272465" y="5142638"/>
              <a:ext cx="356557" cy="28147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7896016" y="5174656"/>
              <a:ext cx="336416" cy="89480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 flipV="1">
              <a:off x="7372518" y="5174655"/>
              <a:ext cx="265879" cy="44842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единительная линия 34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аукцион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71597" y="636576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6"/>
            <a:ext cx="9144000" cy="1330979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Совместные торги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7420" y="1484784"/>
            <a:ext cx="8749159" cy="4923802"/>
            <a:chOff x="197420" y="1614872"/>
            <a:chExt cx="8749159" cy="4923802"/>
          </a:xfrm>
        </p:grpSpPr>
        <p:sp>
          <p:nvSpPr>
            <p:cNvPr id="3" name="TextBox 2"/>
            <p:cNvSpPr txBox="1"/>
            <p:nvPr/>
          </p:nvSpPr>
          <p:spPr>
            <a:xfrm>
              <a:off x="197420" y="1614872"/>
              <a:ext cx="8749159" cy="29625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Права</a:t>
              </a:r>
              <a:r>
                <a:rPr lang="ru-RU" sz="2000" b="1" dirty="0">
                  <a:solidFill>
                    <a:schemeClr val="tx1"/>
                  </a:solidFill>
                </a:rPr>
                <a:t>, обязанности и ответственность </a:t>
              </a:r>
              <a:r>
                <a:rPr lang="ru-RU" sz="2000" dirty="0" smtClean="0">
                  <a:solidFill>
                    <a:schemeClr val="tx1"/>
                  </a:solidFill>
                </a:rPr>
                <a:t>Заказчиков </a:t>
              </a:r>
              <a:r>
                <a:rPr lang="ru-RU" sz="2000" dirty="0">
                  <a:solidFill>
                    <a:schemeClr val="tx1"/>
                  </a:solidFill>
                </a:rPr>
                <a:t>при проведении совместных </a:t>
              </a:r>
              <a:r>
                <a:rPr lang="ru-RU" sz="2000" dirty="0" smtClean="0">
                  <a:solidFill>
                    <a:schemeClr val="tx1"/>
                  </a:solidFill>
                </a:rPr>
                <a:t>аукционов </a:t>
              </a:r>
              <a:r>
                <a:rPr lang="ru-RU" sz="2000" dirty="0">
                  <a:solidFill>
                    <a:schemeClr val="tx1"/>
                  </a:solidFill>
                </a:rPr>
                <a:t>определяются соглашением </a:t>
              </a:r>
              <a:r>
                <a:rPr lang="ru-RU" sz="2000" dirty="0" smtClean="0">
                  <a:solidFill>
                    <a:schemeClr val="tx1"/>
                  </a:solidFill>
                </a:rPr>
                <a:t>сторон.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chemeClr val="tx1"/>
                </a:solidFill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Контракт </a:t>
              </a:r>
              <a:r>
                <a:rPr lang="ru-RU" sz="2000" b="1" dirty="0">
                  <a:solidFill>
                    <a:schemeClr val="tx1"/>
                  </a:solidFill>
                </a:rPr>
                <a:t>с победителем </a:t>
              </a:r>
              <a:r>
                <a:rPr lang="ru-RU" sz="2000" dirty="0" smtClean="0">
                  <a:solidFill>
                    <a:schemeClr val="tx1"/>
                  </a:solidFill>
                </a:rPr>
                <a:t>аукциона </a:t>
              </a:r>
              <a:r>
                <a:rPr lang="ru-RU" sz="2000" dirty="0">
                  <a:solidFill>
                    <a:schemeClr val="tx1"/>
                  </a:solidFill>
                </a:rPr>
                <a:t>заключается каждым </a:t>
              </a:r>
              <a:r>
                <a:rPr lang="ru-RU" sz="2000" dirty="0" smtClean="0">
                  <a:solidFill>
                    <a:schemeClr val="tx1"/>
                  </a:solidFill>
                </a:rPr>
                <a:t>Заказчиком.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Цена контракта каждого Заказчика </a:t>
              </a:r>
              <a:r>
                <a:rPr lang="ru-RU" sz="2000" dirty="0" smtClean="0">
                  <a:solidFill>
                    <a:schemeClr val="tx1"/>
                  </a:solidFill>
                </a:rPr>
                <a:t>определяется пропорционально </a:t>
              </a:r>
              <a:r>
                <a:rPr lang="ru-RU" sz="2000" dirty="0">
                  <a:solidFill>
                    <a:schemeClr val="tx1"/>
                  </a:solidFill>
                </a:rPr>
                <a:t>доле </a:t>
              </a:r>
              <a:r>
                <a:rPr lang="ru-RU" sz="2000" dirty="0" smtClean="0">
                  <a:solidFill>
                    <a:schemeClr val="tx1"/>
                  </a:solidFill>
                </a:rPr>
                <a:t>его Н(М)ЦК в </a:t>
              </a:r>
              <a:r>
                <a:rPr lang="ru-RU" sz="2000" dirty="0">
                  <a:solidFill>
                    <a:schemeClr val="tx1"/>
                  </a:solidFill>
                </a:rPr>
                <a:t>общей сумме начальных (максимальных) цен </a:t>
              </a:r>
              <a:r>
                <a:rPr lang="ru-RU" sz="2000" dirty="0" smtClean="0">
                  <a:solidFill>
                    <a:schemeClr val="tx1"/>
                  </a:solidFill>
                </a:rPr>
                <a:t>контрактов:</a:t>
              </a: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4653136"/>
              <a:ext cx="2489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Н(М)ЦК </a:t>
              </a:r>
              <a:r>
                <a:rPr lang="ru-RU" dirty="0" err="1" smtClean="0"/>
                <a:t>Зак</a:t>
              </a:r>
              <a:r>
                <a:rPr lang="ru-RU" dirty="0" smtClean="0"/>
                <a:t>. 1 = 100 </a:t>
              </a:r>
              <a:r>
                <a:rPr lang="ru-RU" dirty="0" err="1" smtClean="0"/>
                <a:t>т.р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828" y="5009004"/>
              <a:ext cx="2372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Н(М)ЦК </a:t>
              </a:r>
              <a:r>
                <a:rPr lang="ru-RU" dirty="0" err="1" smtClean="0"/>
                <a:t>Зак</a:t>
              </a:r>
              <a:r>
                <a:rPr lang="ru-RU" dirty="0" smtClean="0"/>
                <a:t>. 2 = 80 </a:t>
              </a:r>
              <a:r>
                <a:rPr lang="ru-RU" dirty="0" err="1" smtClean="0"/>
                <a:t>т.р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8828" y="5394593"/>
              <a:ext cx="2372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Н(М)ЦК </a:t>
              </a:r>
              <a:r>
                <a:rPr lang="ru-RU" dirty="0" err="1" smtClean="0"/>
                <a:t>Зак</a:t>
              </a:r>
              <a:r>
                <a:rPr lang="ru-RU" dirty="0" smtClean="0"/>
                <a:t>. 3 = 20 </a:t>
              </a:r>
              <a:r>
                <a:rPr lang="ru-RU" dirty="0" err="1" smtClean="0"/>
                <a:t>т.р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99828" y="5877272"/>
              <a:ext cx="2391829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9327" y="5984676"/>
              <a:ext cx="1882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Н(М)ЦК = 200 </a:t>
              </a:r>
              <a:r>
                <a:rPr lang="ru-RU" dirty="0" err="1" smtClean="0"/>
                <a:t>т.р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416841" y="6169342"/>
              <a:ext cx="381134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09624" y="6169342"/>
              <a:ext cx="72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70349"/>
                  </a:solidFill>
                </a:rPr>
                <a:t>Торги</a:t>
              </a:r>
              <a:endParaRPr lang="ru-RU" dirty="0">
                <a:solidFill>
                  <a:srgbClr val="F70349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77220" y="4653136"/>
              <a:ext cx="1890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ЦК </a:t>
              </a:r>
              <a:r>
                <a:rPr lang="ru-RU" dirty="0" err="1" smtClean="0"/>
                <a:t>Зак</a:t>
              </a:r>
              <a:r>
                <a:rPr lang="ru-RU" dirty="0" smtClean="0"/>
                <a:t>. 1 = 50 </a:t>
              </a:r>
              <a:r>
                <a:rPr lang="ru-RU" dirty="0" err="1" smtClean="0"/>
                <a:t>т.р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81512" y="5009004"/>
              <a:ext cx="1890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ЦК </a:t>
              </a:r>
              <a:r>
                <a:rPr lang="ru-RU" dirty="0" err="1" smtClean="0"/>
                <a:t>Зак</a:t>
              </a:r>
              <a:r>
                <a:rPr lang="ru-RU" dirty="0" smtClean="0"/>
                <a:t>. 2 = 40 </a:t>
              </a:r>
              <a:r>
                <a:rPr lang="ru-RU" dirty="0" err="1" smtClean="0"/>
                <a:t>т.р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512" y="5394593"/>
              <a:ext cx="1890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ЦК </a:t>
              </a:r>
              <a:r>
                <a:rPr lang="ru-RU" dirty="0" err="1" smtClean="0"/>
                <a:t>Зак</a:t>
              </a:r>
              <a:r>
                <a:rPr lang="ru-RU" dirty="0" smtClean="0"/>
                <a:t>. 3 = 10 </a:t>
              </a:r>
              <a:r>
                <a:rPr lang="ru-RU" dirty="0" err="1" smtClean="0"/>
                <a:t>т.р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381512" y="5877272"/>
              <a:ext cx="2391829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00512" y="5984676"/>
              <a:ext cx="1399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ЦК = 100 </a:t>
              </a:r>
              <a:r>
                <a:rPr lang="ru-RU" dirty="0" err="1" smtClean="0"/>
                <a:t>т.р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6280" y="5800010"/>
              <a:ext cx="2612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Н(М)ЦК снижена в 2 раза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аукцион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2086"/>
            <a:ext cx="9144000" cy="1330979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Совместные торги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2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>
            <a:off x="4427984" y="2021713"/>
            <a:ext cx="0" cy="366691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7236296" y="3717032"/>
            <a:ext cx="1854599" cy="1008113"/>
            <a:chOff x="7236296" y="3717032"/>
            <a:chExt cx="1854599" cy="1008113"/>
          </a:xfrm>
        </p:grpSpPr>
        <p:sp>
          <p:nvSpPr>
            <p:cNvPr id="12" name="Полилиния 11"/>
            <p:cNvSpPr/>
            <p:nvPr/>
          </p:nvSpPr>
          <p:spPr>
            <a:xfrm>
              <a:off x="7397920" y="3717032"/>
              <a:ext cx="1692975" cy="432937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Победитель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V="1">
              <a:off x="7236296" y="4180269"/>
              <a:ext cx="1008111" cy="544876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8244407" y="2267647"/>
            <a:ext cx="345617" cy="1377377"/>
            <a:chOff x="8244407" y="2267647"/>
            <a:chExt cx="345617" cy="1377377"/>
          </a:xfrm>
        </p:grpSpPr>
        <p:cxnSp>
          <p:nvCxnSpPr>
            <p:cNvPr id="21" name="Прямая со стрелкой 20"/>
            <p:cNvCxnSpPr/>
            <p:nvPr/>
          </p:nvCxnSpPr>
          <p:spPr>
            <a:xfrm flipH="1">
              <a:off x="8244407" y="2267647"/>
              <a:ext cx="1" cy="1377377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5400000">
              <a:off x="7858072" y="2661047"/>
              <a:ext cx="11253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Контракт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2843808" y="1348429"/>
            <a:ext cx="3168352" cy="64861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исполнительной власти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292080" y="1687634"/>
            <a:ext cx="3401782" cy="1073285"/>
            <a:chOff x="5292080" y="1687634"/>
            <a:chExt cx="3401782" cy="107328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970782" y="1687634"/>
              <a:ext cx="1723080" cy="5174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Заказчик</a:t>
              </a:r>
              <a:endPara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>
              <a:off x="5292080" y="2255758"/>
              <a:ext cx="2372274" cy="505161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4427984" y="3013089"/>
            <a:ext cx="3909202" cy="3627224"/>
            <a:chOff x="4427984" y="3013089"/>
            <a:chExt cx="3909202" cy="3627224"/>
          </a:xfrm>
        </p:grpSpPr>
        <p:grpSp>
          <p:nvGrpSpPr>
            <p:cNvPr id="70" name="Группа 69"/>
            <p:cNvGrpSpPr/>
            <p:nvPr/>
          </p:nvGrpSpPr>
          <p:grpSpPr>
            <a:xfrm flipH="1">
              <a:off x="4427984" y="4610096"/>
              <a:ext cx="3909202" cy="2030217"/>
              <a:chOff x="5193892" y="4499803"/>
              <a:chExt cx="3909202" cy="2030217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6065963" y="4499803"/>
                <a:ext cx="2360654" cy="65654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Аукцион</a:t>
                </a:r>
                <a:endParaRPr lang="ru-RU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7769788" y="6083633"/>
                <a:ext cx="829250" cy="446387"/>
              </a:xfrm>
              <a:custGeom>
                <a:avLst/>
                <a:gdLst>
                  <a:gd name="connsiteX0" fmla="*/ 0 w 2265114"/>
                  <a:gd name="connsiteY0" fmla="*/ 151008 h 1510076"/>
                  <a:gd name="connsiteX1" fmla="*/ 151008 w 2265114"/>
                  <a:gd name="connsiteY1" fmla="*/ 0 h 1510076"/>
                  <a:gd name="connsiteX2" fmla="*/ 2114106 w 2265114"/>
                  <a:gd name="connsiteY2" fmla="*/ 0 h 1510076"/>
                  <a:gd name="connsiteX3" fmla="*/ 2265114 w 2265114"/>
                  <a:gd name="connsiteY3" fmla="*/ 151008 h 1510076"/>
                  <a:gd name="connsiteX4" fmla="*/ 2265114 w 2265114"/>
                  <a:gd name="connsiteY4" fmla="*/ 1359068 h 1510076"/>
                  <a:gd name="connsiteX5" fmla="*/ 2114106 w 2265114"/>
                  <a:gd name="connsiteY5" fmla="*/ 1510076 h 1510076"/>
                  <a:gd name="connsiteX6" fmla="*/ 151008 w 2265114"/>
                  <a:gd name="connsiteY6" fmla="*/ 1510076 h 1510076"/>
                  <a:gd name="connsiteX7" fmla="*/ 0 w 2265114"/>
                  <a:gd name="connsiteY7" fmla="*/ 1359068 h 1510076"/>
                  <a:gd name="connsiteX8" fmla="*/ 0 w 2265114"/>
                  <a:gd name="connsiteY8" fmla="*/ 151008 h 15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114" h="1510076">
                    <a:moveTo>
                      <a:pt x="0" y="151008"/>
                    </a:moveTo>
                    <a:cubicBezTo>
                      <a:pt x="0" y="67609"/>
                      <a:pt x="67609" y="0"/>
                      <a:pt x="151008" y="0"/>
                    </a:cubicBezTo>
                    <a:lnTo>
                      <a:pt x="2114106" y="0"/>
                    </a:lnTo>
                    <a:cubicBezTo>
                      <a:pt x="2197505" y="0"/>
                      <a:pt x="2265114" y="67609"/>
                      <a:pt x="2265114" y="151008"/>
                    </a:cubicBezTo>
                    <a:lnTo>
                      <a:pt x="2265114" y="1359068"/>
                    </a:lnTo>
                    <a:cubicBezTo>
                      <a:pt x="2265114" y="1442467"/>
                      <a:pt x="2197505" y="1510076"/>
                      <a:pt x="2114106" y="1510076"/>
                    </a:cubicBezTo>
                    <a:lnTo>
                      <a:pt x="151008" y="1510076"/>
                    </a:lnTo>
                    <a:cubicBezTo>
                      <a:pt x="67609" y="1510076"/>
                      <a:pt x="0" y="1442467"/>
                      <a:pt x="0" y="1359068"/>
                    </a:cubicBezTo>
                    <a:lnTo>
                      <a:pt x="0" y="15100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Уч. 1</a:t>
                </a:r>
                <a:endPara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6909874" y="5604771"/>
                <a:ext cx="859914" cy="446387"/>
              </a:xfrm>
              <a:custGeom>
                <a:avLst/>
                <a:gdLst>
                  <a:gd name="connsiteX0" fmla="*/ 0 w 2265114"/>
                  <a:gd name="connsiteY0" fmla="*/ 151008 h 1510076"/>
                  <a:gd name="connsiteX1" fmla="*/ 151008 w 2265114"/>
                  <a:gd name="connsiteY1" fmla="*/ 0 h 1510076"/>
                  <a:gd name="connsiteX2" fmla="*/ 2114106 w 2265114"/>
                  <a:gd name="connsiteY2" fmla="*/ 0 h 1510076"/>
                  <a:gd name="connsiteX3" fmla="*/ 2265114 w 2265114"/>
                  <a:gd name="connsiteY3" fmla="*/ 151008 h 1510076"/>
                  <a:gd name="connsiteX4" fmla="*/ 2265114 w 2265114"/>
                  <a:gd name="connsiteY4" fmla="*/ 1359068 h 1510076"/>
                  <a:gd name="connsiteX5" fmla="*/ 2114106 w 2265114"/>
                  <a:gd name="connsiteY5" fmla="*/ 1510076 h 1510076"/>
                  <a:gd name="connsiteX6" fmla="*/ 151008 w 2265114"/>
                  <a:gd name="connsiteY6" fmla="*/ 1510076 h 1510076"/>
                  <a:gd name="connsiteX7" fmla="*/ 0 w 2265114"/>
                  <a:gd name="connsiteY7" fmla="*/ 1359068 h 1510076"/>
                  <a:gd name="connsiteX8" fmla="*/ 0 w 2265114"/>
                  <a:gd name="connsiteY8" fmla="*/ 151008 h 15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114" h="1510076">
                    <a:moveTo>
                      <a:pt x="0" y="151008"/>
                    </a:moveTo>
                    <a:cubicBezTo>
                      <a:pt x="0" y="67609"/>
                      <a:pt x="67609" y="0"/>
                      <a:pt x="151008" y="0"/>
                    </a:cubicBezTo>
                    <a:lnTo>
                      <a:pt x="2114106" y="0"/>
                    </a:lnTo>
                    <a:cubicBezTo>
                      <a:pt x="2197505" y="0"/>
                      <a:pt x="2265114" y="67609"/>
                      <a:pt x="2265114" y="151008"/>
                    </a:cubicBezTo>
                    <a:lnTo>
                      <a:pt x="2265114" y="1359068"/>
                    </a:lnTo>
                    <a:cubicBezTo>
                      <a:pt x="2265114" y="1442467"/>
                      <a:pt x="2197505" y="1510076"/>
                      <a:pt x="2114106" y="1510076"/>
                    </a:cubicBezTo>
                    <a:lnTo>
                      <a:pt x="151008" y="1510076"/>
                    </a:lnTo>
                    <a:cubicBezTo>
                      <a:pt x="67609" y="1510076"/>
                      <a:pt x="0" y="1442467"/>
                      <a:pt x="0" y="1359068"/>
                    </a:cubicBezTo>
                    <a:lnTo>
                      <a:pt x="0" y="15100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Уч. 2</a:t>
                </a:r>
                <a:endPara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8203724" y="5453473"/>
                <a:ext cx="899370" cy="446387"/>
              </a:xfrm>
              <a:custGeom>
                <a:avLst/>
                <a:gdLst>
                  <a:gd name="connsiteX0" fmla="*/ 0 w 2265114"/>
                  <a:gd name="connsiteY0" fmla="*/ 151008 h 1510076"/>
                  <a:gd name="connsiteX1" fmla="*/ 151008 w 2265114"/>
                  <a:gd name="connsiteY1" fmla="*/ 0 h 1510076"/>
                  <a:gd name="connsiteX2" fmla="*/ 2114106 w 2265114"/>
                  <a:gd name="connsiteY2" fmla="*/ 0 h 1510076"/>
                  <a:gd name="connsiteX3" fmla="*/ 2265114 w 2265114"/>
                  <a:gd name="connsiteY3" fmla="*/ 151008 h 1510076"/>
                  <a:gd name="connsiteX4" fmla="*/ 2265114 w 2265114"/>
                  <a:gd name="connsiteY4" fmla="*/ 1359068 h 1510076"/>
                  <a:gd name="connsiteX5" fmla="*/ 2114106 w 2265114"/>
                  <a:gd name="connsiteY5" fmla="*/ 1510076 h 1510076"/>
                  <a:gd name="connsiteX6" fmla="*/ 151008 w 2265114"/>
                  <a:gd name="connsiteY6" fmla="*/ 1510076 h 1510076"/>
                  <a:gd name="connsiteX7" fmla="*/ 0 w 2265114"/>
                  <a:gd name="connsiteY7" fmla="*/ 1359068 h 1510076"/>
                  <a:gd name="connsiteX8" fmla="*/ 0 w 2265114"/>
                  <a:gd name="connsiteY8" fmla="*/ 151008 h 15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114" h="1510076">
                    <a:moveTo>
                      <a:pt x="0" y="151008"/>
                    </a:moveTo>
                    <a:cubicBezTo>
                      <a:pt x="0" y="67609"/>
                      <a:pt x="67609" y="0"/>
                      <a:pt x="151008" y="0"/>
                    </a:cubicBezTo>
                    <a:lnTo>
                      <a:pt x="2114106" y="0"/>
                    </a:lnTo>
                    <a:cubicBezTo>
                      <a:pt x="2197505" y="0"/>
                      <a:pt x="2265114" y="67609"/>
                      <a:pt x="2265114" y="151008"/>
                    </a:cubicBezTo>
                    <a:lnTo>
                      <a:pt x="2265114" y="1359068"/>
                    </a:lnTo>
                    <a:cubicBezTo>
                      <a:pt x="2265114" y="1442467"/>
                      <a:pt x="2197505" y="1510076"/>
                      <a:pt x="2114106" y="1510076"/>
                    </a:cubicBezTo>
                    <a:lnTo>
                      <a:pt x="151008" y="1510076"/>
                    </a:lnTo>
                    <a:cubicBezTo>
                      <a:pt x="67609" y="1510076"/>
                      <a:pt x="0" y="1442467"/>
                      <a:pt x="0" y="1359068"/>
                    </a:cubicBezTo>
                    <a:lnTo>
                      <a:pt x="0" y="15100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Уч. 4</a:t>
                </a:r>
                <a:endPara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5193892" y="5882082"/>
                <a:ext cx="939266" cy="446387"/>
              </a:xfrm>
              <a:custGeom>
                <a:avLst/>
                <a:gdLst>
                  <a:gd name="connsiteX0" fmla="*/ 0 w 2265114"/>
                  <a:gd name="connsiteY0" fmla="*/ 151008 h 1510076"/>
                  <a:gd name="connsiteX1" fmla="*/ 151008 w 2265114"/>
                  <a:gd name="connsiteY1" fmla="*/ 0 h 1510076"/>
                  <a:gd name="connsiteX2" fmla="*/ 2114106 w 2265114"/>
                  <a:gd name="connsiteY2" fmla="*/ 0 h 1510076"/>
                  <a:gd name="connsiteX3" fmla="*/ 2265114 w 2265114"/>
                  <a:gd name="connsiteY3" fmla="*/ 151008 h 1510076"/>
                  <a:gd name="connsiteX4" fmla="*/ 2265114 w 2265114"/>
                  <a:gd name="connsiteY4" fmla="*/ 1359068 h 1510076"/>
                  <a:gd name="connsiteX5" fmla="*/ 2114106 w 2265114"/>
                  <a:gd name="connsiteY5" fmla="*/ 1510076 h 1510076"/>
                  <a:gd name="connsiteX6" fmla="*/ 151008 w 2265114"/>
                  <a:gd name="connsiteY6" fmla="*/ 1510076 h 1510076"/>
                  <a:gd name="connsiteX7" fmla="*/ 0 w 2265114"/>
                  <a:gd name="connsiteY7" fmla="*/ 1359068 h 1510076"/>
                  <a:gd name="connsiteX8" fmla="*/ 0 w 2265114"/>
                  <a:gd name="connsiteY8" fmla="*/ 151008 h 15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114" h="1510076">
                    <a:moveTo>
                      <a:pt x="0" y="151008"/>
                    </a:moveTo>
                    <a:cubicBezTo>
                      <a:pt x="0" y="67609"/>
                      <a:pt x="67609" y="0"/>
                      <a:pt x="151008" y="0"/>
                    </a:cubicBezTo>
                    <a:lnTo>
                      <a:pt x="2114106" y="0"/>
                    </a:lnTo>
                    <a:cubicBezTo>
                      <a:pt x="2197505" y="0"/>
                      <a:pt x="2265114" y="67609"/>
                      <a:pt x="2265114" y="151008"/>
                    </a:cubicBezTo>
                    <a:lnTo>
                      <a:pt x="2265114" y="1359068"/>
                    </a:lnTo>
                    <a:cubicBezTo>
                      <a:pt x="2265114" y="1442467"/>
                      <a:pt x="2197505" y="1510076"/>
                      <a:pt x="2114106" y="1510076"/>
                    </a:cubicBezTo>
                    <a:lnTo>
                      <a:pt x="151008" y="1510076"/>
                    </a:lnTo>
                    <a:cubicBezTo>
                      <a:pt x="67609" y="1510076"/>
                      <a:pt x="0" y="1442467"/>
                      <a:pt x="0" y="1359068"/>
                    </a:cubicBezTo>
                    <a:lnTo>
                      <a:pt x="0" y="15100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Уч. 3</a:t>
                </a:r>
                <a:endPara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Прямая со стрелкой 30"/>
              <p:cNvCxnSpPr/>
              <p:nvPr/>
            </p:nvCxnSpPr>
            <p:spPr>
              <a:xfrm flipV="1">
                <a:off x="5623086" y="5211525"/>
                <a:ext cx="1103744" cy="616439"/>
              </a:xfrm>
              <a:prstGeom prst="straightConnector1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flipH="1" flipV="1">
                <a:off x="8146237" y="5124331"/>
                <a:ext cx="356557" cy="281478"/>
              </a:xfrm>
              <a:prstGeom prst="straightConnector1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flipH="1" flipV="1">
                <a:off x="7769788" y="5156349"/>
                <a:ext cx="336416" cy="894809"/>
              </a:xfrm>
              <a:prstGeom prst="straightConnector1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7246290" y="5156348"/>
                <a:ext cx="265879" cy="448423"/>
              </a:xfrm>
              <a:prstGeom prst="straightConnector1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Прямая со стрелкой 45"/>
            <p:cNvCxnSpPr/>
            <p:nvPr/>
          </p:nvCxnSpPr>
          <p:spPr>
            <a:xfrm>
              <a:off x="4427984" y="3013089"/>
              <a:ext cx="1763263" cy="1495411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Скругленный прямоугольник 102"/>
          <p:cNvSpPr/>
          <p:nvPr/>
        </p:nvSpPr>
        <p:spPr>
          <a:xfrm>
            <a:off x="3692084" y="2441640"/>
            <a:ext cx="1471800" cy="55030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669" tIns="135669" rIns="135669" bIns="1356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F703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 / УУ</a:t>
            </a:r>
            <a:endParaRPr lang="ru-RU" sz="2400" kern="1200" dirty="0">
              <a:solidFill>
                <a:srgbClr val="F703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46387" y="3947052"/>
            <a:ext cx="2005333" cy="778095"/>
            <a:chOff x="46387" y="3947052"/>
            <a:chExt cx="2005333" cy="778095"/>
          </a:xfrm>
        </p:grpSpPr>
        <p:sp>
          <p:nvSpPr>
            <p:cNvPr id="140" name="Полилиния 139"/>
            <p:cNvSpPr/>
            <p:nvPr/>
          </p:nvSpPr>
          <p:spPr>
            <a:xfrm>
              <a:off x="46387" y="3947052"/>
              <a:ext cx="2005333" cy="466433"/>
            </a:xfrm>
            <a:custGeom>
              <a:avLst/>
              <a:gdLst>
                <a:gd name="connsiteX0" fmla="*/ 0 w 2265114"/>
                <a:gd name="connsiteY0" fmla="*/ 151008 h 1510076"/>
                <a:gd name="connsiteX1" fmla="*/ 151008 w 2265114"/>
                <a:gd name="connsiteY1" fmla="*/ 0 h 1510076"/>
                <a:gd name="connsiteX2" fmla="*/ 2114106 w 2265114"/>
                <a:gd name="connsiteY2" fmla="*/ 0 h 1510076"/>
                <a:gd name="connsiteX3" fmla="*/ 2265114 w 2265114"/>
                <a:gd name="connsiteY3" fmla="*/ 151008 h 1510076"/>
                <a:gd name="connsiteX4" fmla="*/ 2265114 w 2265114"/>
                <a:gd name="connsiteY4" fmla="*/ 1359068 h 1510076"/>
                <a:gd name="connsiteX5" fmla="*/ 2114106 w 2265114"/>
                <a:gd name="connsiteY5" fmla="*/ 1510076 h 1510076"/>
                <a:gd name="connsiteX6" fmla="*/ 151008 w 2265114"/>
                <a:gd name="connsiteY6" fmla="*/ 1510076 h 1510076"/>
                <a:gd name="connsiteX7" fmla="*/ 0 w 2265114"/>
                <a:gd name="connsiteY7" fmla="*/ 1359068 h 1510076"/>
                <a:gd name="connsiteX8" fmla="*/ 0 w 2265114"/>
                <a:gd name="connsiteY8" fmla="*/ 151008 h 15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114" h="1510076">
                  <a:moveTo>
                    <a:pt x="0" y="151008"/>
                  </a:moveTo>
                  <a:cubicBezTo>
                    <a:pt x="0" y="67609"/>
                    <a:pt x="67609" y="0"/>
                    <a:pt x="151008" y="0"/>
                  </a:cubicBezTo>
                  <a:lnTo>
                    <a:pt x="2114106" y="0"/>
                  </a:lnTo>
                  <a:cubicBezTo>
                    <a:pt x="2197505" y="0"/>
                    <a:pt x="2265114" y="67609"/>
                    <a:pt x="2265114" y="151008"/>
                  </a:cubicBezTo>
                  <a:lnTo>
                    <a:pt x="2265114" y="1359068"/>
                  </a:lnTo>
                  <a:cubicBezTo>
                    <a:pt x="2265114" y="1442467"/>
                    <a:pt x="2197505" y="1510076"/>
                    <a:pt x="2114106" y="1510076"/>
                  </a:cubicBezTo>
                  <a:lnTo>
                    <a:pt x="151008" y="1510076"/>
                  </a:lnTo>
                  <a:cubicBezTo>
                    <a:pt x="67609" y="1510076"/>
                    <a:pt x="0" y="1442467"/>
                    <a:pt x="0" y="1359068"/>
                  </a:cubicBezTo>
                  <a:lnTo>
                    <a:pt x="0" y="15100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Победитель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1" name="Прямая со стрелкой 140"/>
            <p:cNvCxnSpPr/>
            <p:nvPr/>
          </p:nvCxnSpPr>
          <p:spPr>
            <a:xfrm flipH="1" flipV="1">
              <a:off x="1094595" y="4452707"/>
              <a:ext cx="116324" cy="272440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323527" y="3013089"/>
            <a:ext cx="3960441" cy="3237270"/>
            <a:chOff x="323527" y="3013089"/>
            <a:chExt cx="3960441" cy="3237270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23527" y="4665274"/>
              <a:ext cx="2856697" cy="1585085"/>
              <a:chOff x="3528447" y="2445999"/>
              <a:chExt cx="2856697" cy="1585085"/>
            </a:xfrm>
          </p:grpSpPr>
          <p:sp>
            <p:nvSpPr>
              <p:cNvPr id="72" name="Овал 71"/>
              <p:cNvSpPr/>
              <p:nvPr/>
            </p:nvSpPr>
            <p:spPr>
              <a:xfrm flipH="1">
                <a:off x="3846159" y="2445999"/>
                <a:ext cx="2360654" cy="65654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Аукцион</a:t>
                </a:r>
                <a:endParaRPr lang="ru-RU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flipH="1">
                <a:off x="4552833" y="3584697"/>
                <a:ext cx="899891" cy="446387"/>
              </a:xfrm>
              <a:custGeom>
                <a:avLst/>
                <a:gdLst>
                  <a:gd name="connsiteX0" fmla="*/ 0 w 2265114"/>
                  <a:gd name="connsiteY0" fmla="*/ 151008 h 1510076"/>
                  <a:gd name="connsiteX1" fmla="*/ 151008 w 2265114"/>
                  <a:gd name="connsiteY1" fmla="*/ 0 h 1510076"/>
                  <a:gd name="connsiteX2" fmla="*/ 2114106 w 2265114"/>
                  <a:gd name="connsiteY2" fmla="*/ 0 h 1510076"/>
                  <a:gd name="connsiteX3" fmla="*/ 2265114 w 2265114"/>
                  <a:gd name="connsiteY3" fmla="*/ 151008 h 1510076"/>
                  <a:gd name="connsiteX4" fmla="*/ 2265114 w 2265114"/>
                  <a:gd name="connsiteY4" fmla="*/ 1359068 h 1510076"/>
                  <a:gd name="connsiteX5" fmla="*/ 2114106 w 2265114"/>
                  <a:gd name="connsiteY5" fmla="*/ 1510076 h 1510076"/>
                  <a:gd name="connsiteX6" fmla="*/ 151008 w 2265114"/>
                  <a:gd name="connsiteY6" fmla="*/ 1510076 h 1510076"/>
                  <a:gd name="connsiteX7" fmla="*/ 0 w 2265114"/>
                  <a:gd name="connsiteY7" fmla="*/ 1359068 h 1510076"/>
                  <a:gd name="connsiteX8" fmla="*/ 0 w 2265114"/>
                  <a:gd name="connsiteY8" fmla="*/ 151008 h 15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114" h="1510076">
                    <a:moveTo>
                      <a:pt x="0" y="151008"/>
                    </a:moveTo>
                    <a:cubicBezTo>
                      <a:pt x="0" y="67609"/>
                      <a:pt x="67609" y="0"/>
                      <a:pt x="151008" y="0"/>
                    </a:cubicBezTo>
                    <a:lnTo>
                      <a:pt x="2114106" y="0"/>
                    </a:lnTo>
                    <a:cubicBezTo>
                      <a:pt x="2197505" y="0"/>
                      <a:pt x="2265114" y="67609"/>
                      <a:pt x="2265114" y="151008"/>
                    </a:cubicBezTo>
                    <a:lnTo>
                      <a:pt x="2265114" y="1359068"/>
                    </a:lnTo>
                    <a:cubicBezTo>
                      <a:pt x="2265114" y="1442467"/>
                      <a:pt x="2197505" y="1510076"/>
                      <a:pt x="2114106" y="1510076"/>
                    </a:cubicBezTo>
                    <a:lnTo>
                      <a:pt x="151008" y="1510076"/>
                    </a:lnTo>
                    <a:cubicBezTo>
                      <a:pt x="67609" y="1510076"/>
                      <a:pt x="0" y="1442467"/>
                      <a:pt x="0" y="1359068"/>
                    </a:cubicBezTo>
                    <a:lnTo>
                      <a:pt x="0" y="151008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Уч. 1</a:t>
                </a:r>
                <a:endPara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 flipH="1">
                <a:off x="5554570" y="3326713"/>
                <a:ext cx="830574" cy="446387"/>
              </a:xfrm>
              <a:custGeom>
                <a:avLst/>
                <a:gdLst>
                  <a:gd name="connsiteX0" fmla="*/ 0 w 2265114"/>
                  <a:gd name="connsiteY0" fmla="*/ 151008 h 1510076"/>
                  <a:gd name="connsiteX1" fmla="*/ 151008 w 2265114"/>
                  <a:gd name="connsiteY1" fmla="*/ 0 h 1510076"/>
                  <a:gd name="connsiteX2" fmla="*/ 2114106 w 2265114"/>
                  <a:gd name="connsiteY2" fmla="*/ 0 h 1510076"/>
                  <a:gd name="connsiteX3" fmla="*/ 2265114 w 2265114"/>
                  <a:gd name="connsiteY3" fmla="*/ 151008 h 1510076"/>
                  <a:gd name="connsiteX4" fmla="*/ 2265114 w 2265114"/>
                  <a:gd name="connsiteY4" fmla="*/ 1359068 h 1510076"/>
                  <a:gd name="connsiteX5" fmla="*/ 2114106 w 2265114"/>
                  <a:gd name="connsiteY5" fmla="*/ 1510076 h 1510076"/>
                  <a:gd name="connsiteX6" fmla="*/ 151008 w 2265114"/>
                  <a:gd name="connsiteY6" fmla="*/ 1510076 h 1510076"/>
                  <a:gd name="connsiteX7" fmla="*/ 0 w 2265114"/>
                  <a:gd name="connsiteY7" fmla="*/ 1359068 h 1510076"/>
                  <a:gd name="connsiteX8" fmla="*/ 0 w 2265114"/>
                  <a:gd name="connsiteY8" fmla="*/ 151008 h 15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114" h="1510076">
                    <a:moveTo>
                      <a:pt x="0" y="151008"/>
                    </a:moveTo>
                    <a:cubicBezTo>
                      <a:pt x="0" y="67609"/>
                      <a:pt x="67609" y="0"/>
                      <a:pt x="151008" y="0"/>
                    </a:cubicBezTo>
                    <a:lnTo>
                      <a:pt x="2114106" y="0"/>
                    </a:lnTo>
                    <a:cubicBezTo>
                      <a:pt x="2197505" y="0"/>
                      <a:pt x="2265114" y="67609"/>
                      <a:pt x="2265114" y="151008"/>
                    </a:cubicBezTo>
                    <a:lnTo>
                      <a:pt x="2265114" y="1359068"/>
                    </a:lnTo>
                    <a:cubicBezTo>
                      <a:pt x="2265114" y="1442467"/>
                      <a:pt x="2197505" y="1510076"/>
                      <a:pt x="2114106" y="1510076"/>
                    </a:cubicBezTo>
                    <a:lnTo>
                      <a:pt x="151008" y="1510076"/>
                    </a:lnTo>
                    <a:cubicBezTo>
                      <a:pt x="67609" y="1510076"/>
                      <a:pt x="0" y="1442467"/>
                      <a:pt x="0" y="1359068"/>
                    </a:cubicBezTo>
                    <a:lnTo>
                      <a:pt x="0" y="151008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Уч. 3</a:t>
                </a:r>
                <a:endPara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 flipH="1">
                <a:off x="3528447" y="3443958"/>
                <a:ext cx="896441" cy="446387"/>
              </a:xfrm>
              <a:custGeom>
                <a:avLst/>
                <a:gdLst>
                  <a:gd name="connsiteX0" fmla="*/ 0 w 2265114"/>
                  <a:gd name="connsiteY0" fmla="*/ 151008 h 1510076"/>
                  <a:gd name="connsiteX1" fmla="*/ 151008 w 2265114"/>
                  <a:gd name="connsiteY1" fmla="*/ 0 h 1510076"/>
                  <a:gd name="connsiteX2" fmla="*/ 2114106 w 2265114"/>
                  <a:gd name="connsiteY2" fmla="*/ 0 h 1510076"/>
                  <a:gd name="connsiteX3" fmla="*/ 2265114 w 2265114"/>
                  <a:gd name="connsiteY3" fmla="*/ 151008 h 1510076"/>
                  <a:gd name="connsiteX4" fmla="*/ 2265114 w 2265114"/>
                  <a:gd name="connsiteY4" fmla="*/ 1359068 h 1510076"/>
                  <a:gd name="connsiteX5" fmla="*/ 2114106 w 2265114"/>
                  <a:gd name="connsiteY5" fmla="*/ 1510076 h 1510076"/>
                  <a:gd name="connsiteX6" fmla="*/ 151008 w 2265114"/>
                  <a:gd name="connsiteY6" fmla="*/ 1510076 h 1510076"/>
                  <a:gd name="connsiteX7" fmla="*/ 0 w 2265114"/>
                  <a:gd name="connsiteY7" fmla="*/ 1359068 h 1510076"/>
                  <a:gd name="connsiteX8" fmla="*/ 0 w 2265114"/>
                  <a:gd name="connsiteY8" fmla="*/ 151008 h 15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114" h="1510076">
                    <a:moveTo>
                      <a:pt x="0" y="151008"/>
                    </a:moveTo>
                    <a:cubicBezTo>
                      <a:pt x="0" y="67609"/>
                      <a:pt x="67609" y="0"/>
                      <a:pt x="151008" y="0"/>
                    </a:cubicBezTo>
                    <a:lnTo>
                      <a:pt x="2114106" y="0"/>
                    </a:lnTo>
                    <a:cubicBezTo>
                      <a:pt x="2197505" y="0"/>
                      <a:pt x="2265114" y="67609"/>
                      <a:pt x="2265114" y="151008"/>
                    </a:cubicBezTo>
                    <a:lnTo>
                      <a:pt x="2265114" y="1359068"/>
                    </a:lnTo>
                    <a:cubicBezTo>
                      <a:pt x="2265114" y="1442467"/>
                      <a:pt x="2197505" y="1510076"/>
                      <a:pt x="2114106" y="1510076"/>
                    </a:cubicBezTo>
                    <a:lnTo>
                      <a:pt x="151008" y="1510076"/>
                    </a:lnTo>
                    <a:cubicBezTo>
                      <a:pt x="67609" y="1510076"/>
                      <a:pt x="0" y="1442467"/>
                      <a:pt x="0" y="1359068"/>
                    </a:cubicBezTo>
                    <a:lnTo>
                      <a:pt x="0" y="151008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669" tIns="135669" rIns="135669" bIns="135669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Уч. 2</a:t>
                </a:r>
                <a:endPara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7" name="Прямая со стрелкой 76"/>
              <p:cNvCxnSpPr/>
              <p:nvPr/>
            </p:nvCxnSpPr>
            <p:spPr>
              <a:xfrm flipV="1">
                <a:off x="4130239" y="3102542"/>
                <a:ext cx="422595" cy="308220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/>
              <p:cNvCxnSpPr/>
              <p:nvPr/>
            </p:nvCxnSpPr>
            <p:spPr>
              <a:xfrm flipV="1">
                <a:off x="5071398" y="3155012"/>
                <a:ext cx="0" cy="399468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 стрелкой 79"/>
              <p:cNvCxnSpPr/>
              <p:nvPr/>
            </p:nvCxnSpPr>
            <p:spPr>
              <a:xfrm flipH="1" flipV="1">
                <a:off x="5768276" y="3102541"/>
                <a:ext cx="280452" cy="224172"/>
              </a:xfrm>
              <a:prstGeom prst="straightConnector1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Прямая со стрелкой 163"/>
            <p:cNvCxnSpPr/>
            <p:nvPr/>
          </p:nvCxnSpPr>
          <p:spPr>
            <a:xfrm flipH="1">
              <a:off x="2563356" y="3013089"/>
              <a:ext cx="1720612" cy="1495411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6543" y="764704"/>
            <a:ext cx="815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Централизованные закупки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19133" y="1348429"/>
            <a:ext cx="3572951" cy="1697428"/>
            <a:chOff x="119133" y="1348429"/>
            <a:chExt cx="3572951" cy="169742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9133" y="1348429"/>
              <a:ext cx="1586436" cy="51742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Заказчик 1</a:t>
              </a:r>
              <a:endPara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80797" y="1946346"/>
              <a:ext cx="1610600" cy="51742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Заказчик 2</a:t>
              </a:r>
              <a:endPara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Прямая со стрелкой 97"/>
            <p:cNvCxnSpPr/>
            <p:nvPr/>
          </p:nvCxnSpPr>
          <p:spPr>
            <a:xfrm>
              <a:off x="1736732" y="1672737"/>
              <a:ext cx="1861523" cy="858021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>
              <a:off x="2349650" y="2255758"/>
              <a:ext cx="1248606" cy="461036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Скругленный прямоугольник 44"/>
            <p:cNvSpPr/>
            <p:nvPr/>
          </p:nvSpPr>
          <p:spPr>
            <a:xfrm>
              <a:off x="1403649" y="2528433"/>
              <a:ext cx="1580326" cy="51742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669" tIns="135669" rIns="135669" bIns="135669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Заказчик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001893" y="2830324"/>
              <a:ext cx="690191" cy="59355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251520" y="1865853"/>
            <a:ext cx="1889951" cy="2171999"/>
            <a:chOff x="251520" y="1865853"/>
            <a:chExt cx="1889951" cy="2171999"/>
          </a:xfrm>
        </p:grpSpPr>
        <p:cxnSp>
          <p:nvCxnSpPr>
            <p:cNvPr id="145" name="Прямая со стрелкой 144"/>
            <p:cNvCxnSpPr/>
            <p:nvPr/>
          </p:nvCxnSpPr>
          <p:spPr>
            <a:xfrm>
              <a:off x="251520" y="1865853"/>
              <a:ext cx="0" cy="2067647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 rot="5400000">
              <a:off x="-95347" y="2894747"/>
              <a:ext cx="10623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Контракт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7" name="Прямая со стрелкой 146"/>
            <p:cNvCxnSpPr/>
            <p:nvPr/>
          </p:nvCxnSpPr>
          <p:spPr>
            <a:xfrm>
              <a:off x="925319" y="2530758"/>
              <a:ext cx="0" cy="1402742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 rot="5400000">
              <a:off x="531921" y="2985081"/>
              <a:ext cx="11253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Контракт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1787316" y="3115950"/>
              <a:ext cx="0" cy="817550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5400000">
              <a:off x="1450291" y="3346673"/>
              <a:ext cx="10438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Контракт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9144000" cy="1330979"/>
          </a:xfrm>
          <a:prstGeom prst="rect">
            <a:avLst/>
          </a:prstGeom>
        </p:spPr>
      </p:pic>
      <p:sp>
        <p:nvSpPr>
          <p:cNvPr id="62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Совместные торги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3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533" y="2337098"/>
            <a:ext cx="8472933" cy="31668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возлагать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УО / УУ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на обоснование закупок, определение условий контракта, в том числе на определение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Н(М)ЦК,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подписание контракта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Контракты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подписываются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Заказчиками самостоятельно.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543" y="764704"/>
            <a:ext cx="815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Централизованные закупки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415"/>
            <a:ext cx="91440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0" y="893765"/>
            <a:ext cx="9144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0" tIns="45711" rIns="91420" bIns="4571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КОНТАКТЫ</a:t>
            </a:r>
            <a:endParaRPr lang="ru-RU" altLang="ru-RU" sz="2000" dirty="0">
              <a:solidFill>
                <a:srgbClr val="444444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486916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4025"/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Северо-Западный филиал ООО «РТС-тендер» </a:t>
            </a:r>
          </a:p>
          <a:p>
            <a:pPr algn="ctr" defTabSz="454025"/>
            <a:r>
              <a:rPr lang="ru-RU" sz="2200" b="1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ел.: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(812) 380-30-80 </a:t>
            </a:r>
          </a:p>
          <a:p>
            <a:pPr algn="ctr" defTabSz="454025"/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email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spb@rts-tender.ru</a:t>
            </a:r>
            <a:r>
              <a:rPr lang="en-US" sz="2200" b="1" i="1" dirty="0" smtClean="0">
                <a:solidFill>
                  <a:srgbClr val="4D4C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i="1" dirty="0">
              <a:solidFill>
                <a:srgbClr val="4D4C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8428" y="1773669"/>
            <a:ext cx="8545617" cy="25538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16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КС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допускается обмен электронными </a:t>
            </a:r>
            <a:r>
              <a:rPr lang="ru-RU" sz="16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документами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16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участниками,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том числе подача заявок на участие в определении </a:t>
            </a:r>
            <a:r>
              <a:rPr lang="ru-RU" sz="16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поставщика, окончательных предложений.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этом указанные заявки, окончательные предложения и документы должны быть подписаны усиленной электронной подписью и поданы с использованием </a:t>
            </a:r>
            <a:r>
              <a:rPr lang="ru-RU" sz="16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ЕИС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Электронный документооборот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301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ст.5 44-ФЗ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119" y="4895075"/>
            <a:ext cx="840023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Обмен информацией, связанной с получением аккредитации на электронных площадках и проведением электронного аукциона, между участником такого аукциона, заказчиком, оператором электронной площадки осуществляется на электронной площадке в форме электронных </a:t>
            </a:r>
            <a:r>
              <a:rPr lang="ru-RU" sz="16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документов</a:t>
            </a:r>
            <a:endParaRPr lang="ru-RU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54443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ст.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44-ФЗ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4115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645" y="959456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электронного документооборота в контрактной системе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3901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98737" y="260648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Электронная подпись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6024" y="1413013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Федеральный закон от 06.04.2011 № 63-ФЗ «Об электронной подписи»: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824" y="1751567"/>
            <a:ext cx="874846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Электронная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подпись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информация в электронной форме, которая присоединена к другой информации в электронной форме (подписываемой информации) или иным образом связана с такой информацией и которая используется для определения лица, подписывающего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информацию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19972" y="3073528"/>
            <a:ext cx="504056" cy="36004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760" y="3446557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Главное назначение электронной подписи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подтверждать авторство документов и гарантировать их неизменность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после  подписания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640" y="4147339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ключ ЭП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(закрытый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ключ) – с его помощью создается электронная подпись для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документа</a:t>
            </a:r>
          </a:p>
          <a:p>
            <a:pPr algn="just"/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люч проверки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электронной подписи (открытый ключ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ЭП)- предназначен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проверки подлинности электронной подписи</a:t>
            </a:r>
          </a:p>
          <a:p>
            <a:pPr algn="just"/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сертификат ключа проверки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ЭП – подтверждает принадлежность ключа проверки ЭП владельцу сертификата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2220" y="4725144"/>
            <a:ext cx="2183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Создание электронной подписи: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2208124" y="4214778"/>
            <a:ext cx="576064" cy="2487105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Т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ТС" id="{D15ED483-F9B4-4B1E-9EEC-9B3657BF38FD}" vid="{D739B4AC-7C7C-4161-A92E-DDE77A7CCDA2}"/>
    </a:ext>
  </a:extLst>
</a:theme>
</file>

<file path=ppt/theme/theme5.xml><?xml version="1.0" encoding="utf-8"?>
<a:theme xmlns:a="http://schemas.openxmlformats.org/drawingml/2006/main" name="1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9612</TotalTime>
  <Words>5112</Words>
  <Application>Microsoft Office PowerPoint</Application>
  <PresentationFormat>Экран (4:3)</PresentationFormat>
  <Paragraphs>976</Paragraphs>
  <Slides>78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78</vt:i4>
      </vt:variant>
    </vt:vector>
  </HeadingPairs>
  <TitlesOfParts>
    <vt:vector size="98" baseType="lpstr">
      <vt:lpstr>Arial Unicode MS</vt:lpstr>
      <vt:lpstr>Microsoft YaHei</vt:lpstr>
      <vt:lpstr>Aria</vt:lpstr>
      <vt:lpstr>Arial</vt:lpstr>
      <vt:lpstr>Arial,Bold</vt:lpstr>
      <vt:lpstr>Arial,Italic</vt:lpstr>
      <vt:lpstr>Calibri</vt:lpstr>
      <vt:lpstr>Calibri Light</vt:lpstr>
      <vt:lpstr>Symbol</vt:lpstr>
      <vt:lpstr>Times New Roman</vt:lpstr>
      <vt:lpstr>Trebuchet MS</vt:lpstr>
      <vt:lpstr>Tunga</vt:lpstr>
      <vt:lpstr>Verdana</vt:lpstr>
      <vt:lpstr>Wingdings</vt:lpstr>
      <vt:lpstr>1_Тема Office</vt:lpstr>
      <vt:lpstr>2_Тема Office</vt:lpstr>
      <vt:lpstr>3_Тема Office</vt:lpstr>
      <vt:lpstr>РТС</vt:lpstr>
      <vt:lpstr>15_Тема Office</vt:lpstr>
      <vt:lpstr>16_Тема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Ю. Тютина</dc:creator>
  <cp:lastModifiedBy>-</cp:lastModifiedBy>
  <cp:revision>700</cp:revision>
  <dcterms:created xsi:type="dcterms:W3CDTF">2014-06-17T07:53:26Z</dcterms:created>
  <dcterms:modified xsi:type="dcterms:W3CDTF">2016-09-12T21:07:26Z</dcterms:modified>
</cp:coreProperties>
</file>