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  <p:sldMasterId id="2147483720" r:id="rId3"/>
  </p:sldMasterIdLst>
  <p:notesMasterIdLst>
    <p:notesMasterId r:id="rId60"/>
  </p:notesMasterIdLst>
  <p:sldIdLst>
    <p:sldId id="762" r:id="rId4"/>
    <p:sldId id="751" r:id="rId5"/>
    <p:sldId id="772" r:id="rId6"/>
    <p:sldId id="773" r:id="rId7"/>
    <p:sldId id="774" r:id="rId8"/>
    <p:sldId id="775" r:id="rId9"/>
    <p:sldId id="776" r:id="rId10"/>
    <p:sldId id="777" r:id="rId11"/>
    <p:sldId id="778" r:id="rId12"/>
    <p:sldId id="779" r:id="rId13"/>
    <p:sldId id="780" r:id="rId14"/>
    <p:sldId id="785" r:id="rId15"/>
    <p:sldId id="781" r:id="rId16"/>
    <p:sldId id="782" r:id="rId17"/>
    <p:sldId id="783" r:id="rId18"/>
    <p:sldId id="784" r:id="rId19"/>
    <p:sldId id="771" r:id="rId20"/>
    <p:sldId id="722" r:id="rId21"/>
    <p:sldId id="787" r:id="rId22"/>
    <p:sldId id="788" r:id="rId23"/>
    <p:sldId id="789" r:id="rId24"/>
    <p:sldId id="790" r:id="rId25"/>
    <p:sldId id="786" r:id="rId26"/>
    <p:sldId id="792" r:id="rId27"/>
    <p:sldId id="793" r:id="rId28"/>
    <p:sldId id="794" r:id="rId29"/>
    <p:sldId id="795" r:id="rId30"/>
    <p:sldId id="796" r:id="rId31"/>
    <p:sldId id="797" r:id="rId32"/>
    <p:sldId id="798" r:id="rId33"/>
    <p:sldId id="799" r:id="rId34"/>
    <p:sldId id="800" r:id="rId35"/>
    <p:sldId id="801" r:id="rId36"/>
    <p:sldId id="812" r:id="rId37"/>
    <p:sldId id="813" r:id="rId38"/>
    <p:sldId id="814" r:id="rId39"/>
    <p:sldId id="815" r:id="rId40"/>
    <p:sldId id="816" r:id="rId41"/>
    <p:sldId id="817" r:id="rId42"/>
    <p:sldId id="802" r:id="rId43"/>
    <p:sldId id="803" r:id="rId44"/>
    <p:sldId id="804" r:id="rId45"/>
    <p:sldId id="805" r:id="rId46"/>
    <p:sldId id="806" r:id="rId47"/>
    <p:sldId id="807" r:id="rId48"/>
    <p:sldId id="808" r:id="rId49"/>
    <p:sldId id="809" r:id="rId50"/>
    <p:sldId id="810" r:id="rId51"/>
    <p:sldId id="811" r:id="rId52"/>
    <p:sldId id="818" r:id="rId53"/>
    <p:sldId id="819" r:id="rId54"/>
    <p:sldId id="820" r:id="rId55"/>
    <p:sldId id="821" r:id="rId56"/>
    <p:sldId id="822" r:id="rId57"/>
    <p:sldId id="823" r:id="rId58"/>
    <p:sldId id="688" r:id="rId5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4465A"/>
    <a:srgbClr val="A4C7F2"/>
    <a:srgbClr val="FFFFCC"/>
    <a:srgbClr val="3399FF"/>
    <a:srgbClr val="FF7C80"/>
    <a:srgbClr val="F2A27E"/>
    <a:srgbClr val="6699FF"/>
    <a:srgbClr val="FFFFFF"/>
    <a:srgbClr val="8BE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441" autoAdjust="0"/>
    <p:restoredTop sz="82871" autoAdjust="0"/>
  </p:normalViewPr>
  <p:slideViewPr>
    <p:cSldViewPr>
      <p:cViewPr varScale="1">
        <p:scale>
          <a:sx n="114" d="100"/>
          <a:sy n="114" d="100"/>
        </p:scale>
        <p:origin x="2112" y="102"/>
      </p:cViewPr>
      <p:guideLst>
        <p:guide orient="horz" pos="4319"/>
        <p:guide pos="5759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066EA-AC27-4EDE-B874-357C9951C3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0AA9-499C-469B-B0E4-B09A78CED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379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358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2336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1314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B791BC-F3CB-4352-8DEE-83EC5A8B06DE}" type="slidenum">
              <a:rPr lang="ru-RU" altLang="ru-RU" sz="13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300" dirty="0">
              <a:cs typeface="Arial Unicode MS" panose="020B0604020202020204" pitchFamily="34" charset="-128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8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0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5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00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50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0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18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64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6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17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2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25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74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9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6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98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69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73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64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1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04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64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921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61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77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81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22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19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27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45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35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17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08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22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42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491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604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672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447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958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81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81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81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81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81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379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358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2336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1314" indent="-209489" defTabSz="41170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382" algn="l"/>
                <a:tab pos="1326764" algn="l"/>
                <a:tab pos="1990146" algn="l"/>
                <a:tab pos="265352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7428F0-5EBB-4DBF-A053-81255B8AFC4C}" type="slidenum">
              <a:rPr lang="ru-RU" altLang="ru-RU" sz="13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56</a:t>
            </a:fld>
            <a:endParaRPr lang="ru-RU" altLang="ru-RU" sz="1300" dirty="0">
              <a:cs typeface="Arial Unicode MS" panose="020B0604020202020204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2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9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1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6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9"/>
            <a:ext cx="8713788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87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2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3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127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7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2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13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2166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764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22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6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8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21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39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3991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84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5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72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142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97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634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55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1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D4F88B-30AD-4ABD-8FBA-5523BAD85029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7788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9CEC9-1248-4337-A0C1-EA627F019CFC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7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207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80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8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38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00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409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046163" y="163513"/>
            <a:ext cx="1695450" cy="1042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695700" y="284163"/>
            <a:ext cx="5359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63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763713" y="1052513"/>
            <a:ext cx="646112" cy="1539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323850" y="1309688"/>
            <a:ext cx="8569325" cy="1587"/>
          </a:xfrm>
          <a:prstGeom prst="line">
            <a:avLst/>
          </a:prstGeom>
          <a:noFill/>
          <a:ln w="19080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23850" y="6162675"/>
            <a:ext cx="8569325" cy="1588"/>
          </a:xfrm>
          <a:prstGeom prst="line">
            <a:avLst/>
          </a:prstGeom>
          <a:noFill/>
          <a:ln w="19080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1763713" y="1125538"/>
            <a:ext cx="646112" cy="14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59546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1046163" y="163513"/>
            <a:ext cx="1695450" cy="1042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695700" y="284163"/>
            <a:ext cx="5359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63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763713" y="1052513"/>
            <a:ext cx="646112" cy="1539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323850" y="1309688"/>
            <a:ext cx="8569325" cy="1587"/>
          </a:xfrm>
          <a:prstGeom prst="line">
            <a:avLst/>
          </a:prstGeom>
          <a:noFill/>
          <a:ln w="19080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323850" y="6162675"/>
            <a:ext cx="8569325" cy="1588"/>
          </a:xfrm>
          <a:prstGeom prst="line">
            <a:avLst/>
          </a:prstGeom>
          <a:noFill/>
          <a:ln w="19080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763713" y="1125538"/>
            <a:ext cx="646112" cy="14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7004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D0719DBBC936898B8C7E98D076460114A5D8D78B21D60513D8927213C035BF3FF81A5DD24B31A23z4Y2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620715"/>
            <a:ext cx="2160588" cy="719137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7"/>
            <a:ext cx="25860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338" y="1484784"/>
            <a:ext cx="5237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Федеральный закон от 05.04.2013 N 44-ФЗ</a:t>
            </a:r>
          </a:p>
          <a:p>
            <a:pPr algn="just"/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«О </a:t>
            </a:r>
            <a:r>
              <a:rPr lang="ru-RU" sz="1600" dirty="0">
                <a:solidFill>
                  <a:srgbClr val="FF0000"/>
                </a:solidFill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1600" dirty="0" smtClean="0">
                <a:solidFill>
                  <a:srgbClr val="FF0000"/>
                </a:solidFill>
              </a:rPr>
              <a:t>нужд»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97121" y="1475208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3394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Дополнительные требования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6" y="1732684"/>
            <a:ext cx="8964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4025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Постановление Правительства от 04.02.2015 № 99, вступило в силу 17.02.2015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2308748"/>
            <a:ext cx="8497355" cy="3502428"/>
            <a:chOff x="321683" y="3590359"/>
            <a:chExt cx="8497355" cy="290602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144646" y="3775025"/>
              <a:ext cx="0" cy="2887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3456519" y="3590359"/>
              <a:ext cx="2160240" cy="36933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b="1" dirty="0" smtClean="0">
                  <a:solidFill>
                    <a:srgbClr val="FFFFFF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Установило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1683" y="4581128"/>
              <a:ext cx="3652428" cy="1098080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600" b="1" dirty="0" smtClean="0">
                  <a:solidFill>
                    <a:srgbClr val="00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Перечень дополнительных требований к участникам закупки отдельных видов ТРУ,  закупки которых осуществляются КОУ, ДК, ЗКОУ, ЗДК или аукционов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67777" y="4063766"/>
              <a:ext cx="2160240" cy="3077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400" b="1" dirty="0" smtClean="0">
                  <a:solidFill>
                    <a:srgbClr val="FF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В развитие ч.2 ст.31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40152" y="4063766"/>
              <a:ext cx="2160240" cy="3077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400" b="1" dirty="0" smtClean="0">
                  <a:solidFill>
                    <a:srgbClr val="FF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В развитие ч.2 ст.56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66610" y="4581128"/>
              <a:ext cx="3652428" cy="1915255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4025"/>
              <a:r>
                <a:rPr lang="ru-RU" sz="1600" b="1" dirty="0" smtClean="0">
                  <a:solidFill>
                    <a:srgbClr val="000000"/>
                  </a:solidFill>
                  <a:latin typeface="Calibri Light"/>
                  <a:ea typeface="Microsoft YaHei" panose="020B0503020204020204" pitchFamily="34" charset="-122"/>
                  <a:cs typeface="Arial" panose="020B0604020202020204" pitchFamily="34" charset="0"/>
                </a:rPr>
                <a:t>Перечень ТРУ, которые по причине технологической , технической сложности, инновационного, высокотехнологичного или специализированного характера могут закупаться только КОУ с выставлением дополнительных требований к участнику</a:t>
              </a:r>
            </a:p>
          </p:txBody>
        </p:sp>
        <p:cxnSp>
          <p:nvCxnSpPr>
            <p:cNvPr id="15" name="Прямая соединительная линия 14"/>
            <p:cNvCxnSpPr>
              <a:stCxn id="10" idx="1"/>
            </p:cNvCxnSpPr>
            <p:nvPr/>
          </p:nvCxnSpPr>
          <p:spPr>
            <a:xfrm flipH="1">
              <a:off x="2147897" y="3775025"/>
              <a:ext cx="130862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144646" y="4385060"/>
              <a:ext cx="0" cy="20958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3"/>
            </p:cNvCxnSpPr>
            <p:nvPr/>
          </p:nvCxnSpPr>
          <p:spPr>
            <a:xfrm>
              <a:off x="5616759" y="3775025"/>
              <a:ext cx="140351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3" idx="0"/>
            </p:cNvCxnSpPr>
            <p:nvPr/>
          </p:nvCxnSpPr>
          <p:spPr>
            <a:xfrm>
              <a:off x="7020272" y="3775025"/>
              <a:ext cx="0" cy="28874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3" idx="2"/>
            </p:cNvCxnSpPr>
            <p:nvPr/>
          </p:nvCxnSpPr>
          <p:spPr>
            <a:xfrm>
              <a:off x="7020272" y="4371543"/>
              <a:ext cx="0" cy="1980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51520" y="5229200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FF0000"/>
                </a:solidFill>
              </a:rPr>
              <a:t>Письмо Минэкономразвития </a:t>
            </a:r>
            <a:r>
              <a:rPr lang="ru-RU" sz="1600" i="1" dirty="0">
                <a:solidFill>
                  <a:srgbClr val="FF0000"/>
                </a:solidFill>
              </a:rPr>
              <a:t>России </a:t>
            </a:r>
            <a:endParaRPr lang="ru-RU" sz="16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</a:rPr>
              <a:t>N </a:t>
            </a:r>
            <a:r>
              <a:rPr lang="ru-RU" sz="1600" i="1" dirty="0">
                <a:solidFill>
                  <a:srgbClr val="FF0000"/>
                </a:solidFill>
              </a:rPr>
              <a:t>23275-ЕЕ/Д28и, ФАС России N АЦ/45739/15 от </a:t>
            </a:r>
            <a:r>
              <a:rPr lang="ru-RU" sz="1600" i="1" dirty="0" smtClean="0">
                <a:solidFill>
                  <a:srgbClr val="FF0000"/>
                </a:solidFill>
              </a:rPr>
              <a:t>28.08.2015</a:t>
            </a:r>
            <a:r>
              <a:rPr lang="ru-RU" sz="1400" i="1" dirty="0" smtClean="0"/>
              <a:t> – содержит разъяснения по применению Постановления № 99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7857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97121" y="1475208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03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Заказчик </a:t>
            </a:r>
            <a:r>
              <a:rPr lang="ru-RU" sz="1400" b="1" dirty="0"/>
              <a:t>вправе установить требование об отсутствии </a:t>
            </a:r>
            <a:r>
              <a:rPr lang="ru-RU" sz="1400" b="1" dirty="0" smtClean="0"/>
              <a:t>в Реестре недобросовестных поставщиков информации об участнике закупки, в том числе: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и</a:t>
            </a:r>
            <a:r>
              <a:rPr lang="ru-RU" sz="1400" dirty="0" smtClean="0"/>
              <a:t>нформации об учредителях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 членах коллегиального исполнительного органа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л</a:t>
            </a:r>
            <a:r>
              <a:rPr lang="ru-RU" sz="1400" dirty="0" smtClean="0"/>
              <a:t>ице, исполняющем функции единоличного исполнительного органа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362" y="3429000"/>
            <a:ext cx="8675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РНП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</a:rPr>
              <a:t>включается информация об участниках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закупок:</a:t>
            </a:r>
          </a:p>
          <a:p>
            <a:pPr algn="just"/>
            <a:endParaRPr lang="ru-RU" sz="1400" dirty="0" smtClean="0">
              <a:latin typeface="Arial" panose="020B0604020202020204" pitchFamily="34" charset="0"/>
            </a:endParaRPr>
          </a:p>
          <a:p>
            <a:pPr marL="171450" indent="-1714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</a:rPr>
              <a:t>уклонившихся </a:t>
            </a:r>
            <a:r>
              <a:rPr lang="ru-RU" sz="1400" dirty="0">
                <a:latin typeface="Arial" panose="020B0604020202020204" pitchFamily="34" charset="0"/>
              </a:rPr>
              <a:t>от заключения </a:t>
            </a:r>
            <a:r>
              <a:rPr lang="ru-RU" sz="1400" dirty="0" smtClean="0">
                <a:latin typeface="Arial" panose="020B0604020202020204" pitchFamily="34" charset="0"/>
              </a:rPr>
              <a:t>контрактов</a:t>
            </a:r>
          </a:p>
          <a:p>
            <a:pPr marL="171450" indent="-1714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Arial" panose="020B0604020202020204" pitchFamily="34" charset="0"/>
            </a:endParaRPr>
          </a:p>
          <a:p>
            <a:pPr marL="171450" indent="-1714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</a:rPr>
              <a:t>которыми </a:t>
            </a:r>
            <a:r>
              <a:rPr lang="ru-RU" sz="1400" dirty="0" smtClean="0">
                <a:latin typeface="Arial" panose="020B0604020202020204" pitchFamily="34" charset="0"/>
              </a:rPr>
              <a:t>контракты </a:t>
            </a:r>
            <a:r>
              <a:rPr lang="ru-RU" sz="1400" dirty="0">
                <a:latin typeface="Arial" panose="020B0604020202020204" pitchFamily="34" charset="0"/>
              </a:rPr>
              <a:t>расторгнуты по решению суда </a:t>
            </a:r>
          </a:p>
          <a:p>
            <a:pPr marL="171450" indent="-1714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>
              <a:latin typeface="Arial" panose="020B0604020202020204" pitchFamily="34" charset="0"/>
            </a:endParaRPr>
          </a:p>
          <a:p>
            <a:pPr marL="171450" indent="-1714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</a:rPr>
              <a:t>случае одностороннего отказа заказчика от исполнения контракта в связи с существенным нарушением </a:t>
            </a:r>
            <a:r>
              <a:rPr lang="ru-RU" sz="1400" dirty="0" smtClean="0">
                <a:latin typeface="Arial" panose="020B0604020202020204" pitchFamily="34" charset="0"/>
              </a:rPr>
              <a:t>поставщиком условий </a:t>
            </a:r>
            <a:r>
              <a:rPr lang="ru-RU" sz="1400" dirty="0">
                <a:latin typeface="Arial" panose="020B0604020202020204" pitchFamily="34" charset="0"/>
              </a:rPr>
              <a:t>контрактов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517232"/>
            <a:ext cx="8565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! </a:t>
            </a:r>
            <a:r>
              <a:rPr lang="ru-RU" sz="1400" dirty="0" smtClean="0"/>
              <a:t>Информация о поставщике исключается </a:t>
            </a:r>
            <a:r>
              <a:rPr lang="ru-RU" sz="1400" dirty="0"/>
              <a:t>из </a:t>
            </a:r>
            <a:r>
              <a:rPr lang="ru-RU" sz="1400" dirty="0" smtClean="0"/>
              <a:t>РНП по </a:t>
            </a:r>
            <a:r>
              <a:rPr lang="ru-RU" sz="1400" dirty="0"/>
              <a:t>истечении двух лет с даты ее </a:t>
            </a:r>
            <a:r>
              <a:rPr lang="ru-RU" sz="1400" dirty="0" smtClean="0"/>
              <a:t>включения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61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97121" y="1475208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8782"/>
            <a:ext cx="8568952" cy="41008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38928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http://</a:t>
            </a:r>
            <a:r>
              <a:rPr lang="ru-RU" dirty="0" smtClean="0">
                <a:solidFill>
                  <a:srgbClr val="002060"/>
                </a:solidFill>
              </a:rPr>
              <a:t>zakupki.gov.ru/epz/dishonestsupplier/quicksearch/search.html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97121" y="1475208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8325" y="269699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002060"/>
                </a:solidFill>
              </a:rPr>
              <a:t>Запрет на участие в закупках работ и услуг юридических лиц:</a:t>
            </a:r>
          </a:p>
          <a:p>
            <a:pPr algn="just"/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находящимся </a:t>
            </a:r>
            <a:r>
              <a:rPr lang="ru-RU" sz="1400" dirty="0"/>
              <a:t>под юрисдикцией </a:t>
            </a:r>
            <a:r>
              <a:rPr lang="ru-RU" sz="1400" dirty="0" smtClean="0"/>
              <a:t>Турции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контролируемым </a:t>
            </a:r>
            <a:r>
              <a:rPr lang="ru-RU" sz="1400" dirty="0"/>
              <a:t>организациями, которые находятся под юрисдикцией Турции, и (или) ее </a:t>
            </a:r>
            <a:r>
              <a:rPr lang="ru-RU" sz="1400" dirty="0" smtClean="0"/>
              <a:t>гражданами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325" y="4088345"/>
            <a:ext cx="8583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не </a:t>
            </a:r>
            <a:r>
              <a:rPr lang="ru-RU" sz="1400" dirty="0">
                <a:latin typeface="Trebuchet MS" panose="020B0603020202020204" pitchFamily="34" charset="0"/>
              </a:rPr>
              <a:t>распространяется на контракты, заключенные до 30 декабря 2015 г., на срок их </a:t>
            </a:r>
            <a:r>
              <a:rPr lang="ru-RU" sz="1400" dirty="0" smtClean="0">
                <a:latin typeface="Trebuchet MS" panose="020B0603020202020204" pitchFamily="34" charset="0"/>
              </a:rPr>
              <a:t>исполнения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rebuchet MS" panose="020B0603020202020204" pitchFamily="34" charset="0"/>
              </a:rPr>
              <a:t>действует </a:t>
            </a:r>
            <a:r>
              <a:rPr lang="ru-RU" sz="1400" dirty="0">
                <a:latin typeface="Trebuchet MS" panose="020B0603020202020204" pitchFamily="34" charset="0"/>
              </a:rPr>
              <a:t>до отмены специальных экономических мер, установленных Указом Президента РФ от 28 ноября 2015 г. № </a:t>
            </a:r>
            <a:r>
              <a:rPr lang="ru-RU" sz="1400" dirty="0" smtClean="0">
                <a:latin typeface="Trebuchet MS" panose="020B0603020202020204" pitchFamily="34" charset="0"/>
              </a:rPr>
              <a:t>583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181" y="1312003"/>
            <a:ext cx="8558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Постановление Правительства РФ от 29.12.2015 N </a:t>
            </a:r>
            <a:r>
              <a:rPr lang="ru-RU" sz="1400" b="1" dirty="0" smtClean="0">
                <a:solidFill>
                  <a:srgbClr val="FF0000"/>
                </a:solidFill>
              </a:rPr>
              <a:t>1457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"О перечне отдельных видов работ (услуг), выполнение (оказание) которых на территории Российской Федерации организациями, находящимися под юрисдикцией Турецкой Республики, а также организациями, контролируемыми гражданами Турецкой Республики и (или) организациями, находящимися под юрисдикцией Турецкой Республики, запрещено"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674" y="5301208"/>
            <a:ext cx="864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! </a:t>
            </a:r>
            <a:r>
              <a:rPr lang="ru-RU" sz="1400" b="1" dirty="0" smtClean="0">
                <a:solidFill>
                  <a:srgbClr val="FF0000"/>
                </a:solidFill>
              </a:rPr>
              <a:t>Ответственность:</a:t>
            </a:r>
          </a:p>
          <a:p>
            <a:pPr algn="just"/>
            <a:endParaRPr lang="ru-RU" sz="1400" dirty="0"/>
          </a:p>
          <a:p>
            <a:pPr marL="176213" algn="just"/>
            <a:r>
              <a:rPr lang="ru-RU" sz="1400" dirty="0" smtClean="0"/>
              <a:t>Если запрет не будет установлен в извещении и (или) документации о закупке – возможно возложение ответственности на должностное лицо заказчика в соответствии ч.4.2 ст.7.30 КоАП РФ (в размере 3-х тыс. руб. на должностное лицо)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94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97121" y="1475208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62" y="1475208"/>
            <a:ext cx="8603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Реализация запрета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Письмо Минэкономразвития </a:t>
            </a:r>
            <a:r>
              <a:rPr lang="ru-RU" sz="1600" b="1" dirty="0">
                <a:solidFill>
                  <a:srgbClr val="002060"/>
                </a:solidFill>
              </a:rPr>
              <a:t>России N 12589-ЕЕ/Д28и, ФАС России N АЦ/28993/16 от </a:t>
            </a:r>
            <a:r>
              <a:rPr lang="ru-RU" sz="1600" b="1" dirty="0" smtClean="0">
                <a:solidFill>
                  <a:srgbClr val="002060"/>
                </a:solidFill>
              </a:rPr>
              <a:t>28.04.2016: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036" y="2564904"/>
            <a:ext cx="85947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/>
              <a:t>отразить </a:t>
            </a:r>
            <a:r>
              <a:rPr lang="ru-RU" sz="1400" b="1" dirty="0"/>
              <a:t>в качестве </a:t>
            </a:r>
            <a:r>
              <a:rPr lang="ru-RU" sz="1400" b="1" dirty="0" smtClean="0"/>
              <a:t>требования в соответствии с п.1 чт.1 ст.93 </a:t>
            </a:r>
            <a:r>
              <a:rPr lang="ru-RU" sz="1200" i="1" dirty="0" smtClean="0"/>
              <a:t>(требования, которые устанавливаются  </a:t>
            </a:r>
            <a:r>
              <a:rPr lang="ru-RU" sz="1200" i="1" dirty="0"/>
              <a:t>в соответствии с законодательством Российской Федерации к лицам, осуществляющим поставку товара, выполнение работы, оказание услуги, являющихся объектом </a:t>
            </a:r>
            <a:r>
              <a:rPr lang="ru-RU" sz="1200" i="1" dirty="0" smtClean="0"/>
              <a:t>закупки)</a:t>
            </a:r>
          </a:p>
          <a:p>
            <a:pPr algn="just"/>
            <a:endParaRPr lang="ru-RU" sz="1200" i="1" dirty="0"/>
          </a:p>
          <a:p>
            <a:pPr algn="just"/>
            <a:endParaRPr lang="ru-RU" sz="1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036" y="3303567"/>
            <a:ext cx="8579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 </a:t>
            </a:r>
            <a:r>
              <a:rPr lang="ru-RU" sz="1400" b="1" dirty="0" smtClean="0"/>
              <a:t>в качестве запрета по ч.3 ст.14 на </a:t>
            </a:r>
            <a:r>
              <a:rPr lang="ru-RU" sz="1400" b="1" dirty="0"/>
              <a:t>допуск работ (услуг), которые выполняются (оказываются) </a:t>
            </a:r>
            <a:r>
              <a:rPr lang="ru-RU" sz="1400" b="1" dirty="0" smtClean="0"/>
              <a:t> иностранными </a:t>
            </a:r>
            <a:r>
              <a:rPr lang="ru-RU" sz="1400" b="1" dirty="0"/>
              <a:t>лицами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362" y="4629353"/>
            <a:ext cx="85795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sz="1600" dirty="0" smtClean="0"/>
              <a:t> Дополнительные документы, в том числе декларацию о соответствии, участнику предоставлять в составе заявки, не требуется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36" y="4096175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Подтверждение соответствия участника ПП № 1457 – выписка из ЕГРЮЛ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234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9204" y="1462356"/>
            <a:ext cx="3562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Комиссия </a:t>
            </a:r>
            <a:r>
              <a:rPr lang="ru-RU" b="1" u="sng" dirty="0" smtClean="0">
                <a:solidFill>
                  <a:srgbClr val="FF0000"/>
                </a:solidFill>
              </a:rPr>
              <a:t>обязана</a:t>
            </a:r>
            <a:r>
              <a:rPr lang="ru-RU" b="1" dirty="0" smtClean="0">
                <a:solidFill>
                  <a:srgbClr val="FF0000"/>
                </a:solidFill>
              </a:rPr>
              <a:t> проверить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3725" y="1473633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Комиссия </a:t>
            </a:r>
            <a:r>
              <a:rPr lang="ru-RU" b="1" u="sng" dirty="0" smtClean="0">
                <a:solidFill>
                  <a:srgbClr val="FF0000"/>
                </a:solidFill>
              </a:rPr>
              <a:t>вправе</a:t>
            </a:r>
            <a:r>
              <a:rPr lang="ru-RU" b="1" dirty="0" smtClean="0">
                <a:solidFill>
                  <a:srgbClr val="FF0000"/>
                </a:solidFill>
              </a:rPr>
              <a:t> проверить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499992" y="1696958"/>
            <a:ext cx="0" cy="353224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529171" y="1939215"/>
            <a:ext cx="34393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соответствие </a:t>
            </a:r>
            <a:r>
              <a:rPr lang="ru-RU" sz="1400" dirty="0"/>
              <a:t>участников закупок </a:t>
            </a:r>
            <a:r>
              <a:rPr lang="ru-RU" sz="1400" dirty="0" smtClean="0"/>
              <a:t>требованиям, установленным: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b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/>
              <a:t>п.1 ч.1 ст.31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п</a:t>
            </a:r>
            <a:r>
              <a:rPr lang="ru-RU" sz="1400" b="1" dirty="0" smtClean="0"/>
              <a:t>. 10 ч.1 ст.31 </a:t>
            </a:r>
            <a:r>
              <a:rPr lang="ru-RU" sz="1200" i="1" dirty="0" smtClean="0"/>
              <a:t>(кроме: электронного аукциона, запроса котировок, предварительного отбора)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i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ч</a:t>
            </a:r>
            <a:r>
              <a:rPr lang="ru-RU" sz="1400" b="1" dirty="0" smtClean="0"/>
              <a:t>.1.1 ст.31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/>
              <a:t>ч.2 ст.31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b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ч</a:t>
            </a:r>
            <a:r>
              <a:rPr lang="ru-RU" sz="1400" b="1" dirty="0" smtClean="0"/>
              <a:t>. 2.1 ст.31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23523" y="1916832"/>
            <a:ext cx="395231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соответствие участников закупок требованиям, установленным</a:t>
            </a:r>
            <a:r>
              <a:rPr lang="ru-RU" sz="1400" dirty="0" smtClean="0"/>
              <a:t>: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п</a:t>
            </a:r>
            <a:r>
              <a:rPr lang="ru-RU" sz="1400" b="1" dirty="0" smtClean="0"/>
              <a:t>. 3-5, 7-9 ч.1 ст.31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п</a:t>
            </a:r>
            <a:r>
              <a:rPr lang="ru-RU" sz="1400" b="1" dirty="0" smtClean="0"/>
              <a:t>. 10 ч.1 ст.31 </a:t>
            </a:r>
            <a:r>
              <a:rPr lang="ru-RU" sz="1200" i="1" dirty="0" smtClean="0"/>
              <a:t>(в случае проведения электронного </a:t>
            </a:r>
            <a:r>
              <a:rPr lang="ru-RU" sz="1200" i="1" dirty="0"/>
              <a:t>аукциона, запроса котировок, предварительного отбора</a:t>
            </a:r>
            <a:r>
              <a:rPr lang="ru-RU" sz="1200" i="1" dirty="0" smtClean="0"/>
              <a:t>)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200" i="1" dirty="0" smtClean="0"/>
          </a:p>
          <a:p>
            <a:pPr marL="268288" indent="-9207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/>
              <a:t>э</a:t>
            </a:r>
            <a:r>
              <a:rPr lang="ru-RU" sz="1200" i="1" dirty="0" smtClean="0"/>
              <a:t>лектронный аукцион – проверяет Оператор при аккредитации участника</a:t>
            </a:r>
          </a:p>
          <a:p>
            <a:pPr marL="268288" indent="-9207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200" i="1" dirty="0"/>
          </a:p>
          <a:p>
            <a:pPr marL="268288" indent="-9207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/>
              <a:t>з</a:t>
            </a:r>
            <a:r>
              <a:rPr lang="ru-RU" sz="1200" i="1" dirty="0" smtClean="0"/>
              <a:t>апрос котировок - проверяет заказчик при заключении контракта</a:t>
            </a:r>
            <a:endParaRPr lang="en-US" sz="1200" i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i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18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</a:rPr>
              <a:t>ч</a:t>
            </a:r>
            <a:r>
              <a:rPr lang="ru-RU" b="1" i="1" dirty="0" smtClean="0">
                <a:solidFill>
                  <a:srgbClr val="FF0000"/>
                </a:solidFill>
              </a:rPr>
              <a:t>.9 ст.31 </a:t>
            </a:r>
            <a:r>
              <a:rPr lang="ru-RU" b="1" dirty="0" smtClean="0">
                <a:solidFill>
                  <a:srgbClr val="FF0000"/>
                </a:solidFill>
              </a:rPr>
              <a:t>Заказчик или комиссия обнаружил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, что участник закупки:</a:t>
            </a:r>
          </a:p>
          <a:p>
            <a:pPr algn="just"/>
            <a:endParaRPr lang="ru-RU" sz="1600" dirty="0"/>
          </a:p>
          <a:p>
            <a:pPr marL="176213" indent="-176213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  не </a:t>
            </a:r>
            <a:r>
              <a:rPr lang="ru-RU" sz="1600" dirty="0"/>
              <a:t>соответствует </a:t>
            </a:r>
            <a:r>
              <a:rPr lang="ru-RU" sz="1600" dirty="0" smtClean="0"/>
              <a:t>требованиям ч.1, ч.1.1, ч.2, ч.2.1</a:t>
            </a:r>
          </a:p>
          <a:p>
            <a:pPr marL="176213" indent="-176213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</a:t>
            </a:r>
            <a:r>
              <a:rPr lang="ru-RU" sz="1600" dirty="0" smtClean="0"/>
              <a:t>редоставил недостоверную информацию о своем соответствии требованиям </a:t>
            </a:r>
            <a:r>
              <a:rPr lang="ru-RU" sz="1600" dirty="0"/>
              <a:t>ч.1, ч.1.1, ч.2, ч.2.1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любой момент до заключения </a:t>
            </a:r>
            <a:r>
              <a:rPr lang="ru-RU" sz="1600" dirty="0" smtClean="0">
                <a:solidFill>
                  <a:srgbClr val="002060"/>
                </a:solidFill>
              </a:rPr>
              <a:t>контракта: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отстранение </a:t>
            </a:r>
            <a:r>
              <a:rPr lang="ru-RU" sz="1600" dirty="0"/>
              <a:t>участника закупки от участия в определении поставщика (подрядчика, исполнителя)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b="1" i="1" dirty="0" smtClean="0"/>
              <a:t>или </a:t>
            </a:r>
          </a:p>
          <a:p>
            <a:pPr algn="just"/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отказ </a:t>
            </a:r>
            <a:r>
              <a:rPr lang="ru-RU" sz="1600" dirty="0"/>
              <a:t>от заключения контракта с победителем определения поставщика (подрядчика, исполнителя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4067944" y="3392418"/>
            <a:ext cx="648072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3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2204864"/>
            <a:ext cx="87129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dirty="0" smtClean="0"/>
              <a:t>Преимущества участникам закупки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/>
              <a:t>Ст. 28-30 44-ФЗ</a:t>
            </a:r>
          </a:p>
          <a:p>
            <a:pPr algn="ctr">
              <a:lnSpc>
                <a:spcPct val="12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787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СМП, СОНКО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Ст. 30 44-ФЗ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 rot="5400000">
            <a:off x="12779749" y="2777901"/>
            <a:ext cx="340436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299559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1400" b="1" dirty="0"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cs typeface="Arial" panose="020B0604020202020204" pitchFamily="34" charset="0"/>
              </a:rPr>
              <a:t>бъем закупок у СМП, СОНКО - не </a:t>
            </a:r>
            <a:r>
              <a:rPr lang="ru-RU" sz="1400" b="1" dirty="0">
                <a:cs typeface="Arial" panose="020B0604020202020204" pitchFamily="34" charset="0"/>
              </a:rPr>
              <a:t>менее 15</a:t>
            </a:r>
            <a:r>
              <a:rPr lang="ru-RU" sz="1400" b="1" dirty="0" smtClean="0">
                <a:cs typeface="Arial" panose="020B0604020202020204" pitchFamily="34" charset="0"/>
              </a:rPr>
              <a:t>% от СГОЗ</a:t>
            </a:r>
            <a:r>
              <a:rPr lang="ru-RU" sz="1600" b="1" dirty="0" smtClean="0"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322138"/>
            <a:ext cx="3096344" cy="30777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Требование ч.1 ст.30 44-ФЗ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32398" y="1730446"/>
            <a:ext cx="36792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Способы выполнения требований ст.30: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769" y="2182726"/>
            <a:ext cx="4019207" cy="4678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у</a:t>
            </a:r>
            <a:r>
              <a:rPr lang="ru-RU" sz="1400" dirty="0" smtClean="0"/>
              <a:t>частниками закупки выступают </a:t>
            </a:r>
            <a:r>
              <a:rPr lang="ru-RU" sz="1400" b="1" u="sng" dirty="0" smtClean="0"/>
              <a:t>только</a:t>
            </a:r>
            <a:r>
              <a:rPr lang="ru-RU" sz="1400" dirty="0" smtClean="0"/>
              <a:t> СМП, СОНКО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НМЦ(к) </a:t>
            </a:r>
            <a:r>
              <a:rPr lang="ru-RU" sz="1400" b="1" dirty="0" smtClean="0">
                <a:solidFill>
                  <a:srgbClr val="FF0000"/>
                </a:solidFill>
              </a:rPr>
              <a:t>≤ </a:t>
            </a:r>
            <a:r>
              <a:rPr lang="ru-RU" sz="1400" dirty="0" smtClean="0"/>
              <a:t>20 млн. руб.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с</a:t>
            </a:r>
            <a:r>
              <a:rPr lang="ru-RU" sz="1400" b="1" dirty="0" smtClean="0"/>
              <a:t>пособы закупок: </a:t>
            </a:r>
            <a:r>
              <a:rPr lang="ru-RU" sz="1200" i="1" dirty="0" smtClean="0"/>
              <a:t>открытый конкурс, конкурс с ограниченным участием, двухэтапный конкурс, электронный аукцион, запрос котировок, запрос предложений</a:t>
            </a:r>
          </a:p>
          <a:p>
            <a:pPr marL="360362" algn="just">
              <a:buClr>
                <a:srgbClr val="FF0000"/>
              </a:buClr>
            </a:pPr>
            <a:endParaRPr lang="ru-RU" sz="1400" dirty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не учитываются закупки по ч.1.1. ст.30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i="1" dirty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у</a:t>
            </a:r>
            <a:r>
              <a:rPr lang="ru-RU" sz="1400" dirty="0" smtClean="0"/>
              <a:t>частник подтверждает свое соответствие декларацией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о</a:t>
            </a:r>
            <a:r>
              <a:rPr lang="ru-RU" sz="1400" dirty="0" smtClean="0"/>
              <a:t>плата контракта - в течение 30 дней с даты подписания заказчиком документа о приемке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cs typeface="Arial" panose="020B0604020202020204" pitchFamily="34" charset="0"/>
              </a:rPr>
              <a:t>Размер обеспечения заявок на участие – от 0,5% до 2% от НМЦ(к) 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852366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1.  </a:t>
            </a:r>
            <a:endParaRPr lang="ru-RU" sz="1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499992" y="2182726"/>
            <a:ext cx="0" cy="44300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4775603" y="2182726"/>
            <a:ext cx="40448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з</a:t>
            </a:r>
            <a:r>
              <a:rPr lang="ru-RU" sz="1400" dirty="0" smtClean="0"/>
              <a:t>акупка проводится на общих основаниях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у</a:t>
            </a:r>
            <a:r>
              <a:rPr lang="ru-RU" sz="1400" dirty="0" smtClean="0"/>
              <a:t>становление в извещении требования о привлечении к исполнению контракта субподрядчиков, соисполнителей из числа СМП, СОНКО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у</a:t>
            </a:r>
            <a:r>
              <a:rPr lang="ru-RU" sz="1400" dirty="0" smtClean="0"/>
              <a:t>словие о привлечении субподрядчиков, соисполнителей из числа СМП, СОНКО, объем привлечения, включаются в контракт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о</a:t>
            </a:r>
            <a:r>
              <a:rPr lang="ru-RU" sz="1400" dirty="0" smtClean="0"/>
              <a:t>бъем привлечения устанавливается в виде  процента от цены контракта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о</a:t>
            </a:r>
            <a:r>
              <a:rPr lang="ru-RU" sz="1400" dirty="0" smtClean="0"/>
              <a:t>бязательное включение в контракт условия об гражданско-правовой ответственности поставщика за неисполнения требования о привлечении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852365"/>
            <a:ext cx="366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.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12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Совокупный годовой объем закупок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126" y="2060848"/>
            <a:ext cx="86463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ринятия решения о создании контрактной службы (ч.1 ст.38)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расчета минимального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объема закупок у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СМП и СОНКО (ч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 ст.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30)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асчета максимального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объема закупок путем проведения запроса котировок (ч. 2 ст.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72)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расчета максимального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объема закупок у единственного поставщика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п. 4, 5 ч. 1 ст.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93)</a:t>
            </a: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FF0000"/>
              </a:buClr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заполнения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итоговой информации о годовых объемах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закупок при планировании закупок</a:t>
            </a:r>
            <a:endParaRPr lang="ru-RU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578172"/>
            <a:ext cx="2480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СГОЗ необходим для: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2204864"/>
            <a:ext cx="87129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dirty="0" smtClean="0"/>
              <a:t>Требования к участникам закупки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/>
              <a:t>Ст.31 44-ФЗ</a:t>
            </a:r>
          </a:p>
        </p:txBody>
      </p:sp>
    </p:spTree>
    <p:extLst>
      <p:ext uri="{BB962C8B-B14F-4D97-AF65-F5344CB8AC3E}">
        <p14:creationId xmlns:p14="http://schemas.microsoft.com/office/powerpoint/2010/main" val="3478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Совокупный годовой объем закупок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4266" y="2739935"/>
            <a:ext cx="8720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СГОЗ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календарный год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объем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финансового обеспечения для осуществления заказчиком закупок (ст. 12 БК РФ, п. 16 ст. 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44-ФЗ)      СГОЗ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включает всю сумму денежных средств, которые будут направлены в течение года на оплату заключенных заказчиком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контрактов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государственных и муниципальных заказчиков СГОЗ равен сумме доведенных лимитов бюджетных обязательств на осуществление закупок (абз. 3 п. 5 ст. 219, абз. 2 п. 2 ст. 221 БК РФ). 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енежные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оплату контрактов, заключенных в предыдущих годах, из СГОЗ не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исключаются.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6300192" y="2996952"/>
            <a:ext cx="144016" cy="18569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266" y="5054169"/>
            <a:ext cx="8720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казенному учреждению на 2016 г. доведены лимиты бюджетных обязательств для осуществления закупок в размере 19 млн руб. Из них 5 млн руб. будут направлены на оплату контрактов, заключенных в 2015 г. СГОЗ, используемый для плана-графика на 2016 г., равен 19 млн руб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://www.consultant.ru</a:t>
            </a:r>
            <a:r>
              <a:rPr lang="en-US" sz="1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266" y="1512473"/>
            <a:ext cx="8720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объем закупок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утвержденный на соответствующий финансовый год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общий объем финансового обеспечения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осуществления заказчиком закупок в соответствии с настоящим Федеральным законом, в том числе для оплаты контрактов, заключенных до начала указанного финансового года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подлежащих оплате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указанном финансовом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(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п.16 ст.3 44-ФЗ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771800" y="188640"/>
            <a:ext cx="6228184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Расчет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Совокупного годового объема закупок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72808" cy="5368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43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483768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Расчет нормы закупок у СМП, СОНКО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12768" cy="51363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22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483768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Отчетность по закупкам у Смп, Сонко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Ч.4. ст. 30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44-ФЗ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 bwMode="auto">
          <a:xfrm rot="5400000">
            <a:off x="12779749" y="2777901"/>
            <a:ext cx="340436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728" y="205043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1600" b="1" dirty="0">
                <a:solidFill>
                  <a:srgbClr val="002060"/>
                </a:solidFill>
              </a:rPr>
              <a:t>Правительства РФ от 17.03.2015 N </a:t>
            </a:r>
            <a:r>
              <a:rPr lang="ru-RU" sz="1600" b="1" dirty="0" smtClean="0">
                <a:solidFill>
                  <a:srgbClr val="002060"/>
                </a:solidFill>
              </a:rPr>
              <a:t>238 </a:t>
            </a:r>
            <a:r>
              <a:rPr lang="ru-RU" sz="1600" dirty="0" smtClean="0"/>
              <a:t>утвердило: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</a:t>
            </a:r>
            <a:r>
              <a:rPr lang="ru-RU" sz="1600" dirty="0" smtClean="0"/>
              <a:t>равила подготовки и размещения отчета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ф</a:t>
            </a:r>
            <a:r>
              <a:rPr lang="ru-RU" sz="1600" dirty="0" smtClean="0"/>
              <a:t>орму отчета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Обязанность по размещению отчета о закупках у СМП, СОНКО в ЕИС до </a:t>
            </a:r>
            <a:r>
              <a:rPr lang="ru-RU" sz="1600" dirty="0">
                <a:solidFill>
                  <a:srgbClr val="FF0000"/>
                </a:solidFill>
              </a:rPr>
              <a:t>1 апреля года, следующего за отчетным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730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Р</a:t>
            </a:r>
            <a:r>
              <a:rPr lang="ru-RU" sz="1600" b="1" dirty="0" smtClean="0"/>
              <a:t>ассчитанный </a:t>
            </a:r>
            <a:r>
              <a:rPr lang="ru-RU" sz="1600" b="1" dirty="0"/>
              <a:t>объем закупок у </a:t>
            </a:r>
            <a:r>
              <a:rPr lang="ru-RU" sz="1600" b="1" dirty="0" smtClean="0"/>
              <a:t>СМП,СОНКО </a:t>
            </a:r>
            <a:r>
              <a:rPr lang="ru-RU" sz="1600" b="1" dirty="0" smtClean="0">
                <a:solidFill>
                  <a:srgbClr val="FF0000"/>
                </a:solidFill>
              </a:rPr>
              <a:t>= </a:t>
            </a:r>
            <a:r>
              <a:rPr lang="ru-RU" sz="1600" b="1" dirty="0" smtClean="0"/>
              <a:t>0 руб.:    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з</a:t>
            </a:r>
            <a:r>
              <a:rPr lang="ru-RU" sz="1600" dirty="0" smtClean="0"/>
              <a:t>аказчик не обязан проводить данные закупки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обязанность </a:t>
            </a:r>
            <a:r>
              <a:rPr lang="ru-RU" sz="1600" dirty="0"/>
              <a:t>подготовить отчет об объеме закупок у СМП и СОНКО сохраняется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728" y="4896455"/>
            <a:ext cx="864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 smtClean="0">
                <a:solidFill>
                  <a:srgbClr val="002060"/>
                </a:solidFill>
              </a:rPr>
              <a:t>Письмо Минэкономразвития </a:t>
            </a:r>
            <a:r>
              <a:rPr lang="ru-RU" sz="1100" i="1" dirty="0">
                <a:solidFill>
                  <a:srgbClr val="002060"/>
                </a:solidFill>
              </a:rPr>
              <a:t>России от 11.03.2015 N </a:t>
            </a:r>
            <a:r>
              <a:rPr lang="ru-RU" sz="1100" i="1" dirty="0" smtClean="0">
                <a:solidFill>
                  <a:srgbClr val="002060"/>
                </a:solidFill>
              </a:rPr>
              <a:t>Д28и-643</a:t>
            </a:r>
          </a:p>
          <a:p>
            <a:pPr algn="r"/>
            <a:r>
              <a:rPr lang="ru-RU" sz="1100" i="1" dirty="0" smtClean="0">
                <a:solidFill>
                  <a:srgbClr val="002060"/>
                </a:solidFill>
              </a:rPr>
              <a:t>Письмо Минэкономразвития </a:t>
            </a:r>
            <a:r>
              <a:rPr lang="ru-RU" sz="1100" i="1" dirty="0">
                <a:solidFill>
                  <a:srgbClr val="002060"/>
                </a:solidFill>
              </a:rPr>
              <a:t>России от 06.05.2016 N ОГ-Д28-6288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483768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Ответственность за нарушение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ст.30 44-ФЗ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4149080"/>
            <a:ext cx="8480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ч</a:t>
            </a:r>
            <a:r>
              <a:rPr lang="ru-RU" sz="1600" b="1" dirty="0" smtClean="0">
                <a:solidFill>
                  <a:srgbClr val="FF0000"/>
                </a:solidFill>
              </a:rPr>
              <a:t>.11 ст.7.30 КоАП РФ</a:t>
            </a:r>
          </a:p>
          <a:p>
            <a:endParaRPr lang="ru-RU" sz="1600" dirty="0"/>
          </a:p>
          <a:p>
            <a:pPr algn="just"/>
            <a:r>
              <a:rPr lang="ru-RU" sz="1600" dirty="0"/>
              <a:t>О</a:t>
            </a:r>
            <a:r>
              <a:rPr lang="ru-RU" sz="1600" dirty="0" smtClean="0"/>
              <a:t>существление </a:t>
            </a:r>
            <a:r>
              <a:rPr lang="ru-RU" sz="1600" dirty="0"/>
              <a:t>закупок товаров, работ, услуг для обеспечения государственных и муниципальных нужд у субъектов малого предпринимательства, социально ориентированных некоммерческих организаций в размере менее размера, предусмотренного законодательством Российской Федерации о контрактной системе в сфере закупок, </a:t>
            </a:r>
            <a:r>
              <a:rPr lang="ru-RU" sz="1600" dirty="0" smtClean="0"/>
              <a:t>влечет: </a:t>
            </a:r>
          </a:p>
          <a:p>
            <a:pPr marL="444500" indent="-263525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наложение </a:t>
            </a:r>
            <a:r>
              <a:rPr lang="ru-RU" sz="1600" b="1" dirty="0">
                <a:solidFill>
                  <a:srgbClr val="FF0000"/>
                </a:solidFill>
              </a:rPr>
              <a:t>административного штрафа на должностных лиц в размере пятидесяти тысяч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ч.3 </a:t>
            </a:r>
            <a:r>
              <a:rPr lang="ru-RU" sz="1600" b="1" dirty="0">
                <a:solidFill>
                  <a:srgbClr val="FF0000"/>
                </a:solidFill>
              </a:rPr>
              <a:t>ст.7.30 КоАП РФ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Неразмещение </a:t>
            </a:r>
            <a:r>
              <a:rPr lang="ru-RU" sz="1600" dirty="0"/>
              <a:t>должностным лицом заказчика, должностным лицом уполномоченного органа, должностным лицом уполномоченного учреждения, специализированной организацией в единой информационной системе в сфере закупок информации и документов, размещение которых предусмотрено в соответствии </a:t>
            </a:r>
            <a:r>
              <a:rPr lang="ru-RU" sz="1600" dirty="0" smtClean="0"/>
              <a:t>с законодательством РФ о контрактной системе в сфере закупок влечет:</a:t>
            </a:r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наложение </a:t>
            </a:r>
            <a:r>
              <a:rPr lang="ru-RU" sz="1600" b="1" dirty="0">
                <a:solidFill>
                  <a:srgbClr val="FF0000"/>
                </a:solidFill>
              </a:rPr>
              <a:t>административного штрафа на должностных лиц в размере пятидесяти тысяч </a:t>
            </a:r>
            <a:r>
              <a:rPr lang="ru-RU" sz="1600" b="1" dirty="0" smtClean="0">
                <a:solidFill>
                  <a:srgbClr val="FF0000"/>
                </a:solidFill>
              </a:rPr>
              <a:t>рублей</a:t>
            </a:r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на </a:t>
            </a:r>
            <a:r>
              <a:rPr lang="ru-RU" sz="1600" b="1" dirty="0">
                <a:solidFill>
                  <a:srgbClr val="FF0000"/>
                </a:solidFill>
              </a:rPr>
              <a:t>юридических лиц - пятисот тысяч рублей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20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Учреждениям и предприятиям уИС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3210" y="1412776"/>
            <a:ext cx="936104" cy="532859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113" y="1497965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ОБЯЗАННОСТЬ заказчика предоставлять преимущества УИС в </a:t>
            </a:r>
            <a:r>
              <a:rPr lang="ru-RU" sz="1600" dirty="0">
                <a:cs typeface="Arial" panose="020B0604020202020204" pitchFamily="34" charset="0"/>
              </a:rPr>
              <a:t>отношении предлагаемой ими цены контракта в размере </a:t>
            </a:r>
            <a:r>
              <a:rPr lang="ru-RU" sz="1600" dirty="0" smtClean="0">
                <a:cs typeface="Arial" panose="020B0604020202020204" pitchFamily="34" charset="0"/>
              </a:rPr>
              <a:t>до 15%, но не выше НМЦ (</a:t>
            </a:r>
            <a:r>
              <a:rPr lang="ru-RU" sz="1600" dirty="0">
                <a:cs typeface="Arial" panose="020B0604020202020204" pitchFamily="34" charset="0"/>
              </a:rPr>
              <a:t>к) </a:t>
            </a:r>
            <a:r>
              <a:rPr lang="ru-RU" sz="1400" i="1" dirty="0" smtClean="0">
                <a:cs typeface="Arial" panose="020B0604020202020204" pitchFamily="34" charset="0"/>
              </a:rPr>
              <a:t>(Письмо </a:t>
            </a:r>
            <a:r>
              <a:rPr lang="ru-RU" sz="1400" i="1" dirty="0">
                <a:cs typeface="Arial" panose="020B0604020202020204" pitchFamily="34" charset="0"/>
              </a:rPr>
              <a:t>Минэкономразвития России от 15.10.2014 N </a:t>
            </a:r>
            <a:r>
              <a:rPr lang="ru-RU" sz="1400" i="1" dirty="0" smtClean="0">
                <a:cs typeface="Arial" panose="020B0604020202020204" pitchFamily="34" charset="0"/>
              </a:rPr>
              <a:t>Д28и-2197)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21" y="2421042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Исключение – закупка у единственного поставщика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13" y="2924942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Установлен </a:t>
            </a:r>
            <a:r>
              <a:rPr lang="ru-RU" sz="1600" u="sng" dirty="0" smtClean="0">
                <a:cs typeface="Arial" panose="020B0604020202020204" pitchFamily="34" charset="0"/>
              </a:rPr>
              <a:t>порядок</a:t>
            </a:r>
            <a:r>
              <a:rPr lang="ru-RU" sz="1600" dirty="0" smtClean="0">
                <a:cs typeface="Arial" panose="020B0604020202020204" pitchFamily="34" charset="0"/>
              </a:rPr>
              <a:t> предоставления преимуществ и </a:t>
            </a:r>
            <a:r>
              <a:rPr lang="ru-RU" sz="1600" u="sng" dirty="0" smtClean="0">
                <a:cs typeface="Arial" panose="020B0604020202020204" pitchFamily="34" charset="0"/>
              </a:rPr>
              <a:t>перечень</a:t>
            </a:r>
            <a:r>
              <a:rPr lang="ru-RU" sz="1600" dirty="0" smtClean="0">
                <a:cs typeface="Arial" panose="020B0604020202020204" pitchFamily="34" charset="0"/>
              </a:rPr>
              <a:t> ТРУ, при закупке которых преимущества УИС необходимо предоставлять </a:t>
            </a:r>
            <a:r>
              <a:rPr lang="ru-RU" sz="1400" i="1" dirty="0" smtClean="0">
                <a:cs typeface="Arial" panose="020B0604020202020204" pitchFamily="34" charset="0"/>
              </a:rPr>
              <a:t>(Постановление </a:t>
            </a:r>
            <a:r>
              <a:rPr lang="ru-RU" sz="1400" i="1" dirty="0">
                <a:cs typeface="Arial" panose="020B0604020202020204" pitchFamily="34" charset="0"/>
              </a:rPr>
              <a:t>Правительства РФ от 14.07.2014 N </a:t>
            </a:r>
            <a:r>
              <a:rPr lang="ru-RU" sz="1400" i="1" dirty="0" smtClean="0">
                <a:cs typeface="Arial" panose="020B0604020202020204" pitchFamily="34" charset="0"/>
              </a:rPr>
              <a:t>649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5998" y="5196315"/>
            <a:ext cx="82809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Требование о предоставлении преимуществ (</a:t>
            </a:r>
            <a:r>
              <a:rPr lang="ru-RU" sz="1600" i="1" dirty="0" smtClean="0">
                <a:cs typeface="Arial" panose="020B0604020202020204" pitchFamily="34" charset="0"/>
              </a:rPr>
              <a:t>в произвольной форме) </a:t>
            </a:r>
            <a:r>
              <a:rPr lang="ru-RU" sz="1600" dirty="0" smtClean="0">
                <a:cs typeface="Arial" panose="020B0604020202020204" pitchFamily="34" charset="0"/>
              </a:rPr>
              <a:t>включается участником УИС в состав заявки на участие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618" y="3907795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Ограничения по участию в закупке в отношении других категорий участников - нет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3999" y="4336886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Ограничение НМЦ(к) – нет 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3999" y="4752942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Размер обеспечения заявок на участие – от 0,5% до 2% от НМЦ(к) 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998" y="5893891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Ограничение срока оплаты по контракту - нет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113" y="6349101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Отчетность по закупкам у учреждений и предприятий УИС - нет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Учреждениям и предприятиям уИС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969" y="2204864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в</a:t>
            </a:r>
            <a:r>
              <a:rPr lang="ru-RU" sz="1600" dirty="0"/>
              <a:t> </a:t>
            </a:r>
            <a:r>
              <a:rPr lang="ru-RU" sz="1600" dirty="0" smtClean="0"/>
              <a:t>извещении </a:t>
            </a:r>
            <a:r>
              <a:rPr lang="ru-RU" sz="1600" dirty="0"/>
              <a:t>о проведении </a:t>
            </a:r>
            <a:r>
              <a:rPr lang="ru-RU" sz="1600" dirty="0" smtClean="0"/>
              <a:t>электронного аукциона установлено </a:t>
            </a:r>
            <a:r>
              <a:rPr lang="ru-RU" sz="1600" dirty="0"/>
              <a:t>преимущество для учреждений и предприятий </a:t>
            </a:r>
            <a:r>
              <a:rPr lang="ru-RU" sz="1600" dirty="0" smtClean="0"/>
              <a:t>УИС в </a:t>
            </a:r>
            <a:r>
              <a:rPr lang="ru-RU" sz="1600" dirty="0"/>
              <a:t>размере 15% от цены </a:t>
            </a:r>
            <a:r>
              <a:rPr lang="ru-RU" sz="1600" dirty="0" smtClean="0"/>
              <a:t>контракта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НМЦ(к) = 400 </a:t>
            </a:r>
            <a:r>
              <a:rPr lang="ru-RU" sz="1600" dirty="0"/>
              <a:t>тыс. руб. </a:t>
            </a: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победитель электронного аукциона – предприятие УИС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цена </a:t>
            </a:r>
            <a:r>
              <a:rPr lang="ru-RU" sz="1600" dirty="0"/>
              <a:t>контракта, предложенная </a:t>
            </a:r>
            <a:r>
              <a:rPr lang="ru-RU" sz="1600" dirty="0" smtClean="0"/>
              <a:t>победителем = 370 </a:t>
            </a:r>
            <a:r>
              <a:rPr lang="ru-RU" sz="1600" dirty="0"/>
              <a:t>тыс. руб. </a:t>
            </a: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ц</a:t>
            </a:r>
            <a:r>
              <a:rPr lang="ru-RU" sz="1600" dirty="0" smtClean="0"/>
              <a:t>ена победителя  </a:t>
            </a:r>
            <a:r>
              <a:rPr lang="ru-RU" sz="1600" dirty="0"/>
              <a:t>с учетом преимущества - 425,5 тыс. руб. (370 тыс. руб. + 15%) </a:t>
            </a:r>
            <a:r>
              <a:rPr lang="ru-RU" sz="1600" dirty="0" smtClean="0"/>
              <a:t>&gt; НМЦ(к). 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контракт заключается </a:t>
            </a:r>
            <a:r>
              <a:rPr lang="ru-RU" sz="1600" dirty="0"/>
              <a:t>по </a:t>
            </a:r>
            <a:r>
              <a:rPr lang="ru-RU" sz="1600" dirty="0" smtClean="0"/>
              <a:t>цене =  400 </a:t>
            </a:r>
            <a:r>
              <a:rPr lang="ru-RU" sz="1600" dirty="0"/>
              <a:t>тыс. руб</a:t>
            </a:r>
            <a:r>
              <a:rPr lang="ru-RU" sz="1600" dirty="0" smtClean="0"/>
              <a:t>.(НМЦ(к))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48478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Пример расчета цены контракта в случае предоставления преференций учреждениям и  предприятиям УИС: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организациям инвалидов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3210" y="1412776"/>
            <a:ext cx="936104" cy="532859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113" y="1497965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cs typeface="Arial" panose="020B0604020202020204" pitchFamily="34" charset="0"/>
              </a:rPr>
              <a:t>ОБЯЗАННОСТЬ</a:t>
            </a:r>
            <a:r>
              <a:rPr lang="ru-RU" sz="1600" dirty="0" smtClean="0">
                <a:cs typeface="Arial" panose="020B0604020202020204" pitchFamily="34" charset="0"/>
              </a:rPr>
              <a:t> заказчика предоставлять преимущества ОИ в </a:t>
            </a:r>
            <a:r>
              <a:rPr lang="ru-RU" sz="1600" dirty="0">
                <a:cs typeface="Arial" panose="020B0604020202020204" pitchFamily="34" charset="0"/>
              </a:rPr>
              <a:t>отношении предлагаемой ими цены контракта в размере </a:t>
            </a:r>
            <a:r>
              <a:rPr lang="ru-RU" sz="1600" dirty="0" smtClean="0">
                <a:cs typeface="Arial" panose="020B0604020202020204" pitchFamily="34" charset="0"/>
              </a:rPr>
              <a:t>до 15%, но не выше НМЦ (</a:t>
            </a:r>
            <a:r>
              <a:rPr lang="ru-RU" sz="1600" dirty="0">
                <a:cs typeface="Arial" panose="020B0604020202020204" pitchFamily="34" charset="0"/>
              </a:rPr>
              <a:t>к) </a:t>
            </a:r>
            <a:r>
              <a:rPr lang="ru-RU" sz="1400" i="1" dirty="0" smtClean="0">
                <a:cs typeface="Arial" panose="020B0604020202020204" pitchFamily="34" charset="0"/>
              </a:rPr>
              <a:t>(Письмо </a:t>
            </a:r>
            <a:r>
              <a:rPr lang="ru-RU" sz="1400" i="1" dirty="0">
                <a:cs typeface="Arial" panose="020B0604020202020204" pitchFamily="34" charset="0"/>
              </a:rPr>
              <a:t>Минэкономразвития России от 15.10.2014 N </a:t>
            </a:r>
            <a:r>
              <a:rPr lang="ru-RU" sz="1400" i="1" dirty="0" smtClean="0">
                <a:cs typeface="Arial" panose="020B0604020202020204" pitchFamily="34" charset="0"/>
              </a:rPr>
              <a:t>Д28и-2197)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21" y="2421042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Исключение – закупка у единственного поставщика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13" y="2924942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Установлен </a:t>
            </a:r>
            <a:r>
              <a:rPr lang="ru-RU" sz="1600" b="1" u="sng" dirty="0" smtClean="0">
                <a:cs typeface="Arial" panose="020B0604020202020204" pitchFamily="34" charset="0"/>
              </a:rPr>
              <a:t>порядок</a:t>
            </a:r>
            <a:r>
              <a:rPr lang="ru-RU" sz="1600" dirty="0" smtClean="0">
                <a:cs typeface="Arial" panose="020B0604020202020204" pitchFamily="34" charset="0"/>
              </a:rPr>
              <a:t> предоставления преимуществ и </a:t>
            </a:r>
            <a:r>
              <a:rPr lang="ru-RU" sz="1600" b="1" u="sng" dirty="0" smtClean="0">
                <a:cs typeface="Arial" panose="020B0604020202020204" pitchFamily="34" charset="0"/>
              </a:rPr>
              <a:t>перечень</a:t>
            </a:r>
            <a:r>
              <a:rPr lang="ru-RU" sz="1600" u="sng" dirty="0" smtClean="0"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cs typeface="Arial" panose="020B0604020202020204" pitchFamily="34" charset="0"/>
              </a:rPr>
              <a:t>ТРУ</a:t>
            </a:r>
            <a:r>
              <a:rPr lang="ru-RU" sz="1600" dirty="0" smtClean="0">
                <a:cs typeface="Arial" panose="020B0604020202020204" pitchFamily="34" charset="0"/>
              </a:rPr>
              <a:t>, при закупке которых преимущества ОИ необходимо предоставлять </a:t>
            </a:r>
            <a:r>
              <a:rPr lang="ru-RU" sz="1400" i="1" dirty="0" smtClean="0">
                <a:cs typeface="Arial" panose="020B0604020202020204" pitchFamily="34" charset="0"/>
              </a:rPr>
              <a:t>(Постановление </a:t>
            </a:r>
            <a:r>
              <a:rPr lang="ru-RU" sz="1400" i="1" dirty="0">
                <a:cs typeface="Arial" panose="020B0604020202020204" pitchFamily="34" charset="0"/>
              </a:rPr>
              <a:t>Правительства РФ от </a:t>
            </a:r>
            <a:r>
              <a:rPr lang="ru-RU" sz="1400" i="1" dirty="0" smtClean="0">
                <a:cs typeface="Arial" panose="020B0604020202020204" pitchFamily="34" charset="0"/>
              </a:rPr>
              <a:t>15.04.2014 N 341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618" y="3907795"/>
            <a:ext cx="828092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cs typeface="Arial" panose="020B0604020202020204" pitchFamily="34" charset="0"/>
              </a:rPr>
              <a:t>Преимущества предоставляются:</a:t>
            </a:r>
          </a:p>
          <a:p>
            <a:pPr algn="just"/>
            <a:endParaRPr lang="ru-RU" sz="1600" b="1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общероссийским общественным организациям </a:t>
            </a:r>
            <a:r>
              <a:rPr lang="ru-RU" sz="1600" dirty="0"/>
              <a:t>инвалидов, союзы общественных организаций инвалидов, не менее 80 % членов – инвалиды или их законные </a:t>
            </a:r>
            <a:r>
              <a:rPr lang="ru-RU" sz="1600" dirty="0" smtClean="0"/>
              <a:t>представители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организации, </a:t>
            </a:r>
            <a:r>
              <a:rPr lang="ru-RU" sz="1600" dirty="0"/>
              <a:t>у </a:t>
            </a:r>
            <a:r>
              <a:rPr lang="ru-RU" sz="1600" dirty="0" smtClean="0"/>
              <a:t>которых: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  <a:tabLst>
                <a:tab pos="449263" algn="l"/>
              </a:tabLst>
            </a:pPr>
            <a:r>
              <a:rPr lang="ru-RU" sz="1600" dirty="0" smtClean="0"/>
              <a:t>уставный </a:t>
            </a:r>
            <a:r>
              <a:rPr lang="ru-RU" sz="1600" dirty="0"/>
              <a:t>(складочный) капитал полностью состоит из вкладов общероссийских общественных организаций инвалидов 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  <a:tabLst>
                <a:tab pos="449263" algn="l"/>
              </a:tabLst>
            </a:pPr>
            <a:r>
              <a:rPr lang="ru-RU" sz="1600" dirty="0" smtClean="0"/>
              <a:t>численность </a:t>
            </a:r>
            <a:r>
              <a:rPr lang="ru-RU" sz="1600" dirty="0"/>
              <a:t>работников инвалидов не менее 50 % от общего числа работников 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  <a:tabLst>
                <a:tab pos="449263" algn="l"/>
              </a:tabLst>
            </a:pPr>
            <a:r>
              <a:rPr lang="ru-RU" sz="1600" dirty="0" smtClean="0"/>
              <a:t>доля </a:t>
            </a:r>
            <a:r>
              <a:rPr lang="ru-RU" sz="1600" dirty="0"/>
              <a:t>оплаты труда </a:t>
            </a:r>
            <a:r>
              <a:rPr lang="ru-RU" sz="1600" dirty="0" smtClean="0"/>
              <a:t>инвалидов в ФОТ не менее 25%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организациям инвалидов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6865" y="1522857"/>
            <a:ext cx="8472442" cy="4104456"/>
            <a:chOff x="436591" y="1367786"/>
            <a:chExt cx="8472442" cy="4104456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436591" y="1367786"/>
              <a:ext cx="936104" cy="410445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5998" y="2996952"/>
              <a:ext cx="828092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anose="020B0604020202020204" pitchFamily="34" charset="0"/>
                </a:rPr>
                <a:t>Участник включает в заявку на участие заявление </a:t>
              </a:r>
              <a:r>
                <a:rPr lang="ru-RU" sz="1600" i="1" dirty="0" smtClean="0">
                  <a:cs typeface="Arial" panose="020B0604020202020204" pitchFamily="34" charset="0"/>
                </a:rPr>
                <a:t>(в произвольной форме) </a:t>
              </a:r>
              <a:r>
                <a:rPr lang="ru-RU" sz="1600" dirty="0" smtClean="0">
                  <a:cs typeface="Arial" panose="020B0604020202020204" pitchFamily="34" charset="0"/>
                </a:rPr>
                <a:t>о своем соответствии требованиям ч.2 ст.29. 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5998" y="1469385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anose="020B0604020202020204" pitchFamily="34" charset="0"/>
                </a:rPr>
                <a:t>Ограничения по участию в закупке в отношении других категорий участников - нет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28113" y="2003264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anose="020B0604020202020204" pitchFamily="34" charset="0"/>
                </a:rPr>
                <a:t>Ограничение НМЦ(к) – нет 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8113" y="2492896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anose="020B0604020202020204" pitchFamily="34" charset="0"/>
                </a:rPr>
                <a:t>Размер обеспечения заявок на участие – от 0,5% до 2% от НМЦ(к) 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5998" y="4509120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anose="020B0604020202020204" pitchFamily="34" charset="0"/>
                </a:rPr>
                <a:t>Ограничение срока оплаты по контракту - нет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5998" y="5028408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anose="020B0604020202020204" pitchFamily="34" charset="0"/>
                </a:rPr>
                <a:t>Отчетность по закупкам у организаций инвалидов - нет</a:t>
              </a:r>
              <a:endParaRPr lang="ru-RU" sz="1600" dirty="0"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30228" y="3776857"/>
              <a:ext cx="827880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/>
                <a:t>Требование о предоставлении преимуществ </a:t>
              </a:r>
              <a:r>
                <a:rPr lang="ru-RU" sz="1600" i="1" dirty="0"/>
                <a:t>(в произвольной форме) </a:t>
              </a:r>
              <a:r>
                <a:rPr lang="ru-RU" sz="1600" dirty="0" smtClean="0"/>
                <a:t>предъявляется ОИ, признанной победителем, заказчику на этапе заключения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30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Преимущества организациям инвалидов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Пример расчета цены контракта при предоставлении преимуществ организации инвалидов: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6969" y="2348880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в</a:t>
            </a:r>
            <a:r>
              <a:rPr lang="ru-RU" sz="1600" dirty="0"/>
              <a:t> </a:t>
            </a:r>
            <a:r>
              <a:rPr lang="ru-RU" sz="1600" dirty="0" smtClean="0"/>
              <a:t>извещении </a:t>
            </a:r>
            <a:r>
              <a:rPr lang="ru-RU" sz="1600" dirty="0"/>
              <a:t>о проведении </a:t>
            </a:r>
            <a:r>
              <a:rPr lang="ru-RU" sz="1600" dirty="0" smtClean="0"/>
              <a:t>электронного аукциона установлено </a:t>
            </a:r>
            <a:r>
              <a:rPr lang="ru-RU" sz="1600" dirty="0"/>
              <a:t>преимущество для </a:t>
            </a:r>
            <a:r>
              <a:rPr lang="ru-RU" sz="1600" dirty="0" smtClean="0"/>
              <a:t>организаций инвалидов в </a:t>
            </a:r>
            <a:r>
              <a:rPr lang="ru-RU" sz="1600" dirty="0"/>
              <a:t>размере 15% от цены </a:t>
            </a:r>
            <a:r>
              <a:rPr lang="ru-RU" sz="1600" dirty="0" smtClean="0"/>
              <a:t>контракта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НМЦ(к) = 200 </a:t>
            </a:r>
            <a:r>
              <a:rPr lang="ru-RU" sz="1600" dirty="0"/>
              <a:t>тыс. руб. </a:t>
            </a: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победитель электронного аукциона – организация инвалидов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цена </a:t>
            </a:r>
            <a:r>
              <a:rPr lang="ru-RU" sz="1600" dirty="0"/>
              <a:t>контракта, предложенная </a:t>
            </a:r>
            <a:r>
              <a:rPr lang="ru-RU" sz="1600" dirty="0" smtClean="0"/>
              <a:t>победителем = 170 </a:t>
            </a:r>
            <a:r>
              <a:rPr lang="ru-RU" sz="1600" dirty="0"/>
              <a:t>тыс. руб. </a:t>
            </a: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ц</a:t>
            </a:r>
            <a:r>
              <a:rPr lang="ru-RU" sz="1600" dirty="0" smtClean="0"/>
              <a:t>ена победителя  </a:t>
            </a:r>
            <a:r>
              <a:rPr lang="ru-RU" sz="1600" dirty="0"/>
              <a:t>с учетом преимущества - </a:t>
            </a:r>
            <a:r>
              <a:rPr lang="ru-RU" sz="1600" dirty="0" smtClean="0"/>
              <a:t>195,5 </a:t>
            </a:r>
            <a:r>
              <a:rPr lang="ru-RU" sz="1600" dirty="0"/>
              <a:t>тыс. руб. </a:t>
            </a:r>
            <a:r>
              <a:rPr lang="ru-RU" sz="1600" dirty="0" smtClean="0"/>
              <a:t>(170 </a:t>
            </a:r>
            <a:r>
              <a:rPr lang="ru-RU" sz="1600" dirty="0"/>
              <a:t>тыс. руб. + 15%) &lt;</a:t>
            </a:r>
            <a:r>
              <a:rPr lang="ru-RU" sz="1600" dirty="0" smtClean="0"/>
              <a:t> НМЦ(к). 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контракт заключается </a:t>
            </a:r>
            <a:r>
              <a:rPr lang="ru-RU" sz="1600" dirty="0"/>
              <a:t>по </a:t>
            </a:r>
            <a:r>
              <a:rPr lang="ru-RU" sz="1600" dirty="0" smtClean="0"/>
              <a:t>цене =  195,5 </a:t>
            </a:r>
            <a:r>
              <a:rPr lang="ru-RU" sz="1600" dirty="0"/>
              <a:t>тыс.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33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3528" y="1566664"/>
            <a:ext cx="1827401" cy="2997186"/>
            <a:chOff x="323528" y="1427804"/>
            <a:chExt cx="1827401" cy="299718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427804"/>
              <a:ext cx="1827401" cy="241241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755576" y="3840215"/>
              <a:ext cx="11774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 </a:t>
              </a:r>
            </a:p>
            <a:p>
              <a:pPr algn="just"/>
              <a:r>
                <a:rPr lang="ru-RU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44-ФЗ</a:t>
              </a:r>
              <a:endPara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07903" y="1804281"/>
            <a:ext cx="5184576" cy="2521301"/>
            <a:chOff x="3707904" y="1701168"/>
            <a:chExt cx="5184576" cy="25213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707904" y="1701168"/>
              <a:ext cx="5184576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FF0000"/>
                  </a:solidFill>
                </a:rPr>
                <a:t>юридическое </a:t>
              </a:r>
              <a:r>
                <a:rPr lang="ru-RU" b="1" dirty="0" smtClean="0">
                  <a:solidFill>
                    <a:srgbClr val="FF0000"/>
                  </a:solidFill>
                </a:rPr>
                <a:t>лицо </a:t>
              </a:r>
              <a:r>
                <a:rPr lang="ru-RU" sz="1200" i="1" dirty="0" smtClean="0"/>
                <a:t>независимо </a:t>
              </a:r>
              <a:r>
                <a:rPr lang="ru-RU" sz="1200" i="1" dirty="0"/>
                <a:t>от его организационно-правовой формы, формы собственности, места нахождения и места происхождения </a:t>
              </a:r>
              <a:r>
                <a:rPr lang="ru-RU" sz="1200" i="1" dirty="0" smtClean="0"/>
                <a:t>капитала</a:t>
              </a:r>
            </a:p>
            <a:p>
              <a:pPr algn="just"/>
              <a:endParaRPr lang="ru-RU" sz="1200" i="1" dirty="0"/>
            </a:p>
            <a:p>
              <a:pPr marL="1527175" indent="-1258888" algn="just"/>
              <a:r>
                <a:rPr lang="ru-RU" sz="1400" b="1" u="sng" dirty="0" smtClean="0"/>
                <a:t>Исключение:</a:t>
              </a:r>
              <a:r>
                <a:rPr lang="ru-RU" sz="1400" b="1" dirty="0" smtClean="0"/>
                <a:t> </a:t>
              </a:r>
              <a:r>
                <a:rPr lang="ru-RU" sz="1200" i="1" dirty="0" smtClean="0"/>
                <a:t>юридические лица, зарегистрированные в   офшорных зонах*</a:t>
              </a:r>
              <a:endParaRPr lang="ru-RU" sz="1200" i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707904" y="3883915"/>
              <a:ext cx="5184576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600" b="1" dirty="0">
                  <a:solidFill>
                    <a:srgbClr val="FF0000"/>
                  </a:solidFill>
                </a:rPr>
                <a:t>и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ндивидуальный предприниматель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07904" y="3284984"/>
              <a:ext cx="5184576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600" b="1" dirty="0">
                  <a:solidFill>
                    <a:srgbClr val="FF0000"/>
                  </a:solidFill>
                </a:rPr>
                <a:t>ф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изическое лицо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Левая фигурная скобка 8"/>
          <p:cNvSpPr/>
          <p:nvPr/>
        </p:nvSpPr>
        <p:spPr bwMode="auto">
          <a:xfrm>
            <a:off x="2676461" y="2132856"/>
            <a:ext cx="288032" cy="1801221"/>
          </a:xfrm>
          <a:prstGeom prst="leftBrac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1412776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 ст.3 44-ФЗ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170799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*Перечень офшорных зон – Приказ Минфина РФ от 13.11.2007 г. № 108н 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75364" y="332656"/>
            <a:ext cx="6317116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Участники Закупки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0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Ответственность за нарушение требований ст. 28, 29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.4.2 ст.7.30 КоАП РФ</a:t>
            </a:r>
          </a:p>
          <a:p>
            <a:endParaRPr lang="ru-RU" dirty="0"/>
          </a:p>
          <a:p>
            <a:pPr algn="just"/>
            <a:r>
              <a:rPr lang="ru-RU" dirty="0"/>
              <a:t>Утверждение конкурсной документации, документации об аукционе, документации о проведении запроса предложений, определение содержания извещения о проведении запроса котировок с нарушением требований, </a:t>
            </a:r>
            <a:r>
              <a:rPr lang="ru-RU" dirty="0" smtClean="0"/>
              <a:t>предусмотренных законодательством РФ о контрактной системе в сфере закупок влечет:</a:t>
            </a:r>
          </a:p>
          <a:p>
            <a:pPr algn="just"/>
            <a:endParaRPr lang="ru-RU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наложение административного штрафа на должностных лиц в размере трех тысяч рублей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2204864"/>
            <a:ext cx="87129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dirty="0" smtClean="0"/>
              <a:t>Национальный режим при осуществлении закупок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/>
              <a:t>Ст.14 44-ФЗ</a:t>
            </a:r>
          </a:p>
        </p:txBody>
      </p:sp>
    </p:spTree>
    <p:extLst>
      <p:ext uri="{BB962C8B-B14F-4D97-AF65-F5344CB8AC3E}">
        <p14:creationId xmlns:p14="http://schemas.microsoft.com/office/powerpoint/2010/main" val="39802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372" y="1403855"/>
            <a:ext cx="7738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Применение 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национального режима при осуществлении закупок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419829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cs typeface="Arial" pitchFamily="34" charset="0"/>
              </a:rPr>
              <a:t>з</a:t>
            </a:r>
            <a:r>
              <a:rPr lang="ru-RU" sz="1600" dirty="0" smtClean="0">
                <a:cs typeface="Arial" pitchFamily="34" charset="0"/>
              </a:rPr>
              <a:t>апрет на допуск иностранных ТРУ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 smtClean="0"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cs typeface="Arial" pitchFamily="34" charset="0"/>
              </a:rPr>
              <a:t>ограничение </a:t>
            </a:r>
            <a:r>
              <a:rPr lang="ru-RU" sz="1600" dirty="0">
                <a:cs typeface="Arial" pitchFamily="34" charset="0"/>
              </a:rPr>
              <a:t>на допуск иностранных ТРУ </a:t>
            </a:r>
          </a:p>
          <a:p>
            <a:r>
              <a:rPr lang="ru-RU" sz="1600" b="1" dirty="0" smtClean="0">
                <a:cs typeface="Arial" pitchFamily="34" charset="0"/>
              </a:rPr>
              <a:t> 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2867" y="2636912"/>
            <a:ext cx="389882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cs typeface="Arial" pitchFamily="34" charset="0"/>
              </a:rPr>
              <a:t>у</a:t>
            </a:r>
            <a:r>
              <a:rPr lang="ru-RU" sz="1600" dirty="0" smtClean="0">
                <a:cs typeface="Arial" pitchFamily="34" charset="0"/>
              </a:rPr>
              <a:t>словия  допуска иностранных ТРУ 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23" y="2008546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Правительство РФ: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31464" y="1988840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Минэкономразвития  РФ: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248" y="3960351"/>
            <a:ext cx="860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r>
              <a:rPr lang="ru-RU" sz="1600" dirty="0" smtClean="0"/>
              <a:t> Обязанность заказчиков размещать в ЕИС обоснование </a:t>
            </a:r>
            <a:r>
              <a:rPr lang="ru-RU" sz="1600" dirty="0"/>
              <a:t>невозможности соблюдения </a:t>
            </a:r>
            <a:r>
              <a:rPr lang="ru-RU" sz="1600" dirty="0" smtClean="0"/>
              <a:t>запрета </a:t>
            </a:r>
            <a:r>
              <a:rPr lang="ru-RU" sz="1600" dirty="0"/>
              <a:t>или </a:t>
            </a:r>
            <a:r>
              <a:rPr lang="ru-RU" sz="1600" dirty="0" smtClean="0"/>
              <a:t>ограничений </a:t>
            </a:r>
            <a:r>
              <a:rPr lang="ru-RU" sz="1600" i="1" dirty="0" smtClean="0"/>
              <a:t>(в случае</a:t>
            </a:r>
            <a:r>
              <a:rPr lang="ru-RU" sz="1600" i="1" dirty="0"/>
              <a:t>, если </a:t>
            </a:r>
            <a:r>
              <a:rPr lang="ru-RU" sz="1600" i="1" dirty="0" smtClean="0"/>
              <a:t>НПА Правительства РФ устанавливают случаи, допускающие исключения </a:t>
            </a:r>
            <a:r>
              <a:rPr lang="ru-RU" sz="1600" i="1" dirty="0"/>
              <a:t>из установленных </a:t>
            </a:r>
            <a:r>
              <a:rPr lang="ru-RU" sz="1600" i="1" dirty="0" smtClean="0"/>
              <a:t>запрета </a:t>
            </a:r>
            <a:r>
              <a:rPr lang="ru-RU" sz="1600" i="1" dirty="0"/>
              <a:t>или </a:t>
            </a:r>
            <a:r>
              <a:rPr lang="ru-RU" sz="1600" i="1" dirty="0" smtClean="0"/>
              <a:t>ограничений)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33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690" y="1844824"/>
            <a:ext cx="85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/>
              <a:t>Постановление Правительства </a:t>
            </a:r>
            <a:r>
              <a:rPr lang="ru-RU" sz="1600" b="1" dirty="0"/>
              <a:t>РФ от 24.12.2013 N </a:t>
            </a:r>
            <a:r>
              <a:rPr lang="ru-RU" sz="1600" b="1" dirty="0" smtClean="0"/>
              <a:t>1224</a:t>
            </a:r>
          </a:p>
          <a:p>
            <a:pPr algn="just"/>
            <a:endParaRPr lang="ru-RU" sz="1600" dirty="0"/>
          </a:p>
          <a:p>
            <a:pPr marL="269875" algn="just"/>
            <a:r>
              <a:rPr lang="ru-RU" sz="1600" dirty="0" smtClean="0"/>
              <a:t>"</a:t>
            </a:r>
            <a:r>
              <a:rPr lang="ru-RU" sz="1600" dirty="0"/>
              <a:t>Об установлении запрета и ограничений на допуск товаров, происходящих из иностранных государств, работ (услуг), выполняемых (оказываемых) иностранными лицами, для целей осуществления закупок товаров, работ (услуг) для нужд обороны страны и безопасности государства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56774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Запреты на допуск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590" y="3543593"/>
            <a:ext cx="85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14.07.2014 N </a:t>
            </a:r>
            <a:r>
              <a:rPr lang="ru-RU" sz="1600" b="1" dirty="0" smtClean="0"/>
              <a:t>656</a:t>
            </a:r>
          </a:p>
          <a:p>
            <a:pPr marL="285750" indent="-15875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285750" indent="-15875" algn="just">
              <a:buClr>
                <a:srgbClr val="FF0000"/>
              </a:buClr>
            </a:pPr>
            <a:r>
              <a:rPr lang="ru-RU" sz="1600" dirty="0" smtClean="0"/>
              <a:t>"</a:t>
            </a:r>
            <a:r>
              <a:rPr lang="ru-RU" sz="1600" dirty="0"/>
              <a:t>Об установлении запрета на допуск отдельных видов товаров машиностроения, происходящих из иностранных государств, для целей осуществления закупок для обеспечения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14367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>
                <a:srgbClr val="FF0000"/>
              </a:buClr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  Постановление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Правительства РФ от 14.07.2014 N 656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Запрет </a:t>
            </a:r>
            <a:r>
              <a:rPr lang="ru-RU" sz="1600" b="1" dirty="0"/>
              <a:t>на допуск отдельных видов товаров машиностроения, происходящих из иностранных государств, </a:t>
            </a:r>
            <a:r>
              <a:rPr lang="ru-RU" sz="1600" b="1" dirty="0" smtClean="0"/>
              <a:t>в соответствии с утвержденным перечнем (включает 55 наименований)</a:t>
            </a:r>
          </a:p>
          <a:p>
            <a:pPr algn="just"/>
            <a:endParaRPr lang="ru-RU" dirty="0"/>
          </a:p>
          <a:p>
            <a:r>
              <a:rPr lang="ru-RU" sz="1600" b="1" u="sng" dirty="0" smtClean="0">
                <a:solidFill>
                  <a:srgbClr val="FF0000"/>
                </a:solidFill>
              </a:rPr>
              <a:t>Исключения:</a:t>
            </a:r>
          </a:p>
          <a:p>
            <a:endParaRPr lang="ru-RU" sz="1600" u="sng" dirty="0" smtClean="0">
              <a:solidFill>
                <a:srgbClr val="FF0000"/>
              </a:solidFill>
            </a:endParaRPr>
          </a:p>
          <a:p>
            <a:pPr marL="268288" indent="-268288" algn="just"/>
            <a:r>
              <a:rPr lang="ru-RU" sz="1600" dirty="0" smtClean="0">
                <a:solidFill>
                  <a:srgbClr val="FF0000"/>
                </a:solidFill>
              </a:rPr>
              <a:t>1 группа товаров (п.1-13, 17-32 </a:t>
            </a:r>
            <a:r>
              <a:rPr lang="ru-RU" sz="1600" dirty="0">
                <a:solidFill>
                  <a:srgbClr val="FF0000"/>
                </a:solidFill>
              </a:rPr>
              <a:t>и </a:t>
            </a:r>
            <a:r>
              <a:rPr lang="ru-RU" sz="1600" dirty="0" smtClean="0">
                <a:solidFill>
                  <a:srgbClr val="FF0000"/>
                </a:solidFill>
              </a:rPr>
              <a:t>34-55 перечня):</a:t>
            </a:r>
          </a:p>
          <a:p>
            <a:pPr marL="268288" indent="-268288" algn="just"/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производятся при создании или модернизации и (или) освоении производства продукции машиностроения в соответствии </a:t>
            </a:r>
            <a:r>
              <a:rPr lang="ru-RU" sz="1400" b="1" dirty="0"/>
              <a:t>со специальным инвестиционным контрактом</a:t>
            </a:r>
            <a:r>
              <a:rPr lang="ru-RU" sz="1400" dirty="0"/>
              <a:t>, заключенным инвестором с </a:t>
            </a:r>
            <a:r>
              <a:rPr lang="ru-RU" sz="1400" dirty="0" smtClean="0"/>
              <a:t>РФ или РФ и </a:t>
            </a:r>
            <a:r>
              <a:rPr lang="ru-RU" sz="1400" dirty="0"/>
              <a:t>субъектом </a:t>
            </a:r>
            <a:r>
              <a:rPr lang="ru-RU" sz="1400" dirty="0" smtClean="0"/>
              <a:t>РФ и </a:t>
            </a:r>
            <a:r>
              <a:rPr lang="ru-RU" sz="1400" dirty="0"/>
              <a:t>(или) муниципальным образованием и содержащим обязательство инвестора и (или) привлеченного инвестором лица по поэтапному выполнению на промышленном производстве всех технологических и производственных операций, предусмотренных для промышленной продукции соответствующего вида приложением к </a:t>
            </a:r>
            <a:r>
              <a:rPr lang="ru-RU" sz="1400" b="1" dirty="0"/>
              <a:t>П</a:t>
            </a:r>
            <a:r>
              <a:rPr lang="ru-RU" sz="1400" b="1" dirty="0" smtClean="0"/>
              <a:t>остановлению </a:t>
            </a:r>
            <a:r>
              <a:rPr lang="ru-RU" sz="1400" b="1" dirty="0"/>
              <a:t>Правительства </a:t>
            </a:r>
            <a:r>
              <a:rPr lang="ru-RU" sz="1400" b="1" dirty="0" smtClean="0"/>
              <a:t>РФ </a:t>
            </a:r>
            <a:r>
              <a:rPr lang="ru-RU" sz="1400" b="1" dirty="0"/>
              <a:t>от </a:t>
            </a:r>
            <a:r>
              <a:rPr lang="ru-RU" sz="1400" b="1" dirty="0" smtClean="0"/>
              <a:t>17.07.2015 </a:t>
            </a:r>
            <a:r>
              <a:rPr lang="ru-RU" sz="1400" b="1" dirty="0"/>
              <a:t>г. N 719 </a:t>
            </a:r>
            <a:r>
              <a:rPr lang="ru-RU" sz="1400" b="1" dirty="0" smtClean="0"/>
              <a:t>«О </a:t>
            </a:r>
            <a:r>
              <a:rPr lang="ru-RU" sz="1400" b="1" dirty="0"/>
              <a:t>критериях отнесения промышленной продукции к промышленной продукции, не имеющей аналогов, произведенных в Российской </a:t>
            </a:r>
            <a:r>
              <a:rPr lang="ru-RU" sz="1400" b="1" dirty="0" smtClean="0"/>
              <a:t>Федерации»</a:t>
            </a:r>
            <a:r>
              <a:rPr lang="ru-RU" sz="1400" dirty="0" smtClean="0"/>
              <a:t>, а </a:t>
            </a:r>
            <a:r>
              <a:rPr lang="ru-RU" sz="1400" dirty="0"/>
              <a:t>в случае отсутствия такой продукции в указанном приложении - приложением </a:t>
            </a:r>
            <a:r>
              <a:rPr lang="ru-RU" sz="1400" dirty="0" smtClean="0"/>
              <a:t>к </a:t>
            </a:r>
            <a:r>
              <a:rPr lang="ru-RU" sz="1400" dirty="0"/>
              <a:t>Правилам определения страны происхождения товаров, являющимся неотъемлемой частью Соглашения о Правилах определения страны происхождения товаров в Содружестве Независимых Государств от 20 ноября 2009 </a:t>
            </a:r>
            <a:r>
              <a:rPr lang="ru-RU" sz="1400" dirty="0" smtClean="0"/>
              <a:t>г….</a:t>
            </a:r>
            <a:endParaRPr lang="ru-RU" sz="1400" dirty="0"/>
          </a:p>
          <a:p>
            <a:pPr marL="268288" indent="-268288" algn="just"/>
            <a:endParaRPr lang="ru-RU" sz="1600" dirty="0" smtClean="0"/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>
                <a:srgbClr val="FF0000"/>
              </a:buClr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  Постановление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Правительства РФ от 14.07.2014 N 656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/>
            <a:r>
              <a:rPr lang="ru-RU" sz="1600" b="1" u="sng" dirty="0">
                <a:solidFill>
                  <a:srgbClr val="FF0000"/>
                </a:solidFill>
              </a:rPr>
              <a:t>Исключения:</a:t>
            </a:r>
          </a:p>
          <a:p>
            <a:pPr marL="268288" indent="-268288" algn="just"/>
            <a:endParaRPr lang="ru-RU" sz="1600" dirty="0" smtClean="0">
              <a:solidFill>
                <a:srgbClr val="FF0000"/>
              </a:solidFill>
            </a:endParaRPr>
          </a:p>
          <a:p>
            <a:pPr marL="268288" indent="-268288" algn="just"/>
            <a:r>
              <a:rPr lang="ru-RU" sz="1600" dirty="0" smtClean="0">
                <a:solidFill>
                  <a:srgbClr val="FF0000"/>
                </a:solidFill>
              </a:rPr>
              <a:t>1 группа товаров (п.1-13, 17-32 </a:t>
            </a:r>
            <a:r>
              <a:rPr lang="ru-RU" sz="1600" dirty="0">
                <a:solidFill>
                  <a:srgbClr val="FF0000"/>
                </a:solidFill>
              </a:rPr>
              <a:t>и </a:t>
            </a:r>
            <a:r>
              <a:rPr lang="ru-RU" sz="1600" dirty="0" smtClean="0">
                <a:solidFill>
                  <a:srgbClr val="FF0000"/>
                </a:solidFill>
              </a:rPr>
              <a:t>34-55 перечня): </a:t>
            </a:r>
          </a:p>
          <a:p>
            <a:pPr marL="268288" indent="-268288" algn="just"/>
            <a:r>
              <a:rPr lang="ru-RU" sz="1200" i="1" dirty="0" smtClean="0"/>
              <a:t>продолжение</a:t>
            </a:r>
            <a:endParaRPr lang="ru-RU" sz="1600" dirty="0"/>
          </a:p>
          <a:p>
            <a:pPr marL="268288" indent="-268288" algn="just"/>
            <a:endParaRPr lang="ru-RU" sz="1600" dirty="0" smtClean="0"/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80928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соответствуют требованиям к промышленной продукции, предъявляемым в целях ее отнесения к продукции, произведенной в Российской Федерации, предусмотренным приложением к </a:t>
            </a:r>
            <a:r>
              <a:rPr lang="ru-RU" sz="1400" b="1" dirty="0" smtClean="0"/>
              <a:t>Постановлению </a:t>
            </a:r>
            <a:r>
              <a:rPr lang="ru-RU" sz="1400" b="1" dirty="0"/>
              <a:t>Правительства Российской Федерации от 17 июля 2015 г. N 719 </a:t>
            </a:r>
            <a:r>
              <a:rPr lang="ru-RU" sz="1400" b="1" dirty="0" smtClean="0"/>
              <a:t>«</a:t>
            </a:r>
            <a:r>
              <a:rPr lang="ru-RU" sz="1400" b="1" dirty="0"/>
              <a:t>О критериях отнесения промышленной продукции к промышленной продукции, не имеющей аналогов, произведенных в Российской Федерации» </a:t>
            </a:r>
            <a:r>
              <a:rPr lang="ru-RU" sz="1400" dirty="0" smtClean="0"/>
              <a:t>(</a:t>
            </a:r>
            <a:r>
              <a:rPr lang="ru-RU" sz="1400" dirty="0"/>
              <a:t>в случае отсутствия специального инвестиционного </a:t>
            </a:r>
            <a:r>
              <a:rPr lang="ru-RU" sz="1400" dirty="0" smtClean="0"/>
              <a:t>контракта)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страной происхождения товаров является </a:t>
            </a:r>
            <a:r>
              <a:rPr lang="ru-RU" sz="1400" b="1" dirty="0"/>
              <a:t>государство - член </a:t>
            </a:r>
            <a:r>
              <a:rPr lang="ru-RU" sz="1400" b="1" dirty="0" smtClean="0"/>
              <a:t>ЕАЭС </a:t>
            </a:r>
            <a:r>
              <a:rPr lang="ru-RU" sz="1400" dirty="0" smtClean="0"/>
              <a:t>в </a:t>
            </a:r>
            <a:r>
              <a:rPr lang="ru-RU" sz="1400" dirty="0"/>
              <a:t>соответствии с Соглашением о Правилах определения страны происхождения товаров в Содружестве Независимых Государств от 20 ноября 2009 г. (в случае отсутствия специального инвестиционного </a:t>
            </a:r>
            <a:r>
              <a:rPr lang="ru-RU" sz="1400" dirty="0" smtClean="0"/>
              <a:t>контракта </a:t>
            </a:r>
            <a:r>
              <a:rPr lang="ru-RU" sz="1400" dirty="0"/>
              <a:t>и отсутствия наименований товаров в требованиях к промышленной продукции, предъявляемых в целях ее отнесения к продукции, произведенной в Российской Федерации, предусмотренных приложением к постановлению Правительства Российской Федерации от 17 июля 2015 г. N 719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29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>
                <a:srgbClr val="FF0000"/>
              </a:buClr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  Постановление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Правительства РФ от 14.07.2014 N 656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/>
            <a:r>
              <a:rPr lang="ru-RU" sz="1600" b="1" u="sng" dirty="0">
                <a:solidFill>
                  <a:srgbClr val="FF0000"/>
                </a:solidFill>
              </a:rPr>
              <a:t>Исключения:</a:t>
            </a:r>
          </a:p>
          <a:p>
            <a:pPr marL="268288" indent="-268288" algn="just"/>
            <a:endParaRPr lang="ru-RU" sz="1600" dirty="0" smtClean="0">
              <a:solidFill>
                <a:srgbClr val="FF0000"/>
              </a:solidFill>
            </a:endParaRPr>
          </a:p>
          <a:p>
            <a:pPr marL="268288" indent="-268288" algn="just"/>
            <a:r>
              <a:rPr lang="ru-RU" sz="1600" dirty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rgbClr val="FF0000"/>
                </a:solidFill>
              </a:rPr>
              <a:t> группа товаров (п.14-16, 33 перечня): </a:t>
            </a:r>
          </a:p>
          <a:p>
            <a:pPr marL="268288" indent="-268288" algn="just"/>
            <a:endParaRPr lang="ru-RU" sz="1600" dirty="0" smtClean="0"/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6872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производятся при создании или модернизации и (или) освоении производства продукции машиностроения в соответствии </a:t>
            </a:r>
            <a:r>
              <a:rPr lang="ru-RU" sz="1400" b="1" dirty="0"/>
              <a:t>со специальным инвестиционным контрактом</a:t>
            </a:r>
            <a:r>
              <a:rPr lang="ru-RU" sz="1400" dirty="0"/>
              <a:t>, заключенным инвестором с Российской Федерацией или Российской Федерацией и субъектом Российской Федерации и (или) муниципальным образованием и содержащим обязательство инвестора и (или) привлеченного инвестором лица по поэтапному выполнению на промышленном производстве всех технологических и производственных операций, предусмотренных для промышленной продукции соответствующего вида приложением к постановлению Правительства Российской Федерации от </a:t>
            </a:r>
            <a:r>
              <a:rPr lang="ru-RU" sz="1400" dirty="0" smtClean="0"/>
              <a:t>17.07.2015 </a:t>
            </a:r>
            <a:r>
              <a:rPr lang="ru-RU" sz="1400" dirty="0"/>
              <a:t>г. N 719, а в случае отсутствия такой продукции в указанном приложении - приложением 1 к Правилам определения страны происхождения товаров, являющимся неотъемлемой частью Соглашения о Правилах определения страны происхождения товаров в Содружестве Независимых Государств от 20 ноября 2009 г. При этом для целей настоящего постановления такая продукция приравнивается к продукции, произведенной на территории Российской Федерации, на срок не более 5 лет с момента заключения специального инвестиционного контракта и не более 3 лет с момента начала ее производства стороной - инвестором специального инвестиционного </a:t>
            </a:r>
            <a:r>
              <a:rPr lang="ru-RU" sz="1400" dirty="0" smtClean="0"/>
              <a:t>контракта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72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>
                <a:srgbClr val="FF0000"/>
              </a:buClr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  Постановление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Правительства РФ от 14.07.2014 N 656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39118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/>
            <a:r>
              <a:rPr lang="ru-RU" sz="1600" b="1" u="sng" dirty="0">
                <a:solidFill>
                  <a:srgbClr val="FF0000"/>
                </a:solidFill>
              </a:rPr>
              <a:t>Исключения:</a:t>
            </a:r>
          </a:p>
          <a:p>
            <a:pPr marL="268288" indent="-268288" algn="just"/>
            <a:endParaRPr lang="ru-RU" sz="1600" dirty="0" smtClean="0">
              <a:solidFill>
                <a:srgbClr val="FF0000"/>
              </a:solidFill>
            </a:endParaRPr>
          </a:p>
          <a:p>
            <a:pPr marL="268288" indent="-268288" algn="just"/>
            <a:r>
              <a:rPr lang="ru-RU" sz="1600" dirty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rgbClr val="FF0000"/>
                </a:solidFill>
              </a:rPr>
              <a:t> группа товаров (п.14-16, 33 перечня):</a:t>
            </a:r>
          </a:p>
          <a:p>
            <a:pPr marL="268288" indent="-268288" algn="just"/>
            <a:r>
              <a:rPr lang="ru-RU" sz="1200" i="1" dirty="0" smtClean="0"/>
              <a:t>продолжение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соответствуют требованиям к промышленной продукции, предъявляемым в целях ее отнесения к продукции, произведенной в Российской Федерации, предусмотренным приложением к постановлению Правительства Российской Федерации от 17 июля 2015 г. N 719 (в случае отсутствия специального инвестиционного </a:t>
            </a:r>
            <a:r>
              <a:rPr lang="ru-RU" sz="1400" dirty="0" smtClean="0"/>
              <a:t>контракта), </a:t>
            </a:r>
            <a:r>
              <a:rPr lang="ru-RU" sz="1400" dirty="0"/>
              <a:t>и одному из следующих условий</a:t>
            </a:r>
            <a:r>
              <a:rPr lang="ru-RU" sz="1400" dirty="0" smtClean="0"/>
              <a:t>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произведены хозяйствующими субъектами, включенными в перечень хозяйствующих субъектов, осуществляющих в 2010 году производство моторных транспортных средств с применением понятия "промышленная сборка" в соответствии с критериями, указанными в пункте 7.1.1 решения Комиссии Таможенного союза от 27 ноября 2009 г. N 130, утвержденный решением Комиссии Таможенного союза от 27 января 2010 г. N 169 </a:t>
            </a:r>
            <a:r>
              <a:rPr lang="ru-RU" sz="1200" dirty="0" smtClean="0"/>
              <a:t>«О </a:t>
            </a:r>
            <a:r>
              <a:rPr lang="ru-RU" sz="1200" dirty="0"/>
              <a:t>предоставлении тарифных льгот по уплате ввозных таможенных пошлин хозяйствующим субъектам, осуществляющим производство моторных транспортных </a:t>
            </a:r>
            <a:r>
              <a:rPr lang="ru-RU" sz="1200" dirty="0" smtClean="0"/>
              <a:t>средств»</a:t>
            </a:r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произведены российскими юридическими лицами, осуществляющими ввоз </a:t>
            </a:r>
            <a:r>
              <a:rPr lang="ru-RU" sz="1200" dirty="0" err="1"/>
              <a:t>автокомпонентов</a:t>
            </a:r>
            <a:r>
              <a:rPr lang="ru-RU" sz="1200" dirty="0"/>
              <a:t> для промышленной сборки моторных транспортных средств на основании соглашений о ввозе товаров, предназначенных для промышленной сборки моторных транспортных средств товарных позиций 8701 - 8705 ТН ВЭД ЕАЭС, их узлов и агрегатов, заключенных с Министерством экономического развития Российской Федерации, при условии надлежащего исполнения указанных </a:t>
            </a:r>
            <a:r>
              <a:rPr lang="ru-RU" sz="1200" dirty="0" smtClean="0"/>
              <a:t>соглашений</a:t>
            </a:r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68288" indent="-268288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произведены хозяйствующими субъектами, которые до 1 апреля 2016 г. осуществляли производство в режиме, предусмотренном абзацем шестым пункта 2 статьи 10 Соглашения по вопросам свободных (специальных, особых) экономических зон на таможенной территории Таможенного союза и таможенной процедуры свободной таможенной зоны от 18 июня 2010 г</a:t>
            </a:r>
            <a:r>
              <a:rPr lang="ru-RU" sz="1200" dirty="0" smtClean="0"/>
              <a:t>.</a:t>
            </a:r>
            <a:endParaRPr lang="ru-RU" sz="1200" dirty="0"/>
          </a:p>
          <a:p>
            <a:pPr marL="268288" indent="-268288" algn="just"/>
            <a:endParaRPr lang="ru-RU" sz="1600" dirty="0" smtClean="0"/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>
                <a:srgbClr val="FF0000"/>
              </a:buClr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  Постановление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Правительства РФ от 14.07.2014 N 656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1393380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/>
            <a:r>
              <a:rPr lang="ru-RU" sz="1600" b="1" u="sng" dirty="0">
                <a:solidFill>
                  <a:srgbClr val="FF0000"/>
                </a:solidFill>
              </a:rPr>
              <a:t>Исключения:</a:t>
            </a:r>
          </a:p>
          <a:p>
            <a:pPr marL="268288" indent="-268288" algn="just"/>
            <a:endParaRPr lang="ru-RU" sz="1600" dirty="0" smtClean="0">
              <a:solidFill>
                <a:srgbClr val="FF0000"/>
              </a:solidFill>
            </a:endParaRPr>
          </a:p>
          <a:p>
            <a:pPr marL="268288" indent="-268288" algn="just"/>
            <a:r>
              <a:rPr lang="ru-RU" sz="1600" dirty="0" smtClean="0">
                <a:solidFill>
                  <a:srgbClr val="FF0000"/>
                </a:solidFill>
              </a:rPr>
              <a:t>3 группа товаров (п.18, 20-26):</a:t>
            </a:r>
          </a:p>
          <a:p>
            <a:pPr marL="268288" indent="-268288" algn="just"/>
            <a:endParaRPr lang="ru-RU" sz="1600" dirty="0" smtClean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не </a:t>
            </a:r>
            <a:r>
              <a:rPr lang="ru-RU" sz="1400" dirty="0"/>
              <a:t>соответствуют требованиям, предусмотренным примечанием к перечню (если иное не установлено международными договорами</a:t>
            </a:r>
            <a:r>
              <a:rPr lang="ru-RU" sz="1400" dirty="0" smtClean="0"/>
              <a:t>)</a:t>
            </a:r>
            <a:endParaRPr lang="ru-RU" sz="1400" dirty="0"/>
          </a:p>
          <a:p>
            <a:pPr marL="268288" indent="-268288" algn="just"/>
            <a:endParaRPr lang="ru-RU" sz="1600" dirty="0"/>
          </a:p>
          <a:p>
            <a:pPr marL="268288" indent="-268288" algn="just"/>
            <a:r>
              <a:rPr lang="ru-RU" sz="1400" b="1" dirty="0" smtClean="0">
                <a:solidFill>
                  <a:srgbClr val="FF0000"/>
                </a:solidFill>
              </a:rPr>
              <a:t>!    </a:t>
            </a:r>
            <a:r>
              <a:rPr lang="ru-RU" sz="1400" dirty="0" smtClean="0"/>
              <a:t>в </a:t>
            </a:r>
            <a:r>
              <a:rPr lang="ru-RU" sz="1400" dirty="0"/>
              <a:t>настоящее время не реализуется, </a:t>
            </a:r>
            <a:r>
              <a:rPr lang="ru-RU" sz="1400" dirty="0" smtClean="0"/>
              <a:t>так как примечание </a:t>
            </a:r>
            <a:r>
              <a:rPr lang="ru-RU" sz="1400" dirty="0"/>
              <a:t>к п</a:t>
            </a:r>
            <a:r>
              <a:rPr lang="ru-RU" sz="1400" dirty="0" smtClean="0"/>
              <a:t>еречню  утратило </a:t>
            </a:r>
            <a:r>
              <a:rPr lang="ru-RU" sz="1400" dirty="0"/>
              <a:t>силу с 01.07.2016</a:t>
            </a:r>
          </a:p>
          <a:p>
            <a:pPr marL="268288" indent="-268288" algn="just"/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3763633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остановление </a:t>
            </a:r>
            <a:r>
              <a:rPr lang="ru-RU" sz="1400" dirty="0"/>
              <a:t>не распространяется на осуществление закупок товаров дипломатическими представительствами и консульскими </a:t>
            </a:r>
            <a:r>
              <a:rPr lang="ru-RU" sz="1400" dirty="0" smtClean="0"/>
              <a:t>учреждениями РФ и </a:t>
            </a:r>
            <a:r>
              <a:rPr lang="ru-RU" sz="1400" dirty="0"/>
              <a:t>представительствами </a:t>
            </a:r>
            <a:r>
              <a:rPr lang="ru-RU" sz="1400" dirty="0" smtClean="0"/>
              <a:t>РФ при </a:t>
            </a:r>
            <a:r>
              <a:rPr lang="ru-RU" sz="1400" dirty="0"/>
              <a:t>международных (межгосударственных, межправительственных) организациях, осуществляющих закупки для обеспечения своей деятельности на территории иностранного </a:t>
            </a:r>
            <a:r>
              <a:rPr lang="ru-RU" sz="1400" dirty="0" smtClean="0"/>
              <a:t>государства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42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>
                <a:srgbClr val="FF0000"/>
              </a:buClr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  Постановление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Правительства РФ от 14.07.2014 N 656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Подтверждением наличия специального инвестиционного контракта является представление </a:t>
            </a:r>
            <a:r>
              <a:rPr lang="ru-RU" sz="1400" b="1" dirty="0"/>
              <a:t>копии этого контракта, заверенной руководителем организации, являющейся стороной указанного </a:t>
            </a:r>
            <a:r>
              <a:rPr lang="ru-RU" sz="1400" b="1" dirty="0" smtClean="0"/>
              <a:t>контракта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Подтверждением соответствия товаров требованиям к промышленной продукции, предъявляемым в целях ее отнесения к продукции, произведенной в Российской Федерации, предусмотренным приложением к постановлению Правительства Российской Федерации от 17 июля 2015 г. N 719, </a:t>
            </a:r>
            <a:r>
              <a:rPr lang="ru-RU" sz="1400" dirty="0" smtClean="0"/>
              <a:t>является </a:t>
            </a:r>
            <a:r>
              <a:rPr lang="ru-RU" sz="1400" b="1" dirty="0"/>
              <a:t>акт экспертизы</a:t>
            </a:r>
            <a:r>
              <a:rPr lang="ru-RU" sz="1400" dirty="0"/>
              <a:t>, выдаваемый Торгово-промышленной палатой Российской Федерации в порядке, установленном ею по согласованию с Министерством промышленности и торговли Российской </a:t>
            </a:r>
            <a:r>
              <a:rPr lang="ru-RU" sz="1400" dirty="0" smtClean="0"/>
              <a:t>Федерации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Подтверждением страны происхождения товаров является </a:t>
            </a:r>
            <a:r>
              <a:rPr lang="ru-RU" sz="1400" b="1" dirty="0"/>
              <a:t>сертификат о происхождении товара</a:t>
            </a:r>
            <a:r>
              <a:rPr lang="ru-RU" sz="1400" dirty="0"/>
              <a:t>, выдаваемый уполномоченным органом (организацией) государства - члена Евразийского экономического союза по форме, установленной Правилами определения страны происхождения товаров, являющимися неотъемлемой частью Соглашения о Правилах определения страны происхождения товаров в Содружестве Независимых Государств от 20 ноября 2009 г., и в соответствии с критериями определения страны происхождения товаров, предусмотренными указанными </a:t>
            </a:r>
            <a:r>
              <a:rPr lang="ru-RU" sz="1400" dirty="0" smtClean="0"/>
              <a:t>Правилами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171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595108"/>
            <a:ext cx="518457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закупки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8507" y="2320430"/>
            <a:ext cx="25045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требования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308602"/>
            <a:ext cx="366863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требования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43274"/>
            <a:ext cx="110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1 ст. 31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5577" y="305513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/>
            <a:r>
              <a:rPr lang="ru-RU" sz="1400" dirty="0"/>
              <a:t> </a:t>
            </a:r>
            <a:r>
              <a:rPr lang="ru-RU" sz="1400" dirty="0" smtClean="0">
                <a:cs typeface="Arial" panose="020B0604020202020204" pitchFamily="34" charset="0"/>
              </a:rPr>
              <a:t>устанавливаются ко всем участникам закупки</a:t>
            </a:r>
            <a:endParaRPr lang="ru-RU" sz="1400" dirty="0">
              <a:cs typeface="Arial" panose="020B0604020202020204" pitchFamily="34" charset="0"/>
              <a:hlinkClick r:id="rId3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2477144" y="2039400"/>
            <a:ext cx="196437" cy="1846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6516216" y="2039400"/>
            <a:ext cx="196437" cy="1846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3098974"/>
            <a:ext cx="44299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</a:t>
            </a:r>
            <a:r>
              <a:rPr lang="ru-RU" sz="1400" dirty="0" smtClean="0"/>
              <a:t>станавливаются к участникам закупок </a:t>
            </a:r>
            <a:r>
              <a:rPr lang="ru-RU" sz="1400" dirty="0"/>
              <a:t>отдельных видов товаров, работ, услуг, закупки которых осуществляются путем </a:t>
            </a:r>
            <a:r>
              <a:rPr lang="ru-RU" sz="1400" dirty="0" smtClean="0"/>
              <a:t>проведения: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конкурсов </a:t>
            </a:r>
            <a:r>
              <a:rPr lang="ru-RU" sz="1400" dirty="0"/>
              <a:t>с ограниченным </a:t>
            </a:r>
            <a:r>
              <a:rPr lang="ru-RU" sz="1400" dirty="0" smtClean="0"/>
              <a:t>участием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двухэтапных конкурсов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закрытых </a:t>
            </a:r>
            <a:r>
              <a:rPr lang="ru-RU" sz="1400" dirty="0"/>
              <a:t>конкурсов с ограниченным </a:t>
            </a:r>
            <a:r>
              <a:rPr lang="ru-RU" sz="1400" dirty="0" smtClean="0"/>
              <a:t>участием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закрытых </a:t>
            </a:r>
            <a:r>
              <a:rPr lang="ru-RU" sz="1400" dirty="0"/>
              <a:t>двухэтапных </a:t>
            </a:r>
            <a:r>
              <a:rPr lang="ru-RU" sz="1400" dirty="0" smtClean="0"/>
              <a:t>конкурсов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аукционов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algn="just"/>
            <a:r>
              <a:rPr lang="ru-RU" sz="1400" b="1" i="1" dirty="0" smtClean="0"/>
              <a:t>Постановление Правительства от 04.02.2015 № 99</a:t>
            </a:r>
            <a:endParaRPr lang="ru-RU" sz="14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42790" y="2743274"/>
            <a:ext cx="1469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 ст. 31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561187"/>
            <a:ext cx="1469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2.1 ст. 31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4734" y="5897415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к </a:t>
            </a:r>
            <a:r>
              <a:rPr lang="ru-RU" sz="1400" dirty="0"/>
              <a:t>участникам закупок аудиторских и сопутствующих аудиту услуг, а также консультационных </a:t>
            </a:r>
            <a:r>
              <a:rPr lang="ru-RU" sz="1400" dirty="0" smtClean="0"/>
              <a:t>услуг </a:t>
            </a:r>
            <a:r>
              <a:rPr lang="ru-RU" sz="1200" b="1" i="1" dirty="0" smtClean="0"/>
              <a:t>(не установлены)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2025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908" y="1356774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Запреты на допуск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619" y="38610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16.11.2015 N </a:t>
            </a:r>
            <a:r>
              <a:rPr lang="ru-RU" sz="1600" b="1" dirty="0" smtClean="0"/>
              <a:t>1236</a:t>
            </a:r>
          </a:p>
          <a:p>
            <a:pPr marL="269875" algn="just"/>
            <a:endParaRPr lang="ru-RU" sz="1600" dirty="0"/>
          </a:p>
          <a:p>
            <a:pPr marL="269875" algn="just"/>
            <a:r>
              <a:rPr lang="ru-RU" sz="1600" dirty="0"/>
              <a:t>"Об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711" y="1844824"/>
            <a:ext cx="85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11.08.2014 N </a:t>
            </a:r>
            <a:r>
              <a:rPr lang="ru-RU" sz="1600" b="1" dirty="0" smtClean="0"/>
              <a:t>791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360363" algn="just">
              <a:buClr>
                <a:srgbClr val="FF0000"/>
              </a:buClr>
            </a:pPr>
            <a:r>
              <a:rPr lang="ru-RU" sz="1600" dirty="0" smtClean="0"/>
              <a:t>"</a:t>
            </a:r>
            <a:r>
              <a:rPr lang="ru-RU" sz="1600" dirty="0"/>
              <a:t>Об установлении запрета на допуск товаров легкой промышленности, происходящих из иностранных государств, и (или) услуг по прокату таких товаров в целях осуществления закупок для обеспечения федеральных нужд, нужд субъектов Российской Федерации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14851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7938" y="0"/>
            <a:ext cx="7866062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endParaRPr lang="ru-RU" sz="2000" b="1" kern="0" cap="all" dirty="0" smtClean="0">
              <a:solidFill>
                <a:srgbClr val="E4465A"/>
              </a:solidFill>
              <a:latin typeface="Calibri Light"/>
              <a:ea typeface="Microsoft YaHei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000" b="1" kern="0" cap="all" dirty="0" smtClean="0">
                <a:solidFill>
                  <a:srgbClr val="E4465A"/>
                </a:solidFill>
                <a:latin typeface="Calibri Light"/>
                <a:ea typeface="Microsoft YaHei"/>
              </a:rPr>
              <a:t>Постановление правительства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000" b="1" kern="0" cap="all" dirty="0" smtClean="0">
                <a:solidFill>
                  <a:srgbClr val="E4465A"/>
                </a:solidFill>
                <a:latin typeface="Calibri Light"/>
                <a:ea typeface="Microsoft YaHei"/>
              </a:rPr>
              <a:t> от 16.11.2015 №1236                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600" b="1" i="1" kern="0" cap="all" dirty="0" smtClean="0">
                <a:latin typeface="Calibri Light"/>
                <a:ea typeface="Microsoft YaHei"/>
              </a:rPr>
              <a:t>Запрет на допуск программного обеспечения</a:t>
            </a:r>
            <a:endParaRPr lang="ru-RU" altLang="ru-RU" sz="1600" b="1" i="1" dirty="0" smtClean="0">
              <a:latin typeface="Calibri Light"/>
              <a:ea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200" y="1390650"/>
            <a:ext cx="87122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ea typeface="Microsoft YaHei" charset="-122"/>
              </a:rPr>
              <a:t>Запрет на допуск 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FF0000"/>
                </a:solidFill>
                <a:ea typeface="Microsoft YaHei" charset="-122"/>
              </a:rPr>
              <a:t>программ для ЭВМ и баз данных, происходящих из иностранных государств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FF0000"/>
                </a:solidFill>
                <a:ea typeface="Microsoft YaHei" charset="-122"/>
              </a:rPr>
              <a:t>исключительных прав на такое ПО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FF0000"/>
                </a:solidFill>
                <a:ea typeface="Microsoft YaHei" charset="-122"/>
              </a:rPr>
              <a:t>прав использования такого ПО 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  <a:ea typeface="Microsoft YaHei" charset="-122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ea typeface="Microsoft YaHei" charset="-122"/>
              </a:rPr>
              <a:t>Определены правила ведения единого реестра российских программ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Microsoft YaHei" charset="-122"/>
              </a:rPr>
              <a:t> </a:t>
            </a:r>
            <a:r>
              <a:rPr lang="en-US" u="sng" dirty="0">
                <a:solidFill>
                  <a:srgbClr val="0070C0"/>
                </a:solidFill>
                <a:ea typeface="Microsoft YaHei" charset="-122"/>
              </a:rPr>
              <a:t>https://reestr.minsvyaz.ru</a:t>
            </a:r>
            <a:r>
              <a:rPr lang="ru-RU" u="sng" dirty="0">
                <a:solidFill>
                  <a:srgbClr val="0070C0"/>
                </a:solidFill>
                <a:ea typeface="Microsoft YaHei" charset="-122"/>
              </a:rPr>
              <a:t> </a:t>
            </a:r>
            <a:endParaRPr lang="ru-RU" dirty="0">
              <a:solidFill>
                <a:srgbClr val="0070C0"/>
              </a:solidFill>
              <a:ea typeface="Microsoft YaHei" charset="-122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ea typeface="Microsoft YaHei" charset="-122"/>
            </a:endParaRPr>
          </a:p>
          <a:p>
            <a:pPr>
              <a:defRPr/>
            </a:pPr>
            <a:r>
              <a:rPr lang="ru-RU" b="1" dirty="0">
                <a:solidFill>
                  <a:srgbClr val="000000"/>
                </a:solidFill>
                <a:ea typeface="Microsoft YaHei" charset="-122"/>
              </a:rPr>
              <a:t>Исключения </a:t>
            </a:r>
            <a:r>
              <a:rPr lang="ru-RU" b="1" dirty="0">
                <a:solidFill>
                  <a:srgbClr val="FF0000"/>
                </a:solidFill>
                <a:ea typeface="Microsoft YaHei" charset="-122"/>
              </a:rPr>
              <a:t>(</a:t>
            </a:r>
            <a:r>
              <a:rPr lang="ru-RU" i="1" dirty="0">
                <a:solidFill>
                  <a:srgbClr val="FF0000"/>
                </a:solidFill>
                <a:ea typeface="Microsoft YaHei" charset="-122"/>
              </a:rPr>
              <a:t>необходимо обосновать</a:t>
            </a:r>
            <a:r>
              <a:rPr lang="ru-RU" b="1" dirty="0">
                <a:solidFill>
                  <a:srgbClr val="FF0000"/>
                </a:solidFill>
                <a:ea typeface="Microsoft YaHei" charset="-122"/>
              </a:rPr>
              <a:t>)</a:t>
            </a:r>
            <a:r>
              <a:rPr lang="ru-RU" b="1" dirty="0">
                <a:solidFill>
                  <a:srgbClr val="000000"/>
                </a:solidFill>
                <a:ea typeface="Microsoft YaHei" charset="-122"/>
              </a:rPr>
              <a:t>:</a:t>
            </a:r>
          </a:p>
          <a:p>
            <a:pPr algn="just">
              <a:defRPr/>
            </a:pPr>
            <a:endParaRPr lang="ru-RU" dirty="0">
              <a:solidFill>
                <a:srgbClr val="444444"/>
              </a:solidFill>
              <a:ea typeface="Microsoft YaHei" charset="-122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00"/>
                </a:solidFill>
                <a:ea typeface="Microsoft YaHei" charset="-122"/>
              </a:rPr>
              <a:t>в реестре отсутствуют сведения о ПО, соответствующем тому же классу, что и ПО, планируемое к закупке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ru-RU" dirty="0">
              <a:solidFill>
                <a:srgbClr val="000000"/>
              </a:solidFill>
              <a:ea typeface="Microsoft YaHei" charset="-122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00"/>
                </a:solidFill>
                <a:ea typeface="Microsoft YaHei" charset="-122"/>
              </a:rPr>
              <a:t>ПО, сведения о котором включены в реестр и которое соответствует тому же классу, что планируемое к закупке, по своим функциональным, техническим и (или) эксплуатационным характеристикам не соответствует установленным заказчиком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869496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908" y="1356774"/>
            <a:ext cx="50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Ограничения на допуск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908" y="1844824"/>
            <a:ext cx="8681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30.11.2015 N </a:t>
            </a:r>
            <a:r>
              <a:rPr lang="ru-RU" sz="1600" b="1" dirty="0" smtClean="0"/>
              <a:t>1289</a:t>
            </a:r>
          </a:p>
          <a:p>
            <a:pPr algn="just"/>
            <a:endParaRPr lang="ru-RU" sz="1600" dirty="0"/>
          </a:p>
          <a:p>
            <a:pPr marL="269875" algn="just"/>
            <a:r>
              <a:rPr lang="ru-RU" sz="1600" dirty="0" smtClean="0"/>
              <a:t>«Об </a:t>
            </a:r>
            <a:r>
              <a:rPr lang="ru-RU" sz="1600" dirty="0"/>
              <a:t>ограничениях и условиях допуска происходящих из иностранных государств лекарственных препаратов, включенных в перечень жизненно необходимых и важнейших лекарственных препаратов, для целей осуществления закупок для обеспечения государственных и муниципальных </a:t>
            </a:r>
            <a:r>
              <a:rPr lang="ru-RU" sz="1600" dirty="0" smtClean="0"/>
              <a:t>нужд»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632" y="359178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05.02.2015 N 102</a:t>
            </a:r>
          </a:p>
          <a:p>
            <a:pPr marL="285750" indent="-15875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 smtClean="0"/>
          </a:p>
          <a:p>
            <a:pPr marL="285750" indent="-15875" algn="just">
              <a:buClr>
                <a:srgbClr val="FF0000"/>
              </a:buClr>
            </a:pPr>
            <a:r>
              <a:rPr lang="ru-RU" sz="1600" dirty="0" smtClean="0"/>
              <a:t>«Об </a:t>
            </a:r>
            <a:r>
              <a:rPr lang="ru-RU" sz="1600" dirty="0"/>
              <a:t>ограничениях и условиях допуска отдельных видов медицинских изделий, происходящих из иностранных государств, для целей осуществления закупок для обеспечения государственных и муниципальных </a:t>
            </a:r>
            <a:r>
              <a:rPr lang="ru-RU" sz="1600" dirty="0" smtClean="0"/>
              <a:t>нужд»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374" y="522920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22.08.2016 N </a:t>
            </a:r>
            <a:r>
              <a:rPr lang="ru-RU" sz="1600" b="1" dirty="0" smtClean="0"/>
              <a:t>832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179388" algn="just">
              <a:buClr>
                <a:srgbClr val="FF0000"/>
              </a:buClr>
            </a:pPr>
            <a:r>
              <a:rPr lang="ru-RU" sz="1600" dirty="0"/>
              <a:t>"Об ограничениях допуска отдельных видов пищевых продуктов, происходящих из иностранных государств, для целей осуществления закупок для обеспечения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24208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600" cap="none" dirty="0">
                <a:solidFill>
                  <a:schemeClr val="tx1"/>
                </a:solidFill>
                <a:latin typeface="Trebuchet MS"/>
                <a:ea typeface="+mn-ea"/>
                <a:cs typeface="Arial Unicode MS"/>
              </a:rPr>
              <a:t>Постановление Правительства РФ от 22.08.2016 N 832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347" y="141277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1600" b="1" dirty="0" smtClean="0">
                <a:solidFill>
                  <a:srgbClr val="FF0000"/>
                </a:solidFill>
              </a:rPr>
              <a:t>Постановление </a:t>
            </a:r>
            <a:r>
              <a:rPr lang="ru-RU" sz="1600" b="1" dirty="0">
                <a:solidFill>
                  <a:srgbClr val="FF0000"/>
                </a:solidFill>
              </a:rPr>
              <a:t>Правительства РФ от 22.08.2016 N </a:t>
            </a:r>
            <a:r>
              <a:rPr lang="ru-RU" sz="1600" b="1" dirty="0" smtClean="0">
                <a:solidFill>
                  <a:srgbClr val="FF0000"/>
                </a:solidFill>
              </a:rPr>
              <a:t>832</a:t>
            </a:r>
            <a:r>
              <a:rPr lang="ru-RU" sz="1600" b="1" dirty="0" smtClean="0"/>
              <a:t> «Об </a:t>
            </a:r>
            <a:r>
              <a:rPr lang="ru-RU" sz="1600" b="1" dirty="0"/>
              <a:t>ограничениях допуска отдельных видов пищевых продуктов, происходящих из иностранных государств, для целей осуществления закупок для обеспечения государственных и муниципальных </a:t>
            </a:r>
            <a:r>
              <a:rPr lang="ru-RU" sz="1600" b="1" dirty="0" smtClean="0"/>
              <a:t>нужд»: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1445" y="2497648"/>
            <a:ext cx="84567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/>
              <a:t>у</a:t>
            </a:r>
            <a:r>
              <a:rPr lang="ru-RU" sz="1600" dirty="0" smtClean="0"/>
              <a:t>становлен перечень пищевых продуктов, происходящих </a:t>
            </a:r>
            <a:r>
              <a:rPr lang="ru-RU" sz="1600" dirty="0"/>
              <a:t>из иностранных государств, в отношении которых устанавливаются ограничения </a:t>
            </a:r>
            <a:r>
              <a:rPr lang="ru-RU" sz="1600" dirty="0" smtClean="0"/>
              <a:t>допуска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/>
              <a:t>заказчик отклоняет </a:t>
            </a:r>
            <a:r>
              <a:rPr lang="ru-RU" sz="1600" dirty="0" smtClean="0"/>
              <a:t>все заявки, содержащие </a:t>
            </a:r>
            <a:r>
              <a:rPr lang="ru-RU" sz="1600" dirty="0"/>
              <a:t>предложения о поставке пищевых продуктов, происходящих из иностранных государств </a:t>
            </a:r>
            <a:r>
              <a:rPr lang="ru-RU" sz="1600" dirty="0" smtClean="0"/>
              <a:t>(исключение: государства </a:t>
            </a:r>
            <a:r>
              <a:rPr lang="ru-RU" sz="1600" dirty="0"/>
              <a:t>- </a:t>
            </a:r>
            <a:r>
              <a:rPr lang="ru-RU" sz="1600" dirty="0" smtClean="0"/>
              <a:t>члены ЕАЭС), если на </a:t>
            </a:r>
            <a:r>
              <a:rPr lang="ru-RU" sz="1600" dirty="0"/>
              <a:t>участие в определении поставщика подано не менее 2 удовлетворяющих требованиям </a:t>
            </a:r>
            <a:r>
              <a:rPr lang="ru-RU" sz="1600" dirty="0" smtClean="0"/>
              <a:t>заявок</a:t>
            </a:r>
            <a:r>
              <a:rPr lang="ru-RU" sz="1600" dirty="0"/>
              <a:t>, которые </a:t>
            </a:r>
            <a:r>
              <a:rPr lang="ru-RU" sz="1600" dirty="0" smtClean="0"/>
              <a:t>одновременно:</a:t>
            </a:r>
          </a:p>
          <a:p>
            <a:pPr algn="just"/>
            <a:endParaRPr lang="ru-RU" sz="1600" dirty="0"/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содержат предложения о поставке видов пищевых </a:t>
            </a:r>
            <a:r>
              <a:rPr lang="ru-RU" sz="1600" dirty="0" smtClean="0"/>
              <a:t>продуктов, страной происхождения которых является государство-член ЕАЭС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dirty="0" smtClean="0"/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не содержат предложений о поставке одного и того же вида пищевых продуктов одного </a:t>
            </a:r>
            <a:r>
              <a:rPr lang="ru-RU" sz="1600" dirty="0" smtClean="0"/>
              <a:t>производителя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64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600" cap="none" dirty="0">
                <a:solidFill>
                  <a:schemeClr val="tx1"/>
                </a:solidFill>
                <a:latin typeface="Trebuchet MS"/>
                <a:ea typeface="+mn-ea"/>
                <a:cs typeface="Arial Unicode MS"/>
              </a:rPr>
              <a:t>Постановление Правительства РФ от 22.08.2016 N 832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003" y="1546632"/>
            <a:ext cx="85514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Подтверждение участником  </a:t>
            </a:r>
            <a:r>
              <a:rPr lang="ru-RU" b="1" dirty="0">
                <a:solidFill>
                  <a:srgbClr val="FF0000"/>
                </a:solidFill>
              </a:rPr>
              <a:t>страны происхождения </a:t>
            </a:r>
            <a:r>
              <a:rPr lang="ru-RU" b="1" dirty="0" smtClean="0">
                <a:solidFill>
                  <a:srgbClr val="FF0000"/>
                </a:solidFill>
              </a:rPr>
              <a:t>пищевых продуктов: 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/>
              <a:t>декларирование в заявке наименования </a:t>
            </a:r>
            <a:r>
              <a:rPr lang="ru-RU" sz="1600" dirty="0"/>
              <a:t>страны происхождения и производителя пищевых продуктов, включенных в </a:t>
            </a:r>
            <a:r>
              <a:rPr lang="ru-RU" sz="1600" dirty="0" smtClean="0"/>
              <a:t>перечень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/>
              <a:t>н</a:t>
            </a:r>
            <a:r>
              <a:rPr lang="ru-RU" sz="1600" dirty="0" smtClean="0"/>
              <a:t>аименование </a:t>
            </a:r>
            <a:r>
              <a:rPr lang="ru-RU" sz="1600" dirty="0"/>
              <a:t>страны происхождения </a:t>
            </a:r>
            <a:r>
              <a:rPr lang="ru-RU" sz="1600" dirty="0" smtClean="0"/>
              <a:t>пищевых продуктов </a:t>
            </a:r>
            <a:r>
              <a:rPr lang="ru-RU" sz="1600" dirty="0"/>
              <a:t>указывается в соответствии с </a:t>
            </a:r>
            <a:r>
              <a:rPr lang="ru-RU" sz="1600" dirty="0" smtClean="0"/>
              <a:t> Общероссийским </a:t>
            </a:r>
            <a:r>
              <a:rPr lang="ru-RU" sz="1600" dirty="0"/>
              <a:t>классификатором стран </a:t>
            </a:r>
            <a:r>
              <a:rPr lang="ru-RU" sz="1600" dirty="0" smtClean="0"/>
              <a:t>мира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20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 lvl="0" algn="just">
              <a:lnSpc>
                <a:spcPct val="100000"/>
              </a:lnSpc>
              <a:buClrTx/>
              <a:buSzTx/>
            </a:pPr>
            <a:r>
              <a:rPr lang="ru-RU" sz="1600" cap="none" dirty="0" smtClean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            Приказ </a:t>
            </a:r>
            <a:r>
              <a:rPr lang="ru-RU" sz="1600" cap="none" dirty="0">
                <a:solidFill>
                  <a:srgbClr val="000000"/>
                </a:solidFill>
                <a:latin typeface="Trebuchet MS"/>
                <a:ea typeface="+mn-ea"/>
                <a:cs typeface="Arial Unicode MS"/>
              </a:rPr>
              <a:t>Минэкономразвития России от 25.03.2014 N 155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2908" y="1356774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Условия допуска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908" y="1844824"/>
            <a:ext cx="8681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Приказ Минэкономразвития России от 25.03.2014 N 155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"</a:t>
            </a:r>
            <a:r>
              <a:rPr lang="ru-RU" sz="1600" dirty="0"/>
              <a:t>Об условиях допуска товаров, происходящих из иностранных государств, для целей осуществления закупок товаров, работ, услуг для обеспечения государственных и муниципальных </a:t>
            </a:r>
            <a:r>
              <a:rPr lang="ru-RU" sz="1600" dirty="0" smtClean="0"/>
              <a:t>нужд«: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045" y="3356992"/>
            <a:ext cx="86815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/>
              <a:t>у</a:t>
            </a:r>
            <a:r>
              <a:rPr lang="ru-RU" sz="1400" dirty="0" smtClean="0"/>
              <a:t>частникам </a:t>
            </a:r>
            <a:r>
              <a:rPr lang="ru-RU" sz="1400" dirty="0"/>
              <a:t>закупки, заявки на участие или окончательные предложения которых содержат предложения о поставке товаров, произведенных на территории государств </a:t>
            </a:r>
            <a:r>
              <a:rPr lang="ru-RU" sz="1400" dirty="0" smtClean="0"/>
              <a:t>– членов ЕАЭС, предоставляются </a:t>
            </a:r>
            <a:r>
              <a:rPr lang="ru-RU" sz="1400" dirty="0"/>
              <a:t>преференции в отношении цены контракта в размере </a:t>
            </a:r>
            <a:r>
              <a:rPr lang="ru-RU" sz="1400" dirty="0" smtClean="0"/>
              <a:t>15 % в </a:t>
            </a:r>
            <a:r>
              <a:rPr lang="ru-RU" sz="1400" dirty="0"/>
              <a:t>случае наличия в составе заявок на участие </a:t>
            </a:r>
            <a:r>
              <a:rPr lang="ru-RU" sz="1400" dirty="0" smtClean="0"/>
              <a:t>документа</a:t>
            </a:r>
            <a:r>
              <a:rPr lang="ru-RU" sz="1400" dirty="0"/>
              <a:t>, подтверждающего страну происхождения товара из государств - членов </a:t>
            </a:r>
            <a:r>
              <a:rPr lang="ru-RU" sz="1400" dirty="0" smtClean="0"/>
              <a:t>ЕАЭС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одтверждением </a:t>
            </a:r>
            <a:r>
              <a:rPr lang="ru-RU" sz="1400" dirty="0"/>
              <a:t>страны </a:t>
            </a:r>
            <a:r>
              <a:rPr lang="ru-RU" sz="1400" dirty="0" smtClean="0"/>
              <a:t>происхождения товаров является </a:t>
            </a:r>
            <a:r>
              <a:rPr lang="ru-RU" sz="1400" dirty="0"/>
              <a:t>декларация участника </a:t>
            </a:r>
            <a:r>
              <a:rPr lang="ru-RU" sz="1400" dirty="0" smtClean="0"/>
              <a:t>закупки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/>
              <a:t>н</a:t>
            </a:r>
            <a:r>
              <a:rPr lang="ru-RU" sz="1400" dirty="0" smtClean="0"/>
              <a:t>аименование </a:t>
            </a:r>
            <a:r>
              <a:rPr lang="ru-RU" sz="1400" dirty="0"/>
              <a:t>страны происхождения товаров указывается в соответствии с Общероссийским классификатором стран </a:t>
            </a:r>
            <a:r>
              <a:rPr lang="ru-RU" sz="1400" dirty="0" smtClean="0"/>
              <a:t>мира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если </a:t>
            </a:r>
            <a:r>
              <a:rPr lang="ru-RU" sz="1400" dirty="0"/>
              <a:t>заказчиком </a:t>
            </a:r>
            <a:r>
              <a:rPr lang="ru-RU" sz="1400" dirty="0" smtClean="0"/>
              <a:t>установлено требование о предоставлении декларации, но участник </a:t>
            </a:r>
            <a:r>
              <a:rPr lang="ru-RU" sz="1400" dirty="0"/>
              <a:t>закупки </a:t>
            </a:r>
            <a:r>
              <a:rPr lang="ru-RU" sz="1400" dirty="0" smtClean="0"/>
              <a:t>её не представил, </a:t>
            </a:r>
            <a:r>
              <a:rPr lang="ru-RU" sz="1400" dirty="0"/>
              <a:t>к такому участнику </a:t>
            </a:r>
            <a:r>
              <a:rPr lang="ru-RU" sz="1400" dirty="0" smtClean="0"/>
              <a:t>положения Приказа не применяются</a:t>
            </a: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17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240" y="1558667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Условия допуска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544" y="2060848"/>
            <a:ext cx="8681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/>
              <a:t>При проведении конкурса, запроса котировок: </a:t>
            </a:r>
          </a:p>
          <a:p>
            <a:pPr algn="just"/>
            <a:endParaRPr lang="ru-RU" sz="1600" dirty="0"/>
          </a:p>
          <a:p>
            <a:pPr marL="539750" indent="-269875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рассмотрение </a:t>
            </a:r>
            <a:r>
              <a:rPr lang="ru-RU" sz="1600" dirty="0"/>
              <a:t>и оценка заявок на </a:t>
            </a:r>
            <a:r>
              <a:rPr lang="ru-RU" sz="1600" dirty="0" smtClean="0"/>
              <a:t>участие, которые </a:t>
            </a:r>
            <a:r>
              <a:rPr lang="ru-RU" sz="1600" dirty="0"/>
              <a:t>содержат предложения о поставке товаров, </a:t>
            </a:r>
            <a:r>
              <a:rPr lang="ru-RU" sz="1600" dirty="0" smtClean="0"/>
              <a:t>произведенных </a:t>
            </a:r>
            <a:r>
              <a:rPr lang="ru-RU" sz="1600" dirty="0"/>
              <a:t>на территории государств - членов </a:t>
            </a:r>
            <a:r>
              <a:rPr lang="ru-RU" sz="1600" dirty="0" smtClean="0"/>
              <a:t>ЕАЭС, </a:t>
            </a:r>
            <a:r>
              <a:rPr lang="ru-RU" sz="1600" dirty="0"/>
              <a:t>по критерию "цена контракта" производятся с применением к предложенной в </a:t>
            </a:r>
            <a:r>
              <a:rPr lang="ru-RU" sz="1600" dirty="0" smtClean="0"/>
              <a:t>заявках </a:t>
            </a:r>
            <a:r>
              <a:rPr lang="ru-RU" sz="1600" dirty="0"/>
              <a:t>цене </a:t>
            </a:r>
            <a:r>
              <a:rPr lang="ru-RU" sz="1600" dirty="0" smtClean="0"/>
              <a:t>контракта</a:t>
            </a:r>
            <a:r>
              <a:rPr lang="ru-RU" sz="1600" dirty="0"/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понижающего </a:t>
            </a:r>
            <a:r>
              <a:rPr lang="ru-RU" sz="1600" b="1" dirty="0">
                <a:solidFill>
                  <a:srgbClr val="FF0000"/>
                </a:solidFill>
              </a:rPr>
              <a:t>15-процентного </a:t>
            </a:r>
            <a:r>
              <a:rPr lang="ru-RU" sz="1600" b="1" dirty="0" smtClean="0">
                <a:solidFill>
                  <a:srgbClr val="FF0000"/>
                </a:solidFill>
              </a:rPr>
              <a:t>коэффициента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154" y="3648815"/>
            <a:ext cx="8681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269875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контракт </a:t>
            </a:r>
            <a:r>
              <a:rPr lang="ru-RU" sz="1600" dirty="0"/>
              <a:t>заключается по цене контракта, предложенной участником конкурса, </a:t>
            </a:r>
            <a:r>
              <a:rPr lang="ru-RU" sz="1600" dirty="0" smtClean="0"/>
              <a:t>запроса </a:t>
            </a:r>
            <a:r>
              <a:rPr lang="ru-RU" sz="1600" dirty="0"/>
              <a:t>котировок в заявке </a:t>
            </a:r>
            <a:r>
              <a:rPr lang="ru-RU" sz="1600" dirty="0" smtClean="0"/>
              <a:t>на участие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4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080" y="1388991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Условия допуска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518" y="1988840"/>
            <a:ext cx="86815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/>
              <a:t>При проведении запроса предложений: 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b="1" dirty="0" smtClean="0"/>
          </a:p>
          <a:p>
            <a:pPr marL="555625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рассмотрение </a:t>
            </a:r>
            <a:r>
              <a:rPr lang="ru-RU" sz="1600" dirty="0"/>
              <a:t>и оценка заявок на участие в запросе предложений, окончательных предложений, которые содержат предложения о поставке товаров, </a:t>
            </a:r>
            <a:r>
              <a:rPr lang="ru-RU" sz="1600" dirty="0" smtClean="0"/>
              <a:t>произведенных </a:t>
            </a:r>
            <a:r>
              <a:rPr lang="ru-RU" sz="1600" dirty="0"/>
              <a:t>на территории государств - членов </a:t>
            </a:r>
            <a:r>
              <a:rPr lang="ru-RU" sz="1600" dirty="0" smtClean="0"/>
              <a:t>ЕАЭС, </a:t>
            </a:r>
            <a:r>
              <a:rPr lang="ru-RU" sz="1600" dirty="0"/>
              <a:t>по критерию </a:t>
            </a:r>
            <a:r>
              <a:rPr lang="ru-RU" sz="1600" dirty="0" smtClean="0"/>
              <a:t>«цена контракта» </a:t>
            </a:r>
            <a:r>
              <a:rPr lang="ru-RU" sz="1600" dirty="0"/>
              <a:t>производятся с применением к цене контракта, предложенной в </a:t>
            </a:r>
            <a:r>
              <a:rPr lang="ru-RU" sz="1600" dirty="0" smtClean="0"/>
              <a:t>заявках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FF0000"/>
                </a:solidFill>
              </a:rPr>
              <a:t>понижающего 15-процентного </a:t>
            </a:r>
            <a:r>
              <a:rPr lang="ru-RU" sz="1600" b="1" dirty="0" smtClean="0">
                <a:solidFill>
                  <a:srgbClr val="FF0000"/>
                </a:solidFill>
              </a:rPr>
              <a:t>коэффициента</a:t>
            </a:r>
          </a:p>
          <a:p>
            <a:pPr marL="555625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b="1" dirty="0">
              <a:solidFill>
                <a:srgbClr val="FF0000"/>
              </a:solidFill>
            </a:endParaRPr>
          </a:p>
          <a:p>
            <a:pPr marL="555625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контракт </a:t>
            </a:r>
            <a:r>
              <a:rPr lang="ru-RU" sz="1600" dirty="0"/>
              <a:t>заключается по </a:t>
            </a:r>
            <a:r>
              <a:rPr lang="ru-RU" sz="1600" dirty="0" smtClean="0"/>
              <a:t>цене, </a:t>
            </a:r>
            <a:r>
              <a:rPr lang="ru-RU" sz="1600" dirty="0"/>
              <a:t>предложенной участником запроса предложений в окончательном </a:t>
            </a:r>
            <a:r>
              <a:rPr lang="ru-RU" sz="1600" dirty="0" smtClean="0"/>
              <a:t>предложении</a:t>
            </a:r>
            <a:endParaRPr lang="ru-RU" sz="1600" dirty="0"/>
          </a:p>
          <a:p>
            <a:pPr marL="539750" indent="-269875" algn="just">
              <a:buFont typeface="Arial" pitchFamily="34" charset="0"/>
              <a:buChar char="•"/>
            </a:pPr>
            <a:endParaRPr lang="ru-RU" sz="1600" b="1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88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080" y="1563141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Условия допуска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080" y="2204864"/>
            <a:ext cx="8681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/>
              <a:t>При проведении электронного аукциона: 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endParaRPr lang="ru-RU" sz="1600" b="1" dirty="0" smtClean="0"/>
          </a:p>
          <a:p>
            <a:pPr marL="539750" indent="-269875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/>
              <a:t>если </a:t>
            </a:r>
            <a:r>
              <a:rPr lang="ru-RU" sz="1600" dirty="0"/>
              <a:t>победителем аукциона представлена заявка на </a:t>
            </a:r>
            <a:r>
              <a:rPr lang="ru-RU" sz="1600" dirty="0" smtClean="0"/>
              <a:t>участие, </a:t>
            </a:r>
            <a:r>
              <a:rPr lang="ru-RU" sz="1600" dirty="0"/>
              <a:t>которая содержит предложение о поставке товаров, </a:t>
            </a:r>
            <a:r>
              <a:rPr lang="ru-RU" sz="1600" dirty="0" smtClean="0"/>
              <a:t>происходящих </a:t>
            </a:r>
            <a:r>
              <a:rPr lang="ru-RU" sz="1600" dirty="0"/>
              <a:t>из иностранных государств, за исключением товаров, происходящих из государств - членов </a:t>
            </a:r>
            <a:r>
              <a:rPr lang="ru-RU" sz="1600" dirty="0" smtClean="0"/>
              <a:t>ЕАЭС, </a:t>
            </a:r>
            <a:r>
              <a:rPr lang="ru-RU" sz="1600" b="1" dirty="0">
                <a:solidFill>
                  <a:srgbClr val="FF0000"/>
                </a:solidFill>
              </a:rPr>
              <a:t>контракт с </a:t>
            </a:r>
            <a:r>
              <a:rPr lang="ru-RU" sz="1600" b="1" dirty="0" smtClean="0">
                <a:solidFill>
                  <a:srgbClr val="FF0000"/>
                </a:solidFill>
              </a:rPr>
              <a:t>победителем </a:t>
            </a:r>
            <a:r>
              <a:rPr lang="ru-RU" sz="1600" b="1" dirty="0">
                <a:solidFill>
                  <a:srgbClr val="FF0000"/>
                </a:solidFill>
              </a:rPr>
              <a:t>аукциона заключается по цене, предложенной </a:t>
            </a:r>
            <a:r>
              <a:rPr lang="ru-RU" sz="1600" b="1" dirty="0" smtClean="0">
                <a:solidFill>
                  <a:srgbClr val="FF0000"/>
                </a:solidFill>
              </a:rPr>
              <a:t>участником, </a:t>
            </a:r>
            <a:r>
              <a:rPr lang="ru-RU" sz="1600" b="1" dirty="0">
                <a:solidFill>
                  <a:srgbClr val="FF0000"/>
                </a:solidFill>
              </a:rPr>
              <a:t>сниженной на 15 </a:t>
            </a:r>
            <a:r>
              <a:rPr lang="ru-RU" sz="1600" b="1" dirty="0" smtClean="0">
                <a:solidFill>
                  <a:srgbClr val="FF0000"/>
                </a:solidFill>
              </a:rPr>
              <a:t>% от </a:t>
            </a:r>
            <a:r>
              <a:rPr lang="ru-RU" sz="1600" b="1" dirty="0">
                <a:solidFill>
                  <a:srgbClr val="FF0000"/>
                </a:solidFill>
              </a:rPr>
              <a:t>предложенной цены </a:t>
            </a:r>
            <a:r>
              <a:rPr lang="ru-RU" sz="1600" b="1" dirty="0" smtClean="0">
                <a:solidFill>
                  <a:srgbClr val="FF0000"/>
                </a:solidFill>
              </a:rPr>
              <a:t>контракта</a:t>
            </a:r>
            <a:endParaRPr lang="ru-RU" sz="1600" b="1" dirty="0">
              <a:solidFill>
                <a:srgbClr val="FF0000"/>
              </a:solidFill>
            </a:endParaRPr>
          </a:p>
          <a:p>
            <a:pPr marL="539750" indent="-269875" algn="just">
              <a:buFont typeface="Arial" pitchFamily="34" charset="0"/>
              <a:buChar char="•"/>
            </a:pPr>
            <a:endParaRPr lang="ru-RU" sz="1600" b="1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4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Национальный режим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Ст.14 44-ФЗ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078" y="1378475"/>
            <a:ext cx="519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Положения Приказа не применяются, если: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078" y="1844824"/>
            <a:ext cx="86104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/>
              <a:t>рамках </a:t>
            </a:r>
            <a:r>
              <a:rPr lang="ru-RU" sz="1400" dirty="0" smtClean="0"/>
              <a:t>конкурса, аукциона, запроса </a:t>
            </a:r>
            <a:r>
              <a:rPr lang="ru-RU" sz="1400" dirty="0"/>
              <a:t>котировок, </a:t>
            </a:r>
            <a:r>
              <a:rPr lang="ru-RU" sz="1400" dirty="0" smtClean="0"/>
              <a:t>запроса </a:t>
            </a:r>
            <a:r>
              <a:rPr lang="ru-RU" sz="1400" dirty="0"/>
              <a:t>предложений предполагается поставка товаров, только часть из которых включена в перечень товаров, указанных в </a:t>
            </a:r>
            <a:r>
              <a:rPr lang="ru-RU" sz="1400" dirty="0" smtClean="0"/>
              <a:t>п.1 Приказа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ru-RU" sz="1400" dirty="0"/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400" dirty="0" smtClean="0"/>
              <a:t>конкурс</a:t>
            </a:r>
            <a:r>
              <a:rPr lang="ru-RU" sz="1400" dirty="0"/>
              <a:t>, аукцион, запрос котировок, запрос предложений признается не состоявшимся </a:t>
            </a:r>
            <a:r>
              <a:rPr lang="ru-RU" sz="1400" dirty="0" smtClean="0"/>
              <a:t>по  ч.1, 7 ст. 55</a:t>
            </a:r>
            <a:r>
              <a:rPr lang="ru-RU" sz="1400" dirty="0"/>
              <a:t>, </a:t>
            </a:r>
            <a:r>
              <a:rPr lang="ru-RU" sz="1400" dirty="0" smtClean="0"/>
              <a:t>ч.1-3.1 ст. 71</a:t>
            </a:r>
            <a:r>
              <a:rPr lang="ru-RU" sz="1400" dirty="0"/>
              <a:t>, </a:t>
            </a:r>
            <a:r>
              <a:rPr lang="ru-RU" sz="1400" dirty="0" smtClean="0"/>
              <a:t>ч.1, 3 ст. 79</a:t>
            </a:r>
            <a:r>
              <a:rPr lang="ru-RU" sz="1400" dirty="0"/>
              <a:t>, </a:t>
            </a:r>
            <a:r>
              <a:rPr lang="ru-RU" sz="1400" dirty="0" smtClean="0"/>
              <a:t>ч.18 ст. 83</a:t>
            </a:r>
            <a:r>
              <a:rPr lang="ru-RU" sz="1400" dirty="0"/>
              <a:t>, </a:t>
            </a:r>
            <a:r>
              <a:rPr lang="ru-RU" sz="1400" dirty="0" smtClean="0"/>
              <a:t>ч.8 ст.89</a:t>
            </a:r>
            <a:r>
              <a:rPr lang="ru-RU" sz="1400" dirty="0"/>
              <a:t>, </a:t>
            </a:r>
            <a:r>
              <a:rPr lang="ru-RU" sz="1400" dirty="0" smtClean="0"/>
              <a:t>ст.92 44-ФЗ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ru-RU" sz="1400" dirty="0"/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400" dirty="0"/>
              <a:t>в заявках на </a:t>
            </a:r>
            <a:r>
              <a:rPr lang="ru-RU" sz="1400" dirty="0" smtClean="0"/>
              <a:t>участие, окончательных </a:t>
            </a:r>
            <a:r>
              <a:rPr lang="ru-RU" sz="1400" dirty="0"/>
              <a:t>предложениях не содержится предложений о поставке товаров, произведенных на территории государств </a:t>
            </a:r>
            <a:r>
              <a:rPr lang="ru-RU" sz="1400" dirty="0" smtClean="0"/>
              <a:t>– членов ЕАЭС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ru-RU" sz="1400" dirty="0"/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400" dirty="0" smtClean="0"/>
              <a:t>участник </a:t>
            </a:r>
            <a:r>
              <a:rPr lang="ru-RU" sz="1400" dirty="0"/>
              <a:t>аукциона, признанный победителем, </a:t>
            </a:r>
            <a:r>
              <a:rPr lang="ru-RU" sz="1400" dirty="0" smtClean="0"/>
              <a:t>предлагает </a:t>
            </a:r>
            <a:r>
              <a:rPr lang="ru-RU" sz="1400" dirty="0"/>
              <a:t>к поставке товары, произведенные на территории государств - членов </a:t>
            </a:r>
            <a:r>
              <a:rPr lang="ru-RU" sz="1400" dirty="0" smtClean="0"/>
              <a:t>ЕАЭС и </a:t>
            </a:r>
            <a:r>
              <a:rPr lang="ru-RU" sz="1400" dirty="0"/>
              <a:t>иностранного происхождения, при этом стоимость товаров, произведенных на территории государств - членов </a:t>
            </a:r>
            <a:r>
              <a:rPr lang="ru-RU" sz="1400" dirty="0" smtClean="0"/>
              <a:t>ЕАЭС более 50% стоимости </a:t>
            </a:r>
            <a:r>
              <a:rPr lang="ru-RU" sz="1400" dirty="0"/>
              <a:t>всех предложенных </a:t>
            </a:r>
            <a:r>
              <a:rPr lang="ru-RU" sz="1400" dirty="0" smtClean="0"/>
              <a:t>участником товаров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ru-RU" sz="1400" dirty="0"/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400" dirty="0" smtClean="0"/>
              <a:t>участник </a:t>
            </a:r>
            <a:r>
              <a:rPr lang="ru-RU" sz="1400" dirty="0"/>
              <a:t>конкурса, запроса </a:t>
            </a:r>
            <a:r>
              <a:rPr lang="ru-RU" sz="1400" dirty="0" smtClean="0"/>
              <a:t>котировок, запроса </a:t>
            </a:r>
            <a:r>
              <a:rPr lang="ru-RU" sz="1400" dirty="0"/>
              <a:t>предложений в </a:t>
            </a:r>
            <a:r>
              <a:rPr lang="ru-RU" sz="1400" dirty="0" smtClean="0"/>
              <a:t>заявке</a:t>
            </a:r>
            <a:r>
              <a:rPr lang="ru-RU" sz="1400" dirty="0"/>
              <a:t>, окончательном предложении предлагает к поставке товары, произведенные на территории государств - членов </a:t>
            </a:r>
            <a:r>
              <a:rPr lang="ru-RU" sz="1400" dirty="0" smtClean="0"/>
              <a:t>ЕАЭС и </a:t>
            </a:r>
            <a:r>
              <a:rPr lang="ru-RU" sz="1400" dirty="0"/>
              <a:t>иностранного происхождения, при этом стоимость товаров, произведенных на территории государств - членов </a:t>
            </a:r>
            <a:r>
              <a:rPr lang="ru-RU" sz="1400" dirty="0" smtClean="0"/>
              <a:t>ЕАЭС менее  50%  </a:t>
            </a:r>
            <a:r>
              <a:rPr lang="ru-RU" sz="1400" dirty="0"/>
              <a:t>стоимости всех предложенных </a:t>
            </a:r>
            <a:r>
              <a:rPr lang="ru-RU" sz="1400" dirty="0" smtClean="0"/>
              <a:t>участником товаров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2078" y="6292195"/>
            <a:ext cx="861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rgbClr val="FF0000"/>
                </a:solidFill>
              </a:rPr>
              <a:t>Примеры см. Письмо </a:t>
            </a:r>
            <a:r>
              <a:rPr lang="ru-RU" sz="1600" i="1" dirty="0">
                <a:solidFill>
                  <a:srgbClr val="FF0000"/>
                </a:solidFill>
              </a:rPr>
              <a:t>Минэкономразвития России от 23.12.2015 N Д28и-3682</a:t>
            </a:r>
          </a:p>
        </p:txBody>
      </p:sp>
    </p:spTree>
    <p:extLst>
      <p:ext uri="{BB962C8B-B14F-4D97-AF65-F5344CB8AC3E}">
        <p14:creationId xmlns:p14="http://schemas.microsoft.com/office/powerpoint/2010/main" val="32946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1026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7558"/>
            <a:ext cx="6048672" cy="53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42539" y="1495666"/>
            <a:ext cx="8784976" cy="4244529"/>
            <a:chOff x="179512" y="1467441"/>
            <a:chExt cx="8784976" cy="4244529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3105960" y="3700608"/>
              <a:ext cx="5858527" cy="7953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 marL="228600" indent="-228600" algn="ctr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ОБЕСПЕЧЕНИЕ ИСПОЛНЕНИЯ КОНТРАКТА     </a:t>
              </a:r>
              <a:r>
                <a:rPr lang="ru-RU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1,5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179512" y="3695198"/>
              <a:ext cx="2786063" cy="795337"/>
            </a:xfrm>
            <a:prstGeom prst="roundRect">
              <a:avLst/>
            </a:prstGeom>
            <a:solidFill>
              <a:srgbClr val="FF0000"/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cs typeface="Arial" charset="0"/>
                </a:rPr>
                <a:t>Н(М)ЦК </a:t>
              </a: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&gt; 15 </a:t>
              </a:r>
              <a:r>
                <a:rPr lang="ru-RU" sz="2400" b="1" dirty="0">
                  <a:solidFill>
                    <a:srgbClr val="FFFFFF"/>
                  </a:solidFill>
                  <a:cs typeface="Arial" charset="0"/>
                </a:rPr>
                <a:t>млн. рублей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3105960" y="4700733"/>
              <a:ext cx="5858527" cy="10112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ОБЕСПЕЧЕНИЕ ИСПОЛНЕНИЯ КОНТРАКТА     </a:t>
              </a:r>
              <a:r>
                <a:rPr lang="ru-RU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1,5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ИЛИ </a:t>
              </a: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ПОДТВЕРЖДЕНИЕ ДОБРОСОВЕСТНОСТИ</a:t>
              </a:r>
            </a:p>
          </p:txBody>
        </p:sp>
        <p:sp>
          <p:nvSpPr>
            <p:cNvPr id="33" name="Прямоугольник 1"/>
            <p:cNvSpPr>
              <a:spLocks noChangeArrowheads="1"/>
            </p:cNvSpPr>
            <p:nvPr/>
          </p:nvSpPr>
          <p:spPr bwMode="auto">
            <a:xfrm>
              <a:off x="179512" y="2066564"/>
              <a:ext cx="8784976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При снижении цены контракта при проведении конкурса или аукциона на </a:t>
              </a:r>
              <a:r>
                <a:rPr lang="ru-RU" altLang="ru-RU" b="1" dirty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25% </a:t>
              </a: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и более от Н(М)ЦК</a:t>
              </a: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контракт с Участником заключается только </a:t>
              </a: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после исполнения им антидемпинговых мер:</a:t>
              </a:r>
              <a:endParaRPr lang="ru-RU" altLang="ru-RU" dirty="0">
                <a:solidFill>
                  <a:srgbClr val="C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179512" y="4700733"/>
              <a:ext cx="2786063" cy="1011237"/>
            </a:xfrm>
            <a:prstGeom prst="roundRect">
              <a:avLst/>
            </a:prstGeom>
            <a:solidFill>
              <a:srgbClr val="FF0000"/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cs typeface="Arial" charset="0"/>
                </a:rPr>
                <a:t>Н(М)ЦК </a:t>
              </a:r>
              <a:r>
                <a:rPr 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</a:t>
              </a:r>
              <a:r>
                <a:rPr lang="en-US" sz="2400" b="1" dirty="0" smtClean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15 </a:t>
              </a:r>
              <a:r>
                <a:rPr lang="ru-RU" sz="2400" b="1" dirty="0">
                  <a:solidFill>
                    <a:srgbClr val="FFFFFF"/>
                  </a:solidFill>
                  <a:cs typeface="Arial" charset="0"/>
                </a:rPr>
                <a:t>млн. рублей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13048" y="1467441"/>
              <a:ext cx="6087144" cy="408623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Демпинг –это искусственное занижение </a:t>
              </a:r>
              <a:r>
                <a:rPr lang="ru-RU" altLang="ru-RU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цен</a:t>
              </a:r>
              <a:r>
                <a:rPr lang="ru-RU" alt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0" y="1279023"/>
            <a:ext cx="9065227" cy="5346144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Информация, подтверждающая добросовестность участника</a:t>
            </a:r>
            <a:r>
              <a:rPr lang="ru-RU" alt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000000"/>
                </a:solidFill>
              </a:rPr>
              <a:t>информация, содержащаяся в реестре </a:t>
            </a:r>
            <a:r>
              <a:rPr lang="ru-RU" sz="1600" dirty="0" smtClean="0">
                <a:solidFill>
                  <a:srgbClr val="000000"/>
                </a:solidFill>
              </a:rPr>
              <a:t>контрактов и </a:t>
            </a:r>
            <a:r>
              <a:rPr lang="ru-RU" sz="1600" dirty="0">
                <a:solidFill>
                  <a:srgbClr val="000000"/>
                </a:solidFill>
              </a:rPr>
              <a:t>подтверждающая исполнение </a:t>
            </a:r>
            <a:r>
              <a:rPr lang="ru-RU" sz="1600" dirty="0" smtClean="0">
                <a:solidFill>
                  <a:srgbClr val="000000"/>
                </a:solidFill>
              </a:rPr>
              <a:t> участником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в </a:t>
            </a:r>
            <a:r>
              <a:rPr lang="ru-RU" sz="1600" dirty="0">
                <a:solidFill>
                  <a:srgbClr val="000000"/>
                </a:solidFill>
              </a:rPr>
              <a:t>течение </a:t>
            </a:r>
            <a:r>
              <a:rPr lang="ru-RU" sz="1600" b="1" dirty="0">
                <a:solidFill>
                  <a:srgbClr val="000000"/>
                </a:solidFill>
              </a:rPr>
              <a:t>одного</a:t>
            </a:r>
            <a:r>
              <a:rPr lang="ru-RU" sz="1600" dirty="0">
                <a:solidFill>
                  <a:srgbClr val="000000"/>
                </a:solidFill>
              </a:rPr>
              <a:t> года до даты подачи заявки на участие </a:t>
            </a:r>
            <a:r>
              <a:rPr lang="ru-RU" sz="1600" dirty="0" smtClean="0">
                <a:solidFill>
                  <a:srgbClr val="000000"/>
                </a:solidFill>
              </a:rPr>
              <a:t>в конкурсе или аукционе трех </a:t>
            </a:r>
            <a:r>
              <a:rPr lang="ru-RU" sz="1600" dirty="0">
                <a:solidFill>
                  <a:srgbClr val="000000"/>
                </a:solidFill>
              </a:rPr>
              <a:t>и более контрактов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</a:rPr>
              <a:t>(все </a:t>
            </a:r>
            <a:r>
              <a:rPr lang="ru-RU" sz="1600" i="1" dirty="0">
                <a:solidFill>
                  <a:srgbClr val="000000"/>
                </a:solidFill>
              </a:rPr>
              <a:t>контракты должны быть исполнены без применения </a:t>
            </a:r>
            <a:r>
              <a:rPr lang="ru-RU" sz="1600" i="1" dirty="0" smtClean="0">
                <a:solidFill>
                  <a:srgbClr val="000000"/>
                </a:solidFill>
              </a:rPr>
              <a:t>к участнику неустоек)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в </a:t>
            </a:r>
            <a:r>
              <a:rPr lang="ru-RU" sz="1600" dirty="0">
                <a:solidFill>
                  <a:srgbClr val="000000"/>
                </a:solidFill>
              </a:rPr>
              <a:t>течение </a:t>
            </a:r>
            <a:r>
              <a:rPr lang="ru-RU" sz="1600" b="1" dirty="0">
                <a:solidFill>
                  <a:srgbClr val="000000"/>
                </a:solidFill>
              </a:rPr>
              <a:t>двух</a:t>
            </a:r>
            <a:r>
              <a:rPr lang="ru-RU" sz="1600" dirty="0">
                <a:solidFill>
                  <a:srgbClr val="000000"/>
                </a:solidFill>
              </a:rPr>
              <a:t> лет до даты подачи заявки на участие в конкурсе или аукционе </a:t>
            </a:r>
            <a:r>
              <a:rPr lang="ru-RU" sz="1600" dirty="0" smtClean="0">
                <a:solidFill>
                  <a:srgbClr val="000000"/>
                </a:solidFill>
              </a:rPr>
              <a:t>четырех </a:t>
            </a:r>
            <a:r>
              <a:rPr lang="ru-RU" sz="1600" dirty="0">
                <a:solidFill>
                  <a:srgbClr val="000000"/>
                </a:solidFill>
              </a:rPr>
              <a:t>и более контрактов </a:t>
            </a:r>
            <a:r>
              <a:rPr lang="ru-RU" sz="1600" i="1" dirty="0" smtClean="0">
                <a:solidFill>
                  <a:srgbClr val="000000"/>
                </a:solidFill>
              </a:rPr>
              <a:t>(не </a:t>
            </a:r>
            <a:r>
              <a:rPr lang="ru-RU" sz="1600" i="1" dirty="0">
                <a:solidFill>
                  <a:srgbClr val="000000"/>
                </a:solidFill>
              </a:rPr>
              <a:t>менее чем </a:t>
            </a:r>
            <a:r>
              <a:rPr lang="ru-RU" sz="1600" i="1" dirty="0" smtClean="0">
                <a:solidFill>
                  <a:srgbClr val="000000"/>
                </a:solidFill>
              </a:rPr>
              <a:t>75% контрактов должны быть исполнены без применения к такому участнику неустоек)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в </a:t>
            </a:r>
            <a:r>
              <a:rPr lang="ru-RU" sz="1600" dirty="0">
                <a:solidFill>
                  <a:srgbClr val="000000"/>
                </a:solidFill>
              </a:rPr>
              <a:t>течение </a:t>
            </a:r>
            <a:r>
              <a:rPr lang="ru-RU" sz="1600" b="1" dirty="0">
                <a:solidFill>
                  <a:srgbClr val="000000"/>
                </a:solidFill>
              </a:rPr>
              <a:t>трех</a:t>
            </a:r>
            <a:r>
              <a:rPr lang="ru-RU" sz="1600" dirty="0">
                <a:solidFill>
                  <a:srgbClr val="000000"/>
                </a:solidFill>
              </a:rPr>
              <a:t> лет до даты подачи заявки на участие в конкурсе или аукционе трех и более контрактов </a:t>
            </a:r>
            <a:r>
              <a:rPr lang="ru-RU" sz="1600" i="1" dirty="0" smtClean="0">
                <a:solidFill>
                  <a:srgbClr val="000000"/>
                </a:solidFill>
              </a:rPr>
              <a:t>(все </a:t>
            </a:r>
            <a:r>
              <a:rPr lang="ru-RU" sz="1600" i="1" dirty="0">
                <a:solidFill>
                  <a:srgbClr val="000000"/>
                </a:solidFill>
              </a:rPr>
              <a:t>контракты должны быть исполнены без применения к такому участнику </a:t>
            </a:r>
            <a:r>
              <a:rPr lang="ru-RU" sz="1600" i="1" dirty="0" smtClean="0">
                <a:solidFill>
                  <a:srgbClr val="000000"/>
                </a:solidFill>
              </a:rPr>
              <a:t>неустоек)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Ц</a:t>
            </a:r>
            <a:r>
              <a:rPr lang="ru-RU" sz="1600" dirty="0" smtClean="0">
                <a:solidFill>
                  <a:srgbClr val="000000"/>
                </a:solidFill>
              </a:rPr>
              <a:t>ена </a:t>
            </a:r>
            <a:r>
              <a:rPr lang="ru-RU" sz="1600" b="1" u="sng" dirty="0">
                <a:solidFill>
                  <a:srgbClr val="000000"/>
                </a:solidFill>
              </a:rPr>
              <a:t>одного</a:t>
            </a:r>
            <a:r>
              <a:rPr lang="ru-RU" sz="1600" dirty="0">
                <a:solidFill>
                  <a:srgbClr val="000000"/>
                </a:solidFill>
              </a:rPr>
              <a:t> из контрактов должна составлять </a:t>
            </a:r>
            <a:r>
              <a:rPr lang="ru-RU" sz="1600" b="1" dirty="0">
                <a:solidFill>
                  <a:srgbClr val="FF0000"/>
                </a:solidFill>
              </a:rPr>
              <a:t>не </a:t>
            </a:r>
            <a:r>
              <a:rPr lang="ru-RU" sz="1600" b="1" dirty="0" smtClean="0">
                <a:solidFill>
                  <a:srgbClr val="FF0000"/>
                </a:solidFill>
              </a:rPr>
              <a:t>менее, чем 20% цены</a:t>
            </a:r>
            <a:r>
              <a:rPr lang="ru-RU" sz="1600" dirty="0">
                <a:solidFill>
                  <a:srgbClr val="000000"/>
                </a:solidFill>
              </a:rPr>
              <a:t>, по которой участником закупки предложено заключить контракт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579724" y="1865591"/>
            <a:ext cx="0" cy="478217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191451" y="1326982"/>
            <a:ext cx="4678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Информация о добросовестности участника: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3341" y="1865591"/>
            <a:ext cx="97174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Аукцион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7824" y="1814194"/>
            <a:ext cx="96051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Конкурс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90" y="2301261"/>
            <a:ext cx="442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dirty="0" smtClean="0">
                <a:solidFill>
                  <a:srgbClr val="000000"/>
                </a:solidFill>
              </a:rPr>
              <a:t>редоставляется участником в </a:t>
            </a:r>
            <a:r>
              <a:rPr lang="ru-RU" sz="1600" dirty="0">
                <a:solidFill>
                  <a:srgbClr val="000000"/>
                </a:solidFill>
              </a:rPr>
              <a:t>составе заявки на участие в конкурсе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329" y="3118459"/>
            <a:ext cx="338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если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информация недостоверная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976" y="3751927"/>
            <a:ext cx="4270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к</a:t>
            </a:r>
            <a:r>
              <a:rPr lang="ru-RU" sz="1600" dirty="0" smtClean="0">
                <a:solidFill>
                  <a:srgbClr val="000000"/>
                </a:solidFill>
              </a:rPr>
              <a:t>омиссия отклоняет заявку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071" y="4312115"/>
            <a:ext cx="4345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р</a:t>
            </a:r>
            <a:r>
              <a:rPr lang="ru-RU" sz="1600" dirty="0" smtClean="0">
                <a:solidFill>
                  <a:srgbClr val="000000"/>
                </a:solidFill>
              </a:rPr>
              <a:t>ешение об отклонении фиксируется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протоколе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301261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предоставляется участником </a:t>
            </a:r>
            <a:r>
              <a:rPr lang="ru-RU" sz="1600" dirty="0" smtClean="0">
                <a:solidFill>
                  <a:srgbClr val="000000"/>
                </a:solidFill>
              </a:rPr>
              <a:t>при направлении </a:t>
            </a:r>
            <a:r>
              <a:rPr lang="ru-RU" sz="1600" dirty="0">
                <a:solidFill>
                  <a:srgbClr val="000000"/>
                </a:solidFill>
              </a:rPr>
              <a:t>заказчику подписанного проекта контракта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36139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если участник не выполнил требование или предоставил недостоверную информацию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68290" y="4481391"/>
            <a:ext cx="4296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к</a:t>
            </a:r>
            <a:r>
              <a:rPr lang="ru-RU" sz="1600" dirty="0" smtClean="0">
                <a:solidFill>
                  <a:srgbClr val="000000"/>
                </a:solidFill>
              </a:rPr>
              <a:t>онтракт с участником не заключается, участник признается уклонившимся от заключения контракта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8291" y="5547137"/>
            <a:ext cx="428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р</a:t>
            </a:r>
            <a:r>
              <a:rPr lang="ru-RU" sz="1600" dirty="0" smtClean="0">
                <a:solidFill>
                  <a:srgbClr val="000000"/>
                </a:solidFill>
              </a:rPr>
              <a:t>ешение комиссии оформляется протоколом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90286" y="2879144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1890286" y="3500255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1891072" y="4090481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6792527" y="3118964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792527" y="4108287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6792527" y="5343310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6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Обеспечение исполнения контракта в размере, предусмотренном ч.1, 2 ст. 37 предоставляется участником до заключения контракта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</a:rPr>
              <a:t>Участник </a:t>
            </a:r>
            <a:r>
              <a:rPr lang="ru-RU" sz="1600" dirty="0">
                <a:solidFill>
                  <a:srgbClr val="000000"/>
                </a:solidFill>
              </a:rPr>
              <a:t>закупки, не выполнивший </a:t>
            </a:r>
            <a:r>
              <a:rPr lang="ru-RU" sz="1600" dirty="0" smtClean="0">
                <a:solidFill>
                  <a:srgbClr val="000000"/>
                </a:solidFill>
              </a:rPr>
              <a:t>данное требование, </a:t>
            </a:r>
            <a:r>
              <a:rPr lang="ru-RU" sz="1600" dirty="0">
                <a:solidFill>
                  <a:srgbClr val="000000"/>
                </a:solidFill>
              </a:rPr>
              <a:t>признается уклонившимся от заключения </a:t>
            </a:r>
            <a:r>
              <a:rPr lang="ru-RU" sz="1600" dirty="0" smtClean="0">
                <a:solidFill>
                  <a:srgbClr val="000000"/>
                </a:solidFill>
              </a:rPr>
              <a:t>контракта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</a:rPr>
              <a:t>У</a:t>
            </a:r>
            <a:r>
              <a:rPr lang="ru-RU" sz="1600" dirty="0" smtClean="0">
                <a:solidFill>
                  <a:srgbClr val="000000"/>
                </a:solidFill>
              </a:rPr>
              <a:t>клонение </a:t>
            </a:r>
            <a:r>
              <a:rPr lang="ru-RU" sz="1600" dirty="0">
                <a:solidFill>
                  <a:srgbClr val="000000"/>
                </a:solidFill>
              </a:rPr>
              <a:t>участника закупки от заключения контракта оформляется протоколом, который размещается </a:t>
            </a:r>
            <a:r>
              <a:rPr lang="ru-RU" sz="1600" dirty="0" smtClean="0">
                <a:solidFill>
                  <a:srgbClr val="000000"/>
                </a:solidFill>
              </a:rPr>
              <a:t>в ЕИС и </a:t>
            </a:r>
            <a:r>
              <a:rPr lang="ru-RU" sz="1600" dirty="0">
                <a:solidFill>
                  <a:srgbClr val="000000"/>
                </a:solidFill>
              </a:rPr>
              <a:t>доводится до сведения всех участников закупки не позднее рабочего дня, следующего за днем подписания указанного </a:t>
            </a:r>
            <a:r>
              <a:rPr lang="ru-RU" sz="1600" dirty="0" smtClean="0">
                <a:solidFill>
                  <a:srgbClr val="000000"/>
                </a:solidFill>
              </a:rPr>
              <a:t>протокола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651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r>
              <a:rPr lang="ru-RU" sz="1600" dirty="0" smtClean="0">
                <a:solidFill>
                  <a:srgbClr val="000000"/>
                </a:solidFill>
              </a:rPr>
              <a:t> В </a:t>
            </a:r>
            <a:r>
              <a:rPr lang="ru-RU" sz="1600" dirty="0">
                <a:solidFill>
                  <a:srgbClr val="000000"/>
                </a:solidFill>
              </a:rPr>
              <a:t>случае признания победителя конкурса или аукциона уклонившимся от заключения контракта на участника закупки, с которым в соответствии с положениями </a:t>
            </a:r>
            <a:r>
              <a:rPr lang="ru-RU" sz="1600" dirty="0" smtClean="0">
                <a:solidFill>
                  <a:srgbClr val="000000"/>
                </a:solidFill>
              </a:rPr>
              <a:t>44-ФЗ заключается </a:t>
            </a:r>
            <a:r>
              <a:rPr lang="ru-RU" sz="1600" dirty="0">
                <a:solidFill>
                  <a:srgbClr val="000000"/>
                </a:solidFill>
              </a:rPr>
              <a:t>контракт, распространяются требования </a:t>
            </a:r>
            <a:r>
              <a:rPr lang="ru-RU" sz="1600" dirty="0" smtClean="0">
                <a:solidFill>
                  <a:srgbClr val="000000"/>
                </a:solidFill>
              </a:rPr>
              <a:t>ст.37 44-ФЗ в </a:t>
            </a:r>
            <a:r>
              <a:rPr lang="ru-RU" sz="1600" dirty="0">
                <a:solidFill>
                  <a:srgbClr val="000000"/>
                </a:solidFill>
              </a:rPr>
              <a:t>полном </a:t>
            </a:r>
            <a:r>
              <a:rPr lang="ru-RU" sz="1600" dirty="0" smtClean="0">
                <a:solidFill>
                  <a:srgbClr val="000000"/>
                </a:solidFill>
              </a:rPr>
              <a:t>объеме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5163" y="1418961"/>
            <a:ext cx="400081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Если:</a:t>
            </a:r>
          </a:p>
          <a:p>
            <a:pPr algn="just"/>
            <a:endParaRPr lang="ru-RU" sz="1600" b="1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</a:rPr>
              <a:t>Предмет контракта - поставка </a:t>
            </a:r>
            <a:r>
              <a:rPr lang="ru-RU" sz="1600" b="1" dirty="0">
                <a:solidFill>
                  <a:srgbClr val="000000"/>
                </a:solidFill>
              </a:rPr>
              <a:t>товара, необходимого для нормального </a:t>
            </a:r>
            <a:r>
              <a:rPr lang="ru-RU" sz="1600" b="1" dirty="0" smtClean="0">
                <a:solidFill>
                  <a:srgbClr val="000000"/>
                </a:solidFill>
              </a:rPr>
              <a:t>жизнеобеспечения: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dirty="0" smtClean="0">
                <a:solidFill>
                  <a:srgbClr val="000000"/>
                </a:solidFill>
              </a:rPr>
              <a:t>родовольствие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средства </a:t>
            </a:r>
            <a:r>
              <a:rPr lang="ru-RU" sz="1600" dirty="0">
                <a:solidFill>
                  <a:srgbClr val="000000"/>
                </a:solidFill>
              </a:rPr>
              <a:t>для оказания скорой, в том числе скорой специализированной, медицинской помощи в экстренной или неотложной </a:t>
            </a:r>
            <a:r>
              <a:rPr lang="ru-RU" sz="1600" dirty="0" smtClean="0">
                <a:solidFill>
                  <a:srgbClr val="000000"/>
                </a:solidFill>
              </a:rPr>
              <a:t>форме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лекарственные средства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топливо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 smtClean="0">
              <a:solidFill>
                <a:srgbClr val="000000"/>
              </a:solidFill>
            </a:endParaRPr>
          </a:p>
          <a:p>
            <a:pPr marL="269875" indent="-269875" algn="just"/>
            <a:r>
              <a:rPr lang="ru-RU" sz="1600" b="1" dirty="0" smtClean="0">
                <a:solidFill>
                  <a:srgbClr val="000000"/>
                </a:solidFill>
              </a:rPr>
              <a:t>2. Участник предложил цену на 25 % и более ниже НМЦ(к) начальной 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>
            <a:off x="4521233" y="1908601"/>
            <a:ext cx="432050" cy="3726185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8274" y="1976740"/>
            <a:ext cx="38521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У</a:t>
            </a:r>
            <a:r>
              <a:rPr lang="ru-RU" sz="1600" b="1" dirty="0" smtClean="0">
                <a:solidFill>
                  <a:srgbClr val="000000"/>
                </a:solidFill>
              </a:rPr>
              <a:t>частник обязан  </a:t>
            </a:r>
            <a:r>
              <a:rPr lang="ru-RU" sz="1600" b="1" dirty="0">
                <a:solidFill>
                  <a:srgbClr val="000000"/>
                </a:solidFill>
              </a:rPr>
              <a:t>представить </a:t>
            </a:r>
            <a:r>
              <a:rPr lang="ru-RU" sz="1600" b="1" dirty="0" smtClean="0">
                <a:solidFill>
                  <a:srgbClr val="000000"/>
                </a:solidFill>
              </a:rPr>
              <a:t>обоснование </a:t>
            </a:r>
            <a:r>
              <a:rPr lang="ru-RU" sz="1600" b="1" dirty="0">
                <a:solidFill>
                  <a:srgbClr val="000000"/>
                </a:solidFill>
              </a:rPr>
              <a:t>предлагаемой цены </a:t>
            </a:r>
            <a:r>
              <a:rPr lang="ru-RU" sz="1600" b="1" dirty="0" smtClean="0">
                <a:solidFill>
                  <a:srgbClr val="000000"/>
                </a:solidFill>
              </a:rPr>
              <a:t>контракта:</a:t>
            </a:r>
          </a:p>
          <a:p>
            <a:pPr algn="just"/>
            <a:endParaRPr lang="ru-RU" sz="1600" b="1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гарантийное </a:t>
            </a:r>
            <a:r>
              <a:rPr lang="ru-RU" sz="1600" dirty="0">
                <a:solidFill>
                  <a:srgbClr val="000000"/>
                </a:solidFill>
              </a:rPr>
              <a:t>письмо от производителя с указанием цены и количества поставляемого </a:t>
            </a:r>
            <a:r>
              <a:rPr lang="ru-RU" sz="1600" dirty="0" smtClean="0">
                <a:solidFill>
                  <a:srgbClr val="000000"/>
                </a:solidFill>
              </a:rPr>
              <a:t>товара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документы, подтверждающие наличие товара у </a:t>
            </a:r>
            <a:r>
              <a:rPr lang="ru-RU" sz="1600" dirty="0" smtClean="0">
                <a:solidFill>
                  <a:srgbClr val="000000"/>
                </a:solidFill>
              </a:rPr>
              <a:t>участника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иные </a:t>
            </a:r>
            <a:r>
              <a:rPr lang="ru-RU" sz="1600" dirty="0">
                <a:solidFill>
                  <a:srgbClr val="000000"/>
                </a:solidFill>
              </a:rPr>
              <a:t>документы и расчеты, подтверждающие возможность участника </a:t>
            </a:r>
            <a:r>
              <a:rPr lang="ru-RU" sz="1600" dirty="0" smtClean="0">
                <a:solidFill>
                  <a:srgbClr val="000000"/>
                </a:solidFill>
              </a:rPr>
              <a:t>осуществить </a:t>
            </a:r>
            <a:r>
              <a:rPr lang="ru-RU" sz="1600" dirty="0">
                <a:solidFill>
                  <a:srgbClr val="000000"/>
                </a:solidFill>
              </a:rPr>
              <a:t>поставку товара по предлагаемой </a:t>
            </a:r>
            <a:r>
              <a:rPr lang="ru-RU" sz="1600" dirty="0" smtClean="0">
                <a:solidFill>
                  <a:srgbClr val="000000"/>
                </a:solidFill>
              </a:rPr>
              <a:t>цене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Антидемпинговые меры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579724" y="1865591"/>
            <a:ext cx="0" cy="478217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823331" y="1374378"/>
            <a:ext cx="3388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Обоснование цены контракта: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3341" y="1865591"/>
            <a:ext cx="97174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Аукцион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7824" y="1814194"/>
            <a:ext cx="96051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Конкурс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14" y="2287303"/>
            <a:ext cx="442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dirty="0" smtClean="0">
                <a:solidFill>
                  <a:srgbClr val="000000"/>
                </a:solidFill>
              </a:rPr>
              <a:t>редоставляется участником в </a:t>
            </a:r>
            <a:r>
              <a:rPr lang="ru-RU" sz="1600" dirty="0">
                <a:solidFill>
                  <a:srgbClr val="000000"/>
                </a:solidFill>
              </a:rPr>
              <a:t>составе заявки на участие в конкурсе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814" y="3082972"/>
            <a:ext cx="45400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е</a:t>
            </a:r>
            <a:r>
              <a:rPr lang="ru-RU" sz="1600" dirty="0" smtClean="0">
                <a:solidFill>
                  <a:srgbClr val="000000"/>
                </a:solidFill>
              </a:rPr>
              <a:t>сли участник не выполнил требование или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</a:t>
            </a:r>
            <a:r>
              <a:rPr lang="ru-RU" sz="1600" dirty="0" smtClean="0">
                <a:solidFill>
                  <a:srgbClr val="000000"/>
                </a:solidFill>
              </a:rPr>
              <a:t>редоставленная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информация недостоверна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814" y="3853841"/>
            <a:ext cx="4270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к</a:t>
            </a:r>
            <a:r>
              <a:rPr lang="ru-RU" sz="1600" dirty="0" smtClean="0">
                <a:solidFill>
                  <a:srgbClr val="000000"/>
                </a:solidFill>
              </a:rPr>
              <a:t>омиссия отклоняет заявку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814" y="4442715"/>
            <a:ext cx="4407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р</a:t>
            </a:r>
            <a:r>
              <a:rPr lang="ru-RU" sz="1600" dirty="0" smtClean="0">
                <a:solidFill>
                  <a:srgbClr val="000000"/>
                </a:solidFill>
              </a:rPr>
              <a:t>ешение комиссии об отклонении заявки фиксируется в протоколе оценки и рассмотрения заявок или в протоколе рассмотрения единственной заявки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301261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предоставляется участником </a:t>
            </a:r>
            <a:r>
              <a:rPr lang="ru-RU" sz="1600" dirty="0" smtClean="0">
                <a:solidFill>
                  <a:srgbClr val="000000"/>
                </a:solidFill>
              </a:rPr>
              <a:t>при направлении </a:t>
            </a:r>
            <a:r>
              <a:rPr lang="ru-RU" sz="1600" dirty="0">
                <a:solidFill>
                  <a:srgbClr val="000000"/>
                </a:solidFill>
              </a:rPr>
              <a:t>заказчику подписанного проекта контракта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361398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если участник не выполнил требование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013998"/>
            <a:ext cx="4296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к</a:t>
            </a:r>
            <a:r>
              <a:rPr lang="ru-RU" sz="1600" dirty="0" smtClean="0">
                <a:solidFill>
                  <a:srgbClr val="000000"/>
                </a:solidFill>
              </a:rPr>
              <a:t>онтракт с участником не заключается, участник признается уклонившимся от заключения контракта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95689" y="5048823"/>
            <a:ext cx="4289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</a:rPr>
              <a:t>р</a:t>
            </a:r>
            <a:r>
              <a:rPr lang="ru-RU" sz="1600" dirty="0" smtClean="0">
                <a:solidFill>
                  <a:srgbClr val="000000"/>
                </a:solidFill>
              </a:rPr>
              <a:t>ешение комиссии оформляется протоколом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90286" y="2879144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1890286" y="3642950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1874079" y="4233835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6792527" y="3118964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6811599" y="3740013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6866941" y="4844995"/>
            <a:ext cx="233368" cy="20382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1979712" y="5013176"/>
            <a:ext cx="5400600" cy="166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Северо-Западный филиал ООО «РТС-тендер»</a:t>
            </a:r>
            <a:endParaRPr lang="ru-RU" altLang="ru-RU" dirty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>
                <a:solidFill>
                  <a:srgbClr val="444444"/>
                </a:solidFill>
                <a:latin typeface="Trebuchet MS" panose="020B0603020202020204" pitchFamily="34" charset="0"/>
              </a:rPr>
              <a:t>г</a:t>
            </a: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. Санкт-Петербург, ул. </a:t>
            </a:r>
            <a:r>
              <a:rPr lang="ru-RU" altLang="ru-RU">
                <a:solidFill>
                  <a:srgbClr val="444444"/>
                </a:solidFill>
                <a:latin typeface="Trebuchet MS" panose="020B0603020202020204" pitchFamily="34" charset="0"/>
              </a:rPr>
              <a:t>Ж</a:t>
            </a:r>
            <a:r>
              <a:rPr lang="ru-RU" altLang="ru-RU" smtClean="0">
                <a:solidFill>
                  <a:srgbClr val="444444"/>
                </a:solidFill>
                <a:latin typeface="Trebuchet MS" panose="020B0603020202020204" pitchFamily="34" charset="0"/>
              </a:rPr>
              <a:t>уковского</a:t>
            </a: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, 63</a:t>
            </a: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1600" b="1" u="sng" dirty="0" smtClean="0">
                <a:solidFill>
                  <a:srgbClr val="E4465A"/>
                </a:solidFill>
              </a:rPr>
              <a:t>тел.: 8(812)380-30-80</a:t>
            </a: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600" b="1" u="sng" dirty="0" smtClean="0">
              <a:solidFill>
                <a:srgbClr val="E4465A"/>
              </a:solidFill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00" b="1" u="sng" dirty="0" smtClean="0">
                <a:solidFill>
                  <a:srgbClr val="E4465A"/>
                </a:solidFill>
              </a:rPr>
              <a:t>email</a:t>
            </a:r>
            <a:r>
              <a:rPr lang="ru-RU" sz="1600" b="1" u="sng" dirty="0" smtClean="0">
                <a:solidFill>
                  <a:srgbClr val="E4465A"/>
                </a:solidFill>
              </a:rPr>
              <a:t>: </a:t>
            </a:r>
            <a:r>
              <a:rPr lang="en-US" sz="1600" b="1" u="sng" dirty="0" smtClean="0">
                <a:solidFill>
                  <a:srgbClr val="E4465A"/>
                </a:solidFill>
              </a:rPr>
              <a:t>spb@rts-tender.ru</a:t>
            </a:r>
            <a:endParaRPr lang="ru-RU" sz="1600" b="1" u="sng" dirty="0" smtClean="0">
              <a:solidFill>
                <a:srgbClr val="E4465A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713"/>
            <a:ext cx="91440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0" y="893765"/>
            <a:ext cx="914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0" tIns="45711" rIns="91420" bIns="457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>
                <a:solidFill>
                  <a:srgbClr val="444444"/>
                </a:solidFill>
                <a:latin typeface="Trebuchet MS" panose="020B0603020202020204" pitchFamily="34" charset="0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7501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2050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63" y="1432714"/>
            <a:ext cx="5736895" cy="52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3074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80" y="1453426"/>
            <a:ext cx="6910684" cy="49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688930"/>
            <a:ext cx="152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Единые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4098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20" y="1502385"/>
            <a:ext cx="5227860" cy="52389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Требования к участникам закупки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13" y="1425516"/>
            <a:ext cx="361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Дополнительные требования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: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377" y="1825874"/>
            <a:ext cx="8651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Правительство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РФ вправе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устанавливать к участникам закупок отдельных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видов ТРУ, закупки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которых осуществляются путем проведения конкурсов с ограниченным участием, двухэтапных конкурсов, закрытых конкурсов с ограниченным участием, закрытых двухэтапных конкурсов или аукционов, дополнительные требования, в том числе к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наличию: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финансовых ресурсов для исполнения контракта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праве собственности или ином законном основании оборудования 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   других  материальных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ресурсов для исполнения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контракта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опыта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работы, связанного с предметом контракта, и деловой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репутации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необходимого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количества специалистов и иных работников определенного уровня квалификации для исполнения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itchFamily="34" charset="0"/>
              </a:rPr>
              <a:t>контракта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Т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ТС" id="{D15ED483-F9B4-4B1E-9EEC-9B3657BF38FD}" vid="{D739B4AC-7C7C-4161-A92E-DDE77A7CCDA2}"/>
    </a:ext>
  </a:extLst>
</a:theme>
</file>

<file path=ppt/theme/theme3.xml><?xml version="1.0" encoding="utf-8"?>
<a:theme xmlns:a="http://schemas.openxmlformats.org/drawingml/2006/main" name="РТ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ТС" id="{D15ED483-F9B4-4B1E-9EEC-9B3657BF38FD}" vid="{D739B4AC-7C7C-4161-A92E-DDE77A7CCDA2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23233</TotalTime>
  <Words>4997</Words>
  <Application>Microsoft Office PowerPoint</Application>
  <PresentationFormat>Экран (4:3)</PresentationFormat>
  <Paragraphs>599</Paragraphs>
  <Slides>56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69" baseType="lpstr">
      <vt:lpstr>Arial Unicode MS</vt:lpstr>
      <vt:lpstr>Microsoft YaHei</vt:lpstr>
      <vt:lpstr>Aria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2_Тема Office</vt:lpstr>
      <vt:lpstr>1_РТС</vt:lpstr>
      <vt:lpstr>РТС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О. Бартенев</dc:creator>
  <cp:lastModifiedBy>-</cp:lastModifiedBy>
  <cp:revision>1628</cp:revision>
  <cp:lastPrinted>2012-07-05T04:33:08Z</cp:lastPrinted>
  <dcterms:created xsi:type="dcterms:W3CDTF">2012-03-20T08:43:45Z</dcterms:created>
  <dcterms:modified xsi:type="dcterms:W3CDTF">2016-10-06T12:38:46Z</dcterms:modified>
</cp:coreProperties>
</file>