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47" r:id="rId2"/>
    <p:sldId id="628" r:id="rId3"/>
    <p:sldId id="635" r:id="rId4"/>
    <p:sldId id="612" r:id="rId5"/>
    <p:sldId id="627" r:id="rId6"/>
    <p:sldId id="623" r:id="rId7"/>
    <p:sldId id="624" r:id="rId8"/>
    <p:sldId id="625" r:id="rId9"/>
    <p:sldId id="636" r:id="rId10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C6F3FE"/>
    <a:srgbClr val="FF99FF"/>
    <a:srgbClr val="33CCFF"/>
    <a:srgbClr val="33CCCC"/>
    <a:srgbClr val="0A6C76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49" autoAdjust="0"/>
    <p:restoredTop sz="77802" autoAdjust="0"/>
  </p:normalViewPr>
  <p:slideViewPr>
    <p:cSldViewPr>
      <p:cViewPr>
        <p:scale>
          <a:sx n="75" d="100"/>
          <a:sy n="75" d="100"/>
        </p:scale>
        <p:origin x="-2664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3480662983425455E-2"/>
          <c:y val="5.5155875299760106E-2"/>
          <c:w val="0.51519337016574551"/>
          <c:h val="0.8944844124700248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991">
              <a:solidFill>
                <a:schemeClr val="tx1"/>
              </a:solidFill>
              <a:prstDash val="solid"/>
            </a:ln>
          </c:spPr>
          <c:explosion val="7"/>
          <c:dPt>
            <c:idx val="1"/>
            <c:spPr>
              <a:solidFill>
                <a:schemeClr val="accent2"/>
              </a:solidFill>
              <a:ln w="14991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4991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499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9306850494091971"/>
                  <c:y val="-0.1675321085463841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1"/>
              <c:layout>
                <c:manualLayout>
                  <c:x val="9.9358207147183575E-2"/>
                  <c:y val="-0.14881639795025631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2"/>
              <c:layout>
                <c:manualLayout>
                  <c:x val="5.1975772259236852E-3"/>
                  <c:y val="-2.2152022663833686E-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3"/>
              <c:layout>
                <c:manualLayout>
                  <c:x val="0.1185057420414885"/>
                  <c:y val="0.16576181874148246"/>
                </c:manualLayout>
              </c:layout>
              <c:dLblPos val="bestFit"/>
              <c:showVal val="1"/>
              <c:showPercent val="1"/>
              <c:separator>
</c:separator>
            </c:dLbl>
            <c:numFmt formatCode="0%" sourceLinked="0"/>
            <c:spPr>
              <a:noFill/>
              <a:ln w="29982">
                <a:noFill/>
              </a:ln>
            </c:spPr>
            <c:txPr>
              <a:bodyPr/>
              <a:lstStyle/>
              <a:p>
                <a:pPr>
                  <a:defRPr sz="212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Sheet1!$B$1:$E$1</c:f>
              <c:strCache>
                <c:ptCount val="4"/>
                <c:pt idx="0">
                  <c:v>заработная плата с начислениями</c:v>
                </c:pt>
                <c:pt idx="1">
                  <c:v>коммунальные услуги</c:v>
                </c:pt>
                <c:pt idx="2">
                  <c:v>инвестиционные расходы</c:v>
                </c:pt>
                <c:pt idx="3">
                  <c:v>прочие расходы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2577.1</c:v>
                </c:pt>
                <c:pt idx="1">
                  <c:v>423.2</c:v>
                </c:pt>
                <c:pt idx="2">
                  <c:v>56.3</c:v>
                </c:pt>
                <c:pt idx="3">
                  <c:v>1315.5</c:v>
                </c:pt>
              </c:numCache>
            </c:numRef>
          </c:val>
        </c:ser>
        <c:firstSliceAng val="0"/>
      </c:pie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65485074626865714"/>
          <c:y val="0.19198664440734575"/>
          <c:w val="0.33861940298507492"/>
          <c:h val="0.62437395659432449"/>
        </c:manualLayout>
      </c:layout>
      <c:spPr>
        <a:noFill/>
        <a:ln w="29982">
          <a:noFill/>
        </a:ln>
      </c:spPr>
      <c:txPr>
        <a:bodyPr/>
        <a:lstStyle/>
        <a:p>
          <a:pPr>
            <a:defRPr sz="195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1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94764F-346B-4E87-BD13-1300DE4EF72A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644044-7DED-44CC-90AA-9A21557D2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7D948D-83EF-4D1D-9252-C1B8B0CDA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F260B-74C9-4B06-B4F5-043FA004ECCE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98ED3-6592-40F8-A18D-CCBBBFB4E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94BB-A404-4F4D-A9A3-439181D8CAA7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F77F1-D476-4028-A09C-058467DD2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3DABA-6DE0-495A-9443-BBBC5B67E03A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641D-2061-410D-8019-3AEDD59A0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5FEDF-5EA2-49AD-BDB2-BC0B485540A0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B1B8-3F77-410E-AE16-81A0A457E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CF283-EC3A-4634-B1AF-C6D4C46CDC11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2E30-1BFB-4C58-8EAB-048E6799F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6A3D-DCE1-4B48-B015-B03567D1EB24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A16C-AEFD-4371-AFFC-1BE9E3B41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A7C2-BFE0-4B70-893F-1F31526DE7F0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DDF32-3185-4C86-A0F8-E915947AD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0CA3-93B4-48F3-B89B-147A9B965E27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00D05-D155-4491-A128-C14E8ADE1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C15D-3255-4936-92C4-E8FB74315218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292A-34BE-4767-BA20-F97535E68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15BA4-09BC-4B5A-9DE2-71EC80098AAF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2141A-118D-4BF9-945D-C8767DC1A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47A84-F774-4265-97E6-6953B5CDB336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EC211-1801-4373-A1FE-60CECC073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9493-385B-4A24-BE6A-2C27D83E43FA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AF17-12F7-4FDD-9AD1-445FE86F6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B9B0-6095-4C51-A18C-0C1BEE671D94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3CFFD-A845-46B4-A0F5-B7EDE03EF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017B-CBE0-4C7B-B4E8-5B8105743770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E6805-4AD6-46FD-AF00-3F0323263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F864C-A2EE-499F-A344-520C5AC874F3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0B95-55B6-42ED-B007-24E9602CA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3E504B-5B40-4166-8866-091DF8230C82}" type="datetime1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0FDB32-C007-49F3-B3FD-A89D1BEAB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gfu@ore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128586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Бюджет </a:t>
            </a:r>
            <a:r>
              <a:rPr lang="ru-RU" sz="3600" b="1" i="1" dirty="0"/>
              <a:t>города Орла </a:t>
            </a:r>
          </a:p>
          <a:p>
            <a:pPr algn="ctr"/>
            <a:r>
              <a:rPr lang="ru-RU" sz="3600" b="1" i="1" dirty="0"/>
              <a:t>на 2023 год и на плановый период</a:t>
            </a:r>
          </a:p>
          <a:p>
            <a:pPr algn="ctr"/>
            <a:r>
              <a:rPr lang="ru-RU" sz="3600" b="1" i="1" dirty="0"/>
              <a:t>2024 и 2025 </a:t>
            </a:r>
            <a:r>
              <a:rPr lang="ru-RU" sz="3600" b="1" i="1" dirty="0" smtClean="0"/>
              <a:t>годов</a:t>
            </a:r>
          </a:p>
          <a:p>
            <a:pPr algn="ctr"/>
            <a:r>
              <a:rPr lang="ru-RU" sz="3600" b="1" i="1" dirty="0" smtClean="0"/>
              <a:t>Принят Решением Орловского городского Совета народных депутатов от 20 декабря 2022 г. №34/0520-ГС</a:t>
            </a:r>
            <a:endParaRPr lang="ru-RU" sz="3600" b="1" i="1" dirty="0"/>
          </a:p>
        </p:txBody>
      </p:sp>
      <p:pic>
        <p:nvPicPr>
          <p:cNvPr id="1024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5683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229600" cy="719137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chemeClr val="tx1"/>
                </a:solidFill>
              </a:rPr>
              <a:t>Основные параметры 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бюджета города Орла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83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372225" y="981075"/>
            <a:ext cx="2208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/>
              <a:t>млн. рублей</a:t>
            </a:r>
          </a:p>
        </p:txBody>
      </p:sp>
      <p:graphicFrame>
        <p:nvGraphicFramePr>
          <p:cNvPr id="88189" name="Group 125"/>
          <p:cNvGraphicFramePr>
            <a:graphicFrameLocks noGrp="1"/>
          </p:cNvGraphicFramePr>
          <p:nvPr>
            <p:ph sz="half" idx="4294967295"/>
          </p:nvPr>
        </p:nvGraphicFramePr>
        <p:xfrm>
          <a:off x="395288" y="1484313"/>
          <a:ext cx="8391554" cy="4928994"/>
        </p:xfrm>
        <a:graphic>
          <a:graphicData uri="http://schemas.openxmlformats.org/drawingml/2006/table">
            <a:tbl>
              <a:tblPr/>
              <a:tblGrid>
                <a:gridCol w="3122513"/>
                <a:gridCol w="1840017"/>
                <a:gridCol w="1671614"/>
                <a:gridCol w="1757410"/>
              </a:tblGrid>
              <a:tr h="587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10 987,8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246,2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7 775,4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1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3 154,0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</a:t>
                      </a:r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986,7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</a:t>
                      </a:r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097,9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Безвозмездные поступления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7 833,8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5 259,4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4 677,5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Расходы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11 946,4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8 229,7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7 197,1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8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Дефицит(-); 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Профицит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(+)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-958,5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578,2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8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Возврат бюджетных кредитов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-578,2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8"/>
          <p:cNvSpPr txBox="1">
            <a:spLocks noGrp="1"/>
          </p:cNvSpPr>
          <p:nvPr/>
        </p:nvSpPr>
        <p:spPr bwMode="auto">
          <a:xfrm>
            <a:off x="7812088" y="1125538"/>
            <a:ext cx="7921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2" tIns="47720" rIns="95442" bIns="47720" anchor="b"/>
          <a:lstStyle/>
          <a:p>
            <a:pPr algn="r" defTabSz="958850">
              <a:defRPr/>
            </a:pPr>
            <a:endParaRPr lang="ru-RU" sz="150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428035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719138" y="333375"/>
            <a:ext cx="8424862" cy="620713"/>
          </a:xfrm>
        </p:spPr>
        <p:txBody>
          <a:bodyPr lIns="95442" tIns="47720" rIns="95442" bIns="47720" anchorCtr="1"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доходов бюджета города Орла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098" name="Диаграмма 7"/>
          <p:cNvGraphicFramePr>
            <a:graphicFrameLocks/>
          </p:cNvGraphicFramePr>
          <p:nvPr/>
        </p:nvGraphicFramePr>
        <p:xfrm>
          <a:off x="1790700" y="1498600"/>
          <a:ext cx="6502400" cy="3898900"/>
        </p:xfrm>
        <a:graphic>
          <a:graphicData uri="http://schemas.openxmlformats.org/presentationml/2006/ole">
            <p:oleObj spid="_x0000_s4098" name="Worksheet" r:id="rId3" imgW="5476945" imgH="3286170" progId="Excel.Sheet.8">
              <p:embed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916238" y="6453188"/>
            <a:ext cx="574675" cy="28257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lIns="115214" tIns="57607" rIns="115214" bIns="57607">
            <a:spAutoFit/>
          </a:bodyPr>
          <a:lstStyle/>
          <a:p>
            <a:pPr algn="ctr" defTabSz="958850"/>
            <a:r>
              <a:rPr lang="ru-RU" sz="11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2843213" y="3573463"/>
            <a:ext cx="1152525" cy="296862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lIns="115214" tIns="57607" rIns="115214" bIns="57607">
            <a:spAutoFit/>
          </a:bodyPr>
          <a:lstStyle/>
          <a:p>
            <a:pPr algn="ctr" defTabSz="958850"/>
            <a:endParaRPr lang="ru-RU" sz="1200" b="1" i="1">
              <a:solidFill>
                <a:srgbClr val="000000"/>
              </a:solidFill>
            </a:endParaRPr>
          </a:p>
        </p:txBody>
      </p:sp>
      <p:sp>
        <p:nvSpPr>
          <p:cNvPr id="428046" name="Rectangle 14"/>
          <p:cNvSpPr>
            <a:spLocks noChangeArrowheads="1"/>
          </p:cNvSpPr>
          <p:nvPr/>
        </p:nvSpPr>
        <p:spPr bwMode="auto">
          <a:xfrm>
            <a:off x="6084888" y="6238875"/>
            <a:ext cx="1223962" cy="28257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  <a:effectLst/>
        </p:spPr>
        <p:txBody>
          <a:bodyPr lIns="115214" tIns="57607" rIns="115214" bIns="57607">
            <a:spAutoFit/>
          </a:bodyPr>
          <a:lstStyle/>
          <a:p>
            <a:pPr algn="ctr" defTabSz="958850">
              <a:defRPr/>
            </a:pPr>
            <a:endParaRPr lang="ru-RU" sz="11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0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683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22"/>
          <p:cNvSpPr txBox="1">
            <a:spLocks noChangeArrowheads="1"/>
          </p:cNvSpPr>
          <p:nvPr/>
        </p:nvSpPr>
        <p:spPr bwMode="auto">
          <a:xfrm>
            <a:off x="6659563" y="1125538"/>
            <a:ext cx="1458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/>
              <a:t>2023 год</a:t>
            </a:r>
          </a:p>
        </p:txBody>
      </p:sp>
      <p:sp>
        <p:nvSpPr>
          <p:cNvPr id="4106" name="Text Box 26"/>
          <p:cNvSpPr txBox="1">
            <a:spLocks noChangeArrowheads="1"/>
          </p:cNvSpPr>
          <p:nvPr/>
        </p:nvSpPr>
        <p:spPr bwMode="auto">
          <a:xfrm>
            <a:off x="2268538" y="5013325"/>
            <a:ext cx="6875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Налоговые и неналоговые доходы </a:t>
            </a:r>
          </a:p>
        </p:txBody>
      </p:sp>
      <p:sp>
        <p:nvSpPr>
          <p:cNvPr id="4107" name="Text Box 27"/>
          <p:cNvSpPr txBox="1">
            <a:spLocks noChangeArrowheads="1"/>
          </p:cNvSpPr>
          <p:nvPr/>
        </p:nvSpPr>
        <p:spPr bwMode="auto">
          <a:xfrm>
            <a:off x="2286000" y="5857875"/>
            <a:ext cx="628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Безвозмездные поступления</a:t>
            </a:r>
            <a:endParaRPr lang="ru-RU" sz="2000" dirty="0"/>
          </a:p>
        </p:txBody>
      </p:sp>
      <p:sp>
        <p:nvSpPr>
          <p:cNvPr id="4108" name="AutoShape 28"/>
          <p:cNvSpPr>
            <a:spLocks noChangeArrowheads="1"/>
          </p:cNvSpPr>
          <p:nvPr/>
        </p:nvSpPr>
        <p:spPr bwMode="auto">
          <a:xfrm>
            <a:off x="1331913" y="4941888"/>
            <a:ext cx="431800" cy="504825"/>
          </a:xfrm>
          <a:prstGeom prst="can">
            <a:avLst>
              <a:gd name="adj" fmla="val 29228"/>
            </a:avLst>
          </a:prstGeom>
          <a:solidFill>
            <a:srgbClr val="CCFFFF"/>
          </a:solidFill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4109" name="AutoShape 31"/>
          <p:cNvSpPr>
            <a:spLocks noChangeArrowheads="1"/>
          </p:cNvSpPr>
          <p:nvPr/>
        </p:nvSpPr>
        <p:spPr bwMode="auto">
          <a:xfrm>
            <a:off x="1331913" y="5734050"/>
            <a:ext cx="431800" cy="504825"/>
          </a:xfrm>
          <a:prstGeom prst="can">
            <a:avLst>
              <a:gd name="adj" fmla="val 29228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22425" y="1066800"/>
          <a:ext cx="7512050" cy="4292600"/>
        </p:xfrm>
        <a:graphic>
          <a:graphicData uri="http://schemas.openxmlformats.org/presentationml/2006/ole">
            <p:oleObj spid="_x0000_s5122" name="Worksheet" r:id="rId3" imgW="4867255" imgH="2781270" progId="Excel.Sheet.8">
              <p:embed/>
            </p:oleObj>
          </a:graphicData>
        </a:graphic>
      </p:graphicFrame>
      <p:sp>
        <p:nvSpPr>
          <p:cNvPr id="5123" name="Oval 6"/>
          <p:cNvSpPr>
            <a:spLocks noChangeArrowheads="1"/>
          </p:cNvSpPr>
          <p:nvPr/>
        </p:nvSpPr>
        <p:spPr bwMode="auto">
          <a:xfrm>
            <a:off x="0" y="5589588"/>
            <a:ext cx="3929063" cy="9366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/>
              <a:t>3</a:t>
            </a:r>
            <a:r>
              <a:rPr lang="ru-RU" sz="2400" b="1" dirty="0" smtClean="0"/>
              <a:t> 154,0 </a:t>
            </a:r>
            <a:r>
              <a:rPr lang="ru-RU" sz="2400" b="1" dirty="0"/>
              <a:t>млн. руб</a:t>
            </a:r>
            <a:r>
              <a:rPr lang="ru-RU" sz="2400" dirty="0"/>
              <a:t>.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2411413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714375" y="142875"/>
            <a:ext cx="817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налоговых и неналоговых доходов бюджета города Орла в 2023  году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8072438" y="1857375"/>
            <a:ext cx="1071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i="1"/>
              <a:t>НДФЛ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6429375" y="4929188"/>
            <a:ext cx="2357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 dirty="0"/>
              <a:t>налоги на</a:t>
            </a:r>
          </a:p>
          <a:p>
            <a:pPr algn="ctr" eaLnBrk="0" hangingPunct="0"/>
            <a:r>
              <a:rPr lang="ru-RU" sz="2000" b="1" i="1" dirty="0"/>
              <a:t>совокупный доход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900113" y="1484313"/>
            <a:ext cx="2309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/>
              <a:t>прочие доходы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-323850" y="2205038"/>
            <a:ext cx="3643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/>
              <a:t>доходы от продажи</a:t>
            </a:r>
          </a:p>
          <a:p>
            <a:pPr algn="ctr" eaLnBrk="0" hangingPunct="0"/>
            <a:r>
              <a:rPr lang="ru-RU" sz="2000" b="1" i="1"/>
              <a:t> активов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285750" y="3213100"/>
            <a:ext cx="3143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/>
              <a:t>доходы от использования</a:t>
            </a:r>
          </a:p>
          <a:p>
            <a:pPr algn="ctr" eaLnBrk="0" hangingPunct="0"/>
            <a:r>
              <a:rPr lang="ru-RU" sz="2000" b="1" i="1"/>
              <a:t>имущества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1285875" y="4500563"/>
            <a:ext cx="1928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i="1"/>
              <a:t>госпошлина</a:t>
            </a:r>
          </a:p>
        </p:txBody>
      </p:sp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461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4071938" y="4857750"/>
            <a:ext cx="187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налоги на</a:t>
            </a:r>
          </a:p>
          <a:p>
            <a:pPr algn="ctr"/>
            <a:r>
              <a:rPr lang="ru-RU" sz="2000" b="1" i="1"/>
              <a:t>имущество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16100" y="1357313"/>
          <a:ext cx="7327900" cy="4946650"/>
        </p:xfrm>
        <a:graphic>
          <a:graphicData uri="http://schemas.openxmlformats.org/presentationml/2006/ole">
            <p:oleObj spid="_x0000_s6146" name="Диаграмма" r:id="rId3" imgW="4905344" imgH="2914650" progId="Excel.Sheet.8">
              <p:embed/>
            </p:oleObj>
          </a:graphicData>
        </a:graphic>
      </p:graphicFrame>
      <p:sp>
        <p:nvSpPr>
          <p:cNvPr id="6147" name="Oval 6"/>
          <p:cNvSpPr>
            <a:spLocks noChangeArrowheads="1"/>
          </p:cNvSpPr>
          <p:nvPr/>
        </p:nvSpPr>
        <p:spPr bwMode="auto">
          <a:xfrm>
            <a:off x="1643063" y="4857750"/>
            <a:ext cx="2714625" cy="121443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600" b="1"/>
              <a:t>7 833,8 млн. руб</a:t>
            </a:r>
            <a:r>
              <a:rPr lang="ru-RU" sz="2600"/>
              <a:t>.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2411413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714375" y="142875"/>
            <a:ext cx="817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Средства вышестоящих бюджетов на 2023 год, утвержденные Законом Орловской области от 02.12.2022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696200" y="200025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b="1" i="1"/>
              <a:t>Субсидии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1643063" y="1714500"/>
            <a:ext cx="2309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/>
              <a:t>Дотации</a:t>
            </a: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142875" y="2928938"/>
            <a:ext cx="4071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/>
              <a:t>Иные межбюджетные трансферты</a:t>
            </a: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7143750" y="5572125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i="1"/>
              <a:t>Субвенции</a:t>
            </a:r>
          </a:p>
        </p:txBody>
      </p:sp>
      <p:pic>
        <p:nvPicPr>
          <p:cNvPr id="615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461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0"/>
            <a:ext cx="7772400" cy="1470025"/>
          </a:xfrm>
        </p:spPr>
        <p:txBody>
          <a:bodyPr/>
          <a:lstStyle/>
          <a:p>
            <a:r>
              <a:rPr lang="ru-RU" sz="2800" b="1" i="1" dirty="0" smtClean="0"/>
              <a:t>Структура расходов</a:t>
            </a:r>
            <a:br>
              <a:rPr lang="ru-RU" sz="2800" b="1" i="1" dirty="0" smtClean="0"/>
            </a:br>
            <a:r>
              <a:rPr lang="ru-RU" sz="2800" b="1" i="1" dirty="0" smtClean="0"/>
              <a:t>бюджета города Орла по собственным полномочиям в 2023 году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61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611188" y="2057400"/>
          <a:ext cx="8255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827088" y="1557338"/>
            <a:ext cx="7200900" cy="649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/>
              <a:t>4 666,1 </a:t>
            </a:r>
            <a:r>
              <a:rPr lang="ru-RU" sz="2800" b="1" dirty="0" err="1" smtClean="0"/>
              <a:t>млн</a:t>
            </a:r>
            <a:r>
              <a:rPr lang="ru-RU" sz="2800" b="1" dirty="0" smtClean="0"/>
              <a:t> </a:t>
            </a:r>
            <a:r>
              <a:rPr lang="ru-RU" sz="2800" b="1" dirty="0"/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8"/>
          <p:cNvSpPr txBox="1">
            <a:spLocks noGrp="1"/>
          </p:cNvSpPr>
          <p:nvPr/>
        </p:nvSpPr>
        <p:spPr bwMode="auto">
          <a:xfrm>
            <a:off x="7812088" y="1125538"/>
            <a:ext cx="7921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2" tIns="47720" rIns="95442" bIns="47720" anchor="b"/>
          <a:lstStyle/>
          <a:p>
            <a:pPr algn="r" defTabSz="958850">
              <a:defRPr/>
            </a:pPr>
            <a:endParaRPr lang="ru-RU" sz="15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8194" name="Диаграмма 7"/>
          <p:cNvGraphicFramePr>
            <a:graphicFrameLocks/>
          </p:cNvGraphicFramePr>
          <p:nvPr/>
        </p:nvGraphicFramePr>
        <p:xfrm>
          <a:off x="-1928858" y="1142984"/>
          <a:ext cx="12588875" cy="5241925"/>
        </p:xfrm>
        <a:graphic>
          <a:graphicData uri="http://schemas.openxmlformats.org/presentationml/2006/ole">
            <p:oleObj spid="_x0000_s8194" name="Worksheet" r:id="rId3" imgW="7078996" imgH="3070872" progId="Excel.Sheet.8">
              <p:embed/>
            </p:oleObj>
          </a:graphicData>
        </a:graphic>
      </p:graphicFrame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916238" y="6453188"/>
            <a:ext cx="574675" cy="28257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lIns="115214" tIns="57607" rIns="115214" bIns="57607">
            <a:spAutoFit/>
          </a:bodyPr>
          <a:lstStyle/>
          <a:p>
            <a:pPr algn="ctr" defTabSz="958850"/>
            <a:r>
              <a:rPr lang="ru-RU" sz="11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9" name="Oval 12"/>
          <p:cNvSpPr>
            <a:spLocks noChangeArrowheads="1"/>
          </p:cNvSpPr>
          <p:nvPr/>
        </p:nvSpPr>
        <p:spPr bwMode="auto">
          <a:xfrm>
            <a:off x="3500430" y="785794"/>
            <a:ext cx="2214578" cy="1115738"/>
          </a:xfrm>
          <a:prstGeom prst="ellips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square" lIns="115214" tIns="57607" rIns="115214" bIns="57607" anchor="ctr">
            <a:spAutoFit/>
          </a:bodyPr>
          <a:lstStyle/>
          <a:p>
            <a:pPr algn="ctr" defTabSz="958850"/>
            <a:r>
              <a:rPr lang="ru-RU" sz="2200" b="1" i="1" dirty="0" smtClean="0"/>
              <a:t>11 946,4 </a:t>
            </a:r>
            <a:r>
              <a:rPr lang="ru-RU" sz="2200" b="1" i="1" dirty="0" err="1" smtClean="0"/>
              <a:t>млн</a:t>
            </a:r>
            <a:r>
              <a:rPr lang="ru-RU" sz="2200" b="1" i="1" dirty="0" smtClean="0"/>
              <a:t> </a:t>
            </a:r>
            <a:r>
              <a:rPr lang="ru-RU" b="1" i="1" dirty="0" smtClean="0"/>
              <a:t>руб</a:t>
            </a:r>
            <a:r>
              <a:rPr lang="ru-RU" b="1" dirty="0"/>
              <a:t>.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3071813" y="3429000"/>
            <a:ext cx="1152525" cy="296863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lIns="115214" tIns="57607" rIns="115214" bIns="57607">
            <a:spAutoFit/>
          </a:bodyPr>
          <a:lstStyle/>
          <a:p>
            <a:pPr algn="ctr" defTabSz="958850"/>
            <a:endParaRPr lang="ru-RU" sz="1200" b="1" i="1">
              <a:solidFill>
                <a:srgbClr val="000000"/>
              </a:solidFill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072198" y="6286520"/>
            <a:ext cx="1223962" cy="28257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  <a:effectLst/>
        </p:spPr>
        <p:txBody>
          <a:bodyPr lIns="115214" tIns="57607" rIns="115214" bIns="57607">
            <a:spAutoFit/>
          </a:bodyPr>
          <a:lstStyle/>
          <a:p>
            <a:pPr algn="ctr" defTabSz="958850">
              <a:defRPr/>
            </a:pPr>
            <a:endParaRPr lang="ru-RU" sz="11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790575" y="285750"/>
            <a:ext cx="835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/>
              <a:t>Структура расходов бюджета города </a:t>
            </a:r>
            <a:r>
              <a:rPr lang="ru-RU" sz="2400" b="1" dirty="0" smtClean="0"/>
              <a:t>Орла</a:t>
            </a:r>
          </a:p>
        </p:txBody>
      </p:sp>
      <p:pic>
        <p:nvPicPr>
          <p:cNvPr id="82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627062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6"/>
          <p:cNvSpPr txBox="1">
            <a:spLocks noChangeArrowheads="1"/>
          </p:cNvSpPr>
          <p:nvPr/>
        </p:nvSpPr>
        <p:spPr bwMode="auto">
          <a:xfrm>
            <a:off x="179388" y="404813"/>
            <a:ext cx="8642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600" b="1"/>
              <a:t>Объём муниципального долга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627062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971550" y="1700213"/>
            <a:ext cx="1671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2023 год</a:t>
            </a:r>
          </a:p>
        </p:txBody>
      </p: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971550" y="2492375"/>
            <a:ext cx="1671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2024 год</a:t>
            </a:r>
          </a:p>
        </p:txBody>
      </p:sp>
      <p:sp>
        <p:nvSpPr>
          <p:cNvPr id="13318" name="Text Box 16"/>
          <p:cNvSpPr txBox="1">
            <a:spLocks noChangeArrowheads="1"/>
          </p:cNvSpPr>
          <p:nvPr/>
        </p:nvSpPr>
        <p:spPr bwMode="auto">
          <a:xfrm>
            <a:off x="971550" y="3284538"/>
            <a:ext cx="1671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2025 год</a:t>
            </a:r>
          </a:p>
        </p:txBody>
      </p:sp>
      <p:sp>
        <p:nvSpPr>
          <p:cNvPr id="13319" name="AutoShape 18"/>
          <p:cNvSpPr>
            <a:spLocks noChangeArrowheads="1"/>
          </p:cNvSpPr>
          <p:nvPr/>
        </p:nvSpPr>
        <p:spPr bwMode="auto">
          <a:xfrm>
            <a:off x="2627313" y="1916113"/>
            <a:ext cx="3168650" cy="217487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20"/>
          <p:cNvSpPr>
            <a:spLocks noChangeArrowheads="1"/>
          </p:cNvSpPr>
          <p:nvPr/>
        </p:nvSpPr>
        <p:spPr bwMode="auto">
          <a:xfrm>
            <a:off x="2916238" y="3500438"/>
            <a:ext cx="2447925" cy="2159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21"/>
          <p:cNvSpPr>
            <a:spLocks noChangeArrowheads="1"/>
          </p:cNvSpPr>
          <p:nvPr/>
        </p:nvSpPr>
        <p:spPr bwMode="auto">
          <a:xfrm>
            <a:off x="2916238" y="2708275"/>
            <a:ext cx="2735262" cy="2159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Text Box 22"/>
          <p:cNvSpPr txBox="1">
            <a:spLocks noChangeArrowheads="1"/>
          </p:cNvSpPr>
          <p:nvPr/>
        </p:nvSpPr>
        <p:spPr bwMode="auto">
          <a:xfrm>
            <a:off x="5791200" y="1773238"/>
            <a:ext cx="335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2 520 млн. рублей</a:t>
            </a:r>
          </a:p>
        </p:txBody>
      </p:sp>
      <p:sp>
        <p:nvSpPr>
          <p:cNvPr id="13323" name="Text Box 23"/>
          <p:cNvSpPr txBox="1">
            <a:spLocks noChangeArrowheads="1"/>
          </p:cNvSpPr>
          <p:nvPr/>
        </p:nvSpPr>
        <p:spPr bwMode="auto">
          <a:xfrm>
            <a:off x="5651500" y="2565400"/>
            <a:ext cx="3665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2 503,5 млн. рублей</a:t>
            </a:r>
          </a:p>
        </p:txBody>
      </p:sp>
      <p:sp>
        <p:nvSpPr>
          <p:cNvPr id="13324" name="Text Box 24"/>
          <p:cNvSpPr txBox="1">
            <a:spLocks noChangeArrowheads="1"/>
          </p:cNvSpPr>
          <p:nvPr/>
        </p:nvSpPr>
        <p:spPr bwMode="auto">
          <a:xfrm>
            <a:off x="5435600" y="3357563"/>
            <a:ext cx="3665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1 925,3 млн. рублей</a:t>
            </a:r>
          </a:p>
        </p:txBody>
      </p:sp>
      <p:pic>
        <p:nvPicPr>
          <p:cNvPr id="13325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365625"/>
            <a:ext cx="25923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3"/>
          <p:cNvSpPr>
            <a:spLocks noGrp="1"/>
          </p:cNvSpPr>
          <p:nvPr>
            <p:ph type="body" idx="1"/>
          </p:nvPr>
        </p:nvSpPr>
        <p:spPr>
          <a:xfrm>
            <a:off x="714348" y="1773238"/>
            <a:ext cx="7889902" cy="429896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300" dirty="0" smtClean="0"/>
              <a:t>   </a:t>
            </a:r>
            <a:r>
              <a:rPr lang="ru-RU" sz="2000" b="1" dirty="0" smtClean="0"/>
              <a:t>Местонахождение </a:t>
            </a:r>
            <a:r>
              <a:rPr lang="ru-RU" sz="2000" b="1" dirty="0" smtClean="0"/>
              <a:t>Финансового </a:t>
            </a:r>
            <a:r>
              <a:rPr lang="ru-RU" sz="2000" b="1" dirty="0" smtClean="0"/>
              <a:t>управления администрации города Орла</a:t>
            </a:r>
            <a:r>
              <a:rPr lang="en-US" sz="2000" b="1" dirty="0" smtClean="0"/>
              <a:t>:</a:t>
            </a:r>
            <a:endParaRPr lang="ru-RU" sz="2000" b="1" dirty="0" smtClean="0"/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/>
              <a:t>302000 г.Орёл, Пролетарская гора, д.1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dirty="0" smtClean="0"/>
              <a:t>Контактный телефон</a:t>
            </a:r>
            <a:r>
              <a:rPr lang="en-US" sz="2000" b="1" dirty="0" smtClean="0"/>
              <a:t>:</a:t>
            </a:r>
            <a:r>
              <a:rPr lang="ru-RU" sz="2000" dirty="0" smtClean="0"/>
              <a:t> (4862)43-35-21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dirty="0" smtClean="0"/>
              <a:t>Факс</a:t>
            </a:r>
            <a:r>
              <a:rPr lang="en-US" sz="2000" b="1" dirty="0" smtClean="0"/>
              <a:t>:</a:t>
            </a:r>
            <a:r>
              <a:rPr lang="ru-RU" sz="2000" dirty="0" smtClean="0"/>
              <a:t> (</a:t>
            </a:r>
            <a:r>
              <a:rPr lang="ru-RU" sz="2000" dirty="0" smtClean="0"/>
              <a:t>4862)76-03-01</a:t>
            </a:r>
            <a:endParaRPr lang="ru-RU" sz="2000" dirty="0" smtClean="0"/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dirty="0" smtClean="0"/>
              <a:t>Адрес электронной почты</a:t>
            </a:r>
            <a:r>
              <a:rPr lang="en-US" sz="2000" b="1" dirty="0" smtClean="0"/>
              <a:t>:</a:t>
            </a:r>
            <a:r>
              <a:rPr lang="ru-RU" sz="2000" b="1" dirty="0" smtClean="0"/>
              <a:t> </a:t>
            </a:r>
            <a:r>
              <a:rPr lang="en-US" sz="2000" dirty="0" err="1" smtClean="0">
                <a:hlinkClick r:id="rId2"/>
              </a:rPr>
              <a:t>gfu@orel</a:t>
            </a:r>
            <a:r>
              <a:rPr lang="ru-RU" sz="2000" dirty="0" smtClean="0">
                <a:hlinkClick r:id="rId2"/>
              </a:rPr>
              <a:t>.</a:t>
            </a:r>
            <a:r>
              <a:rPr lang="en-US" sz="2000" dirty="0" err="1" smtClean="0">
                <a:hlinkClick r:id="rId2"/>
              </a:rPr>
              <a:t>ru</a:t>
            </a:r>
            <a:endParaRPr lang="en-US" sz="2000" dirty="0" smtClean="0"/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ru-RU" sz="2000" dirty="0" smtClean="0"/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/>
              <a:t>График работы управления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/>
              <a:t>понедельник – пятница с 9-00 до 18-00.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ru-RU" sz="2000" dirty="0" smtClean="0"/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/>
              <a:t>Начальник финансового </a:t>
            </a:r>
            <a:r>
              <a:rPr lang="ru-RU" sz="2000" dirty="0" smtClean="0"/>
              <a:t>управления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err="1" smtClean="0"/>
              <a:t>Зубцова</a:t>
            </a:r>
            <a:r>
              <a:rPr lang="ru-RU" sz="2000" dirty="0" smtClean="0"/>
              <a:t> Наталья Викторовна</a:t>
            </a:r>
            <a:endParaRPr lang="ru-RU" sz="2000" dirty="0" smtClean="0"/>
          </a:p>
        </p:txBody>
      </p:sp>
      <p:sp>
        <p:nvSpPr>
          <p:cNvPr id="281603" name="Rectangle 9"/>
          <p:cNvSpPr>
            <a:spLocks noChangeArrowheads="1"/>
          </p:cNvSpPr>
          <p:nvPr/>
        </p:nvSpPr>
        <p:spPr bwMode="auto">
          <a:xfrm>
            <a:off x="1116013" y="549275"/>
            <a:ext cx="7200900" cy="719138"/>
          </a:xfrm>
          <a:prstGeom prst="rect">
            <a:avLst/>
          </a:prstGeom>
          <a:solidFill>
            <a:srgbClr val="00FFFF"/>
          </a:solidFill>
          <a:ln w="57150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Контактная информация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22282</TotalTime>
  <Words>259</Words>
  <Application>Microsoft Office PowerPoint</Application>
  <PresentationFormat>Экран (4:3)</PresentationFormat>
  <Paragraphs>86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Оформление по умолчанию</vt:lpstr>
      <vt:lpstr>Worksheet</vt:lpstr>
      <vt:lpstr>Диаграмма</vt:lpstr>
      <vt:lpstr>Слайд 0</vt:lpstr>
      <vt:lpstr>Основные параметры  бюджета города Орла</vt:lpstr>
      <vt:lpstr>               Структура доходов бюджета города Орла  </vt:lpstr>
      <vt:lpstr>Слайд 3</vt:lpstr>
      <vt:lpstr>Слайд 4</vt:lpstr>
      <vt:lpstr>Структура расходов бюджета города Орла по собственным полномочиям в 2023 году</vt:lpstr>
      <vt:lpstr>Слайд 6</vt:lpstr>
      <vt:lpstr>Слайд 7</vt:lpstr>
      <vt:lpstr>Слайд 8</vt:lpstr>
    </vt:vector>
  </TitlesOfParts>
  <Company>MACROPROF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Согласование консолидированного бюджета Красноярского края на 2011 год</dc:title>
  <dc:creator>ulanov</dc:creator>
  <cp:lastModifiedBy>Суслова</cp:lastModifiedBy>
  <cp:revision>977</cp:revision>
  <dcterms:created xsi:type="dcterms:W3CDTF">2010-10-07T17:17:34Z</dcterms:created>
  <dcterms:modified xsi:type="dcterms:W3CDTF">2024-02-07T09:26:23Z</dcterms:modified>
</cp:coreProperties>
</file>